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90" r:id="rId2"/>
    <p:sldId id="260" r:id="rId3"/>
    <p:sldId id="279" r:id="rId4"/>
    <p:sldId id="267" r:id="rId5"/>
    <p:sldId id="286" r:id="rId6"/>
    <p:sldId id="287" r:id="rId7"/>
    <p:sldId id="258" r:id="rId8"/>
    <p:sldId id="292" r:id="rId9"/>
    <p:sldId id="268" r:id="rId10"/>
    <p:sldId id="263" r:id="rId11"/>
    <p:sldId id="259" r:id="rId12"/>
    <p:sldId id="262" r:id="rId13"/>
    <p:sldId id="269" r:id="rId14"/>
    <p:sldId id="278" r:id="rId15"/>
    <p:sldId id="270" r:id="rId16"/>
    <p:sldId id="271" r:id="rId17"/>
    <p:sldId id="272" r:id="rId18"/>
    <p:sldId id="273" r:id="rId19"/>
    <p:sldId id="274" r:id="rId20"/>
    <p:sldId id="265" r:id="rId21"/>
    <p:sldId id="25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9" autoAdjust="0"/>
    <p:restoredTop sz="94595" autoAdjust="0"/>
  </p:normalViewPr>
  <p:slideViewPr>
    <p:cSldViewPr>
      <p:cViewPr varScale="1">
        <p:scale>
          <a:sx n="72" d="100"/>
          <a:sy n="72" d="100"/>
        </p:scale>
        <p:origin x="150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23114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895272-04B4-458A-BAF4-881AD345F635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AB0993-C277-4C33-A101-2A224E7136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35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B0993-C277-4C33-A101-2A224E713699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682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B0993-C277-4C33-A101-2A224E713699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901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B0993-C277-4C33-A101-2A224E713699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217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resentations\для презентаций\деньпобеды14\9may_background.jpg"/>
          <p:cNvPicPr>
            <a:picLocks noChangeAspect="1" noChangeArrowheads="1"/>
          </p:cNvPicPr>
          <p:nvPr userDrawn="1"/>
        </p:nvPicPr>
        <p:blipFill>
          <a:blip r:embed="rId2" cstate="print"/>
          <a:srcRect r="14333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43174" y="428604"/>
            <a:ext cx="6272202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14612" y="2143116"/>
            <a:ext cx="6257924" cy="15001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05E88-F4BD-46E6-BE1D-C103A55581B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D7C26-028D-43FC-8655-97FC3920023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050" name="Picture 2" descr="D:\Presentations\для презентаций\деньпобеды14\9may_background.jpg"/>
          <p:cNvPicPr>
            <a:picLocks noChangeAspect="1" noChangeArrowheads="1"/>
          </p:cNvPicPr>
          <p:nvPr/>
        </p:nvPicPr>
        <p:blipFill>
          <a:blip r:embed="rId13" cstate="print"/>
          <a:srcRect l="194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365504" cy="1143000"/>
          </a:xfrm>
        </p:spPr>
        <p:txBody>
          <a:bodyPr>
            <a:normAutofit fontScale="90000"/>
          </a:bodyPr>
          <a:lstStyle/>
          <a:p>
            <a:b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</a:br>
            <a:b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</a:b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Муниципальное общеобразовательное учреждение</a:t>
            </a:r>
            <a:b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</a:br>
            <a:r>
              <a:rPr 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«Основная общеобразовательная школа №10» </a:t>
            </a:r>
            <a:r>
              <a:rPr lang="ru-RU" sz="2000" dirty="0" err="1">
                <a:solidFill>
                  <a:prstClr val="black"/>
                </a:solidFill>
                <a:cs typeface="Times New Roman" panose="02020603050405020304" pitchFamily="18" charset="0"/>
              </a:rPr>
              <a:t>г.о.Шуя</a:t>
            </a:r>
            <a:br>
              <a:rPr lang="ru-RU" sz="2000" b="1" dirty="0">
                <a:solidFill>
                  <a:prstClr val="white"/>
                </a:solidFill>
                <a:cs typeface="Times New Roman" pitchFamily="18" charset="0"/>
              </a:rPr>
            </a:br>
            <a:br>
              <a:rPr lang="ru-RU" sz="2000" b="1" dirty="0">
                <a:solidFill>
                  <a:prstClr val="white"/>
                </a:solidFill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1800" y="1556792"/>
            <a:ext cx="6203032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1000" b="1" dirty="0">
              <a:solidFill>
                <a:prstClr val="white"/>
              </a:solidFill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4000" b="1" dirty="0">
                <a:solidFill>
                  <a:srgbClr val="FFFF99"/>
                </a:solidFill>
                <a:cs typeface="Times New Roman" pitchFamily="18" charset="0"/>
              </a:rPr>
              <a:t>Проект по патриотическому воспитанию обучающихся «Чтобы помнили…»</a:t>
            </a:r>
            <a:br>
              <a:rPr lang="ru-RU" b="1" dirty="0">
                <a:solidFill>
                  <a:srgbClr val="FFFF99"/>
                </a:solidFill>
                <a:cs typeface="Times New Roman" pitchFamily="18" charset="0"/>
              </a:rPr>
            </a:br>
            <a:br>
              <a:rPr lang="ru-RU" sz="3600" b="1" dirty="0">
                <a:solidFill>
                  <a:srgbClr val="FFFF99"/>
                </a:solidFill>
                <a:cs typeface="Times New Roman" pitchFamily="18" charset="0"/>
              </a:rPr>
            </a:br>
            <a:endParaRPr lang="ru-RU" dirty="0">
              <a:solidFill>
                <a:srgbClr val="FFFF99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5220072" y="4973978"/>
            <a:ext cx="37444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русского</a:t>
            </a:r>
          </a:p>
          <a:p>
            <a:pPr lvl="0" algn="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языка и литературы,</a:t>
            </a:r>
          </a:p>
          <a:p>
            <a:pPr lvl="0" algn="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Ставровская Татьяна Александровна</a:t>
            </a:r>
          </a:p>
          <a:p>
            <a:pPr lvl="0" algn="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4964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116632"/>
            <a:ext cx="6408712" cy="720080"/>
          </a:xfrm>
          <a:solidFill>
            <a:schemeClr val="bg1">
              <a:alpha val="87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000" dirty="0">
                <a:latin typeface="Times New Roman"/>
                <a:ea typeface="Times New Roman"/>
              </a:rPr>
              <a:t> </a:t>
            </a:r>
            <a:br>
              <a:rPr lang="ru-RU" sz="2000" dirty="0">
                <a:latin typeface="Times New Roman"/>
                <a:ea typeface="Times New Roman"/>
              </a:rPr>
            </a:br>
            <a:r>
              <a:rPr lang="ru-RU" sz="2000" dirty="0">
                <a:latin typeface="+mn-lt"/>
                <a:ea typeface="Times New Roman"/>
              </a:rPr>
              <a:t>В 2020 году народ России отмечает великую дату в истории Отечества – </a:t>
            </a:r>
            <a:r>
              <a:rPr lang="ru-RU" sz="2000" dirty="0">
                <a:solidFill>
                  <a:srgbClr val="FF0000"/>
                </a:solidFill>
                <a:latin typeface="+mn-lt"/>
                <a:ea typeface="Times New Roman"/>
              </a:rPr>
              <a:t>75-летие Победы в Великой Отечественной войне</a:t>
            </a:r>
            <a:br>
              <a:rPr lang="ru-RU" sz="2200" dirty="0">
                <a:latin typeface="+mn-lt"/>
                <a:ea typeface="Times New Roman"/>
              </a:rPr>
            </a:br>
            <a:endParaRPr lang="ru-RU" sz="22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908720"/>
            <a:ext cx="6120680" cy="5827287"/>
          </a:xfrm>
          <a:solidFill>
            <a:schemeClr val="bg1">
              <a:alpha val="87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>
                <a:cs typeface="Times New Roman" panose="02020603050405020304" pitchFamily="18" charset="0"/>
              </a:rPr>
              <a:t>      Для нашего народа Великая Отечественная война стала тяжелейшим испытанием. Подрастающее поколение должно знать о подвиге советского народа в годы войны, о том, какие огромные потери понесла наша Родина на полях ожесточенных сражений и на оккупированных врагом территориях, о стойкости партизан и подпольщиков, о самоотверженном труде женщин, подростков и детей, которые в глубоком тылу, на протяжении 1418 военных дней и ночей боролись и трудились во имя будущего, обеспечивая свой вклад в Победу. </a:t>
            </a:r>
            <a:endParaRPr lang="ru-RU" sz="18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11671"/>
            <a:ext cx="4032448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25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44624"/>
            <a:ext cx="6120680" cy="6780292"/>
          </a:xfrm>
          <a:solidFill>
            <a:schemeClr val="bg1">
              <a:alpha val="87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>
                <a:cs typeface="Times New Roman" panose="02020603050405020304" pitchFamily="18" charset="0"/>
              </a:rPr>
              <a:t>      Современные школьники должны знать о важнейших вехах на пути к Победе. Это оборона Бреста и Могилева, битва за Москву, Сталинградская битва, Курская битва, битва за Днепр, освобождение Советского Союза и стран Восточной Европы в 1944-1945 году. И о том, что 8 мая в предместье Берлина - </a:t>
            </a:r>
            <a:r>
              <a:rPr lang="ru-RU" sz="1800" dirty="0" err="1">
                <a:cs typeface="Times New Roman" panose="02020603050405020304" pitchFamily="18" charset="0"/>
              </a:rPr>
              <a:t>Карлсхорсте</a:t>
            </a:r>
            <a:r>
              <a:rPr lang="ru-RU" sz="1800" dirty="0">
                <a:cs typeface="Times New Roman" panose="02020603050405020304" pitchFamily="18" charset="0"/>
              </a:rPr>
              <a:t>, в присутствии представителей командований армий СССР, США, Англии и Франции представители поверженной Германии подписали акт о безоговорочной капитуляции. В ознаменование победоносного завершения Великой Отечественной войны советского народа против немецко-фашистских захватчиков 9 мая 1945 года было объявлено днем всенародных торжеств - </a:t>
            </a:r>
            <a:r>
              <a:rPr lang="ru-RU" sz="1800" dirty="0">
                <a:solidFill>
                  <a:srgbClr val="FF0000"/>
                </a:solidFill>
                <a:cs typeface="Times New Roman" panose="02020603050405020304" pitchFamily="18" charset="0"/>
              </a:rPr>
              <a:t>Днем Победы.</a:t>
            </a:r>
          </a:p>
          <a:p>
            <a:endParaRPr lang="ru-RU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57563"/>
            <a:ext cx="4320480" cy="3067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525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9792" y="116632"/>
            <a:ext cx="6336704" cy="66247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i="1" dirty="0">
                <a:solidFill>
                  <a:srgbClr val="FFFF99"/>
                </a:solidFill>
                <a:cs typeface="Times New Roman" panose="02020603050405020304" pitchFamily="18" charset="0"/>
              </a:rPr>
              <a:t>«</a:t>
            </a:r>
            <a:r>
              <a:rPr lang="ru-RU" sz="4000" b="1" i="1" dirty="0">
                <a:solidFill>
                  <a:srgbClr val="FFFF99"/>
                </a:solidFill>
                <a:cs typeface="Times New Roman" panose="02020603050405020304" pitchFamily="18" charset="0"/>
              </a:rPr>
              <a:t>Войны священные страницы навеки в памяти народной»,</a:t>
            </a:r>
          </a:p>
          <a:p>
            <a:pPr marL="0" indent="0" algn="ctr">
              <a:buNone/>
            </a:pPr>
            <a:r>
              <a:rPr lang="ru-RU" sz="2800" dirty="0">
                <a:cs typeface="Times New Roman" panose="02020603050405020304" pitchFamily="18" charset="0"/>
              </a:rPr>
              <a:t>выставка-экспозиция, </a:t>
            </a:r>
          </a:p>
          <a:p>
            <a:pPr marL="0" indent="0" algn="ctr">
              <a:buNone/>
            </a:pPr>
            <a:r>
              <a:rPr lang="ru-RU" sz="2800" dirty="0">
                <a:cs typeface="Times New Roman" panose="02020603050405020304" pitchFamily="18" charset="0"/>
              </a:rPr>
              <a:t>посвящённая  Великой Отечественной войне.</a:t>
            </a:r>
          </a:p>
          <a:p>
            <a:pPr marL="0" indent="0">
              <a:buNone/>
            </a:pP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</a:t>
            </a:r>
          </a:p>
          <a:p>
            <a:pPr marL="0" indent="0">
              <a:buNone/>
            </a:pP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</a:t>
            </a:r>
          </a:p>
          <a:p>
            <a:pPr marL="0" indent="0" algn="r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200" dirty="0">
                <a:cs typeface="Times New Roman" panose="02020603050405020304" pitchFamily="18" charset="0"/>
              </a:rPr>
              <a:t>                                                                          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63516"/>
            <a:ext cx="4256087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899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51312" y="0"/>
            <a:ext cx="6192688" cy="6873032"/>
          </a:xfrm>
          <a:solidFill>
            <a:schemeClr val="bg1">
              <a:alpha val="87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>
                <a:cs typeface="Times New Roman" panose="02020603050405020304" pitchFamily="18" charset="0"/>
              </a:rPr>
              <a:t>Информационная карта проекта</a:t>
            </a:r>
            <a:endParaRPr lang="ru-RU" sz="2000" b="1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053386"/>
              </p:ext>
            </p:extLst>
          </p:nvPr>
        </p:nvGraphicFramePr>
        <p:xfrm>
          <a:off x="2987824" y="336070"/>
          <a:ext cx="6120680" cy="6477307"/>
        </p:xfrm>
        <a:graphic>
          <a:graphicData uri="http://schemas.openxmlformats.org/drawingml/2006/table">
            <a:tbl>
              <a:tblPr/>
              <a:tblGrid>
                <a:gridCol w="12738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467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90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Вид проекта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Надпредметный (выполняется на основе изучения сведений, не входящих в школьную программу)</a:t>
                      </a: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50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Участники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учащиеся 6 класса</a:t>
                      </a: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50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Тип проекта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Информационно-творческий</a:t>
                      </a: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90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Продолжительность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 недели</a:t>
                      </a: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960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Цели проекта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-Воспитание патриотизма и гражданственности детей.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-Сохранение памяти о героях и событиях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ВОв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-Воспитание уважения к подвигу, стойкости, мужеству,  проявленному в годы 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ВОв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-Развитие познавательного интереса к изучению исторического прошлого своей страны.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-Повышение информационной культуры и интереса учащихся к чтению.</a:t>
                      </a: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960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Задачи проекта</a:t>
                      </a:r>
                      <a:endParaRPr kumimoji="0" lang="ru-RU" alt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-Формирование навыков самостоятельной работы, умение видеть проблему и наметить пути её решения.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-Развитие поисково-творческих умений.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-Развитие умений и навыков работы в сотрудничестве.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-Развитие коммуникативных умений и навыков.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-Формирование компетентностей в сфере познавательной деятельности.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-Развитие рефлексивных умений.</a:t>
                      </a: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80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Проблема, вопросы проекта</a:t>
                      </a:r>
                      <a:endParaRPr kumimoji="0" lang="ru-RU" alt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Насколько важно сохранение памяти о героях и событиях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ВОв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для русского человека?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Необходимо ли  человеку знание исторического прошлого своей страны?</a:t>
                      </a: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87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Предполагаемый продукт  проекта</a:t>
                      </a:r>
                      <a:endParaRPr kumimoji="0" lang="ru-RU" alt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Оформление экспозиции </a:t>
                      </a:r>
                    </a:p>
                  </a:txBody>
                  <a:tcPr marL="45179" marR="4517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7355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0"/>
            <a:ext cx="6228184" cy="6857999"/>
          </a:xfrm>
          <a:solidFill>
            <a:schemeClr val="bg1">
              <a:alpha val="87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/>
              <a:t>Реализация плана действий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464471"/>
              </p:ext>
            </p:extLst>
          </p:nvPr>
        </p:nvGraphicFramePr>
        <p:xfrm>
          <a:off x="2987825" y="404665"/>
          <a:ext cx="6048670" cy="6263274"/>
        </p:xfrm>
        <a:graphic>
          <a:graphicData uri="http://schemas.openxmlformats.org/drawingml/2006/table">
            <a:tbl>
              <a:tblPr/>
              <a:tblGrid>
                <a:gridCol w="36724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6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Действия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Ответственные 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Сроки </a:t>
                      </a:r>
                      <a:endParaRPr kumimoji="0" lang="ru-RU" altLang="ru-RU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989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Установочное занятие по определению целей, задач проектной работы.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Учитель, ученики</a:t>
                      </a: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 </a:t>
                      </a:r>
                      <a:r>
                        <a:rPr kumimoji="0" lang="ru-RU" altLang="ru-RU" sz="15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кл</a:t>
                      </a: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1день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9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Формирование проектных групп, распределение задач между членами группы.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Все ребята класса</a:t>
                      </a:r>
                      <a:endParaRPr kumimoji="0" lang="ru-RU" altLang="ru-RU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день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Утверждение индивидуальных планов работы. 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Учитель</a:t>
                      </a:r>
                      <a:endParaRPr kumimoji="0" lang="ru-RU" altLang="ru-RU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дня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Сбор и систематизация материалов. 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Все ребята класса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 дней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99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Промежуточные отчеты учащихся, обсуждение альтернатив, возникающих в ходе выполнения проекта. 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Все ребята класса, учитель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 течение всей работы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332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Индивидуальные и групповые консультации по содержанию проекта, помощь в систематизации и обобщении материалов. 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Учитель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 течение всей работы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142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Оформление результатов проектной деятельности. 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Все ребята класса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 дня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625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Доработка проекта с учётом замечаний и предложений. </a:t>
                      </a:r>
                      <a:endParaRPr kumimoji="0" lang="ru-RU" altLang="ru-RU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Все ребята класса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день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199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Подготовка к публичной защите проекта.</a:t>
                      </a:r>
                      <a:endParaRPr kumimoji="0" lang="ru-RU" altLang="ru-RU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Группа учащихся 6 </a:t>
                      </a:r>
                      <a:r>
                        <a:rPr kumimoji="0" lang="ru-RU" altLang="ru-RU" sz="15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кл</a:t>
                      </a: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дня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9070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Подготовка лектория. Презентация проекта. 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Учитель, ученики 6 </a:t>
                      </a:r>
                      <a:r>
                        <a:rPr kumimoji="0" lang="ru-RU" altLang="ru-RU" sz="15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кл</a:t>
                      </a: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 дней</a:t>
                      </a:r>
                      <a:endParaRPr kumimoji="0" lang="ru-RU" alt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7501" marR="575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7355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188640"/>
            <a:ext cx="6048672" cy="576064"/>
          </a:xfrm>
          <a:solidFill>
            <a:schemeClr val="bg1">
              <a:alpha val="87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действий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908720"/>
            <a:ext cx="6048672" cy="5832648"/>
          </a:xfrm>
          <a:solidFill>
            <a:schemeClr val="bg1">
              <a:alpha val="87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1)Подбор литературы о Великой Отечественной войне из школьной и домашней библиотеки. 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2)Выбор названия, заголовок.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3)Подбор иллюстраций и цитат о войне.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4) Сбор материала о Героях Советского Союза </a:t>
            </a:r>
            <a:r>
              <a:rPr lang="ru-RU" sz="7200" dirty="0" err="1">
                <a:cs typeface="Times New Roman" panose="02020603050405020304" pitchFamily="18" charset="0"/>
              </a:rPr>
              <a:t>А.И.Пугачёве</a:t>
            </a:r>
            <a:r>
              <a:rPr lang="ru-RU" sz="7200" dirty="0">
                <a:cs typeface="Times New Roman" panose="02020603050405020304" pitchFamily="18" charset="0"/>
              </a:rPr>
              <a:t> и В.Д. </a:t>
            </a:r>
            <a:r>
              <a:rPr lang="ru-RU" sz="7200" dirty="0" err="1">
                <a:cs typeface="Times New Roman" panose="02020603050405020304" pitchFamily="18" charset="0"/>
              </a:rPr>
              <a:t>Боровкове</a:t>
            </a:r>
            <a:r>
              <a:rPr lang="ru-RU" sz="7200" dirty="0"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5)Сбор материала о ветеранах микрорайона.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6)Подготовка справочного материала и оформление папки  «Военачальники Великой Отечественной войны».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7)Подготовка справочного материала и оформление папки  «Награды   Великой Отечественной войны».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8) Подготовка справочного материала «Хроника войны 1941-1945гг».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9) Подбор материала и оформление папки «Пионеры-герои».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10) Подбор материалов из периодических изданий  о войне, о воинах-земляках.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11) Подготовка выставки «Реликвии войны».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12) Изготовление  учениками школы поздравительных открыток для ветеранов.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13) Расстановка книг и экспонатов.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14) Подготовка  лектория «Беседы у книжной полки».</a:t>
            </a:r>
          </a:p>
          <a:p>
            <a:pPr marL="0" indent="0">
              <a:buNone/>
            </a:pPr>
            <a:r>
              <a:rPr lang="ru-RU" sz="7200" dirty="0">
                <a:cs typeface="Times New Roman" panose="02020603050405020304" pitchFamily="18" charset="0"/>
              </a:rPr>
              <a:t>15) Отзывы посетителей выставки.</a:t>
            </a:r>
          </a:p>
          <a:p>
            <a:pPr marL="0" indent="0">
              <a:buNone/>
            </a:pPr>
            <a:r>
              <a:rPr lang="ru-RU" sz="6400" b="1" dirty="0">
                <a:cs typeface="Times New Roman" panose="02020603050405020304" pitchFamily="18" charset="0"/>
              </a:rPr>
              <a:t> </a:t>
            </a:r>
            <a:endParaRPr lang="ru-RU" sz="64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0254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188640"/>
            <a:ext cx="5904656" cy="576064"/>
          </a:xfrm>
          <a:solidFill>
            <a:schemeClr val="bg1">
              <a:alpha val="87000"/>
            </a:schemeClr>
          </a:solidFill>
        </p:spPr>
        <p:txBody>
          <a:bodyPr>
            <a:normAutofit fontScale="90000"/>
          </a:bodyPr>
          <a:lstStyle/>
          <a:p>
            <a:r>
              <a:rPr lang="ru-RU" altLang="ru-RU" sz="3600" dirty="0"/>
              <a:t>Справка-описание экспозиции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1840" y="836712"/>
            <a:ext cx="5904656" cy="5904656"/>
          </a:xfrm>
          <a:solidFill>
            <a:schemeClr val="bg1">
              <a:alpha val="87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95000"/>
              </a:lnSpc>
              <a:buNone/>
            </a:pPr>
            <a:endParaRPr lang="ru-RU" altLang="ru-RU" sz="1800" b="1" dirty="0">
              <a:cs typeface="Times New Roman" pitchFamily="18" charset="0"/>
            </a:endParaRPr>
          </a:p>
          <a:p>
            <a:pPr marL="0" indent="0" algn="just">
              <a:lnSpc>
                <a:spcPct val="95000"/>
              </a:lnSpc>
              <a:buNone/>
            </a:pPr>
            <a:r>
              <a:rPr lang="ru-RU" altLang="ru-RU" sz="2400" b="1" dirty="0">
                <a:cs typeface="Times New Roman" pitchFamily="18" charset="0"/>
              </a:rPr>
              <a:t>Место размещения экспозиции </a:t>
            </a:r>
            <a:r>
              <a:rPr lang="ru-RU" altLang="ru-RU" sz="2400" dirty="0">
                <a:cs typeface="Times New Roman" pitchFamily="18" charset="0"/>
              </a:rPr>
              <a:t>– МОУ «ООШ№10» </a:t>
            </a:r>
            <a:r>
              <a:rPr lang="ru-RU" altLang="ru-RU" sz="2400" dirty="0" err="1">
                <a:cs typeface="Times New Roman" pitchFamily="18" charset="0"/>
              </a:rPr>
              <a:t>г.о.Шуя</a:t>
            </a:r>
            <a:endParaRPr lang="ru-RU" altLang="ru-RU" sz="2400" dirty="0">
              <a:cs typeface="Times New Roman" pitchFamily="18" charset="0"/>
            </a:endParaRPr>
          </a:p>
          <a:p>
            <a:pPr marL="0" indent="0" algn="just">
              <a:lnSpc>
                <a:spcPct val="95000"/>
              </a:lnSpc>
              <a:buNone/>
            </a:pPr>
            <a:r>
              <a:rPr lang="ru-RU" altLang="ru-RU" sz="2400" b="1" dirty="0">
                <a:cs typeface="Times New Roman" pitchFamily="18" charset="0"/>
              </a:rPr>
              <a:t>Проблема</a:t>
            </a:r>
            <a:r>
              <a:rPr lang="ru-RU" altLang="ru-RU" sz="2400" dirty="0">
                <a:cs typeface="Times New Roman" pitchFamily="18" charset="0"/>
              </a:rPr>
              <a:t> - Великая Отечественная война, судьбы людей.</a:t>
            </a:r>
          </a:p>
          <a:p>
            <a:pPr marL="0" indent="0" algn="just">
              <a:lnSpc>
                <a:spcPct val="95000"/>
              </a:lnSpc>
              <a:buNone/>
            </a:pPr>
            <a:r>
              <a:rPr lang="ru-RU" altLang="ru-RU" sz="2400" b="1" dirty="0">
                <a:cs typeface="Times New Roman" pitchFamily="18" charset="0"/>
              </a:rPr>
              <a:t>Назначение экспозиции </a:t>
            </a:r>
            <a:r>
              <a:rPr lang="ru-RU" altLang="ru-RU" sz="2400" dirty="0">
                <a:cs typeface="Times New Roman" pitchFamily="18" charset="0"/>
              </a:rPr>
              <a:t>- для всех групп посетителей.</a:t>
            </a:r>
          </a:p>
          <a:p>
            <a:pPr marL="0" indent="0" algn="just">
              <a:lnSpc>
                <a:spcPct val="95000"/>
              </a:lnSpc>
              <a:buNone/>
            </a:pPr>
            <a:r>
              <a:rPr lang="ru-RU" altLang="ru-RU" sz="2400" b="1" dirty="0">
                <a:cs typeface="Times New Roman" pitchFamily="18" charset="0"/>
              </a:rPr>
              <a:t>Количество посетителей </a:t>
            </a:r>
            <a:r>
              <a:rPr lang="ru-RU" altLang="ru-RU" sz="2400" dirty="0">
                <a:cs typeface="Times New Roman" pitchFamily="18" charset="0"/>
              </a:rPr>
              <a:t>– 270 человек.</a:t>
            </a:r>
          </a:p>
          <a:p>
            <a:pPr marL="0" indent="0" algn="just">
              <a:lnSpc>
                <a:spcPct val="95000"/>
              </a:lnSpc>
              <a:buNone/>
            </a:pPr>
            <a:r>
              <a:rPr lang="ru-RU" altLang="ru-RU" sz="2400" b="1" dirty="0">
                <a:cs typeface="Times New Roman" pitchFamily="18" charset="0"/>
              </a:rPr>
              <a:t>Возраст посетителей </a:t>
            </a:r>
            <a:r>
              <a:rPr lang="ru-RU" altLang="ru-RU" sz="2400" dirty="0">
                <a:cs typeface="Times New Roman" pitchFamily="18" charset="0"/>
              </a:rPr>
              <a:t>– преимущественно школьники, учащиеся 1 – 9 </a:t>
            </a:r>
            <a:r>
              <a:rPr lang="ru-RU" altLang="ru-RU" sz="2400" dirty="0" err="1">
                <a:cs typeface="Times New Roman" pitchFamily="18" charset="0"/>
              </a:rPr>
              <a:t>кл</a:t>
            </a:r>
            <a:r>
              <a:rPr lang="ru-RU" altLang="ru-RU" sz="2400" dirty="0"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ru-RU" altLang="ru-RU" sz="2400" dirty="0">
                <a:cs typeface="Times New Roman" pitchFamily="18" charset="0"/>
              </a:rPr>
              <a:t>	При создании экспозиции применялись следующие методические приёмы: проблемный, поисковый, метод визуализации. Использовалась технология коллективного сотрудничества, информационно-коммуникативные и компьютерные технологии. Осуществлялся дифференцированный подход, а также комплексный подход, который реализовался через широкое раскрытие темы. Основными принципами при создании экспозиции были наглядность, доступность, комфортность.</a:t>
            </a:r>
            <a:r>
              <a:rPr lang="ru-RU" altLang="ru-RU" sz="2400" b="1" dirty="0">
                <a:cs typeface="Times New Roman" pitchFamily="18" charset="0"/>
              </a:rPr>
              <a:t> </a:t>
            </a:r>
            <a:endParaRPr lang="ru-RU" altLang="ru-RU" sz="2400" dirty="0">
              <a:cs typeface="Times New Roman" pitchFamily="18" charset="0"/>
            </a:endParaRPr>
          </a:p>
          <a:p>
            <a:pPr marL="0" indent="0" algn="just">
              <a:lnSpc>
                <a:spcPct val="95000"/>
              </a:lnSpc>
              <a:buNone/>
            </a:pPr>
            <a:endParaRPr lang="ru-RU" altLang="ru-RU" sz="2400" dirty="0">
              <a:cs typeface="Times New Roman" pitchFamily="18" charset="0"/>
            </a:endParaRPr>
          </a:p>
          <a:p>
            <a:pPr marL="0" indent="0" algn="just">
              <a:lnSpc>
                <a:spcPct val="95000"/>
              </a:lnSpc>
              <a:buNone/>
            </a:pPr>
            <a:endParaRPr lang="ru-RU" altLang="ru-RU" sz="1800" dirty="0">
              <a:cs typeface="Times New Roman" pitchFamily="18" charset="0"/>
            </a:endParaRPr>
          </a:p>
          <a:p>
            <a:pPr algn="just">
              <a:lnSpc>
                <a:spcPct val="95000"/>
              </a:lnSpc>
              <a:buNone/>
            </a:pPr>
            <a:r>
              <a:rPr lang="ru-RU" altLang="ru-RU" sz="1800" dirty="0">
                <a:cs typeface="Times New Roman" pitchFamily="18" charset="0"/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3922451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08632"/>
            <a:ext cx="4392488" cy="662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918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6984776" cy="922114"/>
          </a:xfrm>
          <a:solidFill>
            <a:schemeClr val="bg1">
              <a:alpha val="87000"/>
            </a:schemeClr>
          </a:solidFill>
        </p:spPr>
        <p:txBody>
          <a:bodyPr>
            <a:normAutofit fontScale="90000"/>
          </a:bodyPr>
          <a:lstStyle/>
          <a:p>
            <a:b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latin typeface="+mn-lt"/>
                <a:cs typeface="Times New Roman" panose="02020603050405020304" pitchFamily="18" charset="0"/>
              </a:rPr>
              <a:t>Разделы выставки, </a:t>
            </a:r>
            <a:br>
              <a:rPr lang="ru-RU" sz="3100" dirty="0">
                <a:latin typeface="+mn-lt"/>
                <a:cs typeface="Times New Roman" panose="02020603050405020304" pitchFamily="18" charset="0"/>
              </a:rPr>
            </a:br>
            <a:r>
              <a:rPr lang="ru-RU" sz="3100" dirty="0">
                <a:latin typeface="+mn-lt"/>
                <a:cs typeface="Times New Roman" panose="02020603050405020304" pitchFamily="18" charset="0"/>
              </a:rPr>
              <a:t>размещение информационного материала</a:t>
            </a:r>
            <a:br>
              <a:rPr lang="ru-RU" b="1" dirty="0">
                <a:latin typeface="+mn-lt"/>
              </a:rPr>
            </a:br>
            <a:endParaRPr lang="ru-RU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  <a:solidFill>
            <a:schemeClr val="bg1">
              <a:alpha val="87000"/>
            </a:schemeClr>
          </a:solidFill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000" b="1" dirty="0">
                <a:ea typeface="Calibri"/>
                <a:cs typeface="Times New Roman"/>
              </a:rPr>
              <a:t>1 раздел</a:t>
            </a:r>
            <a:r>
              <a:rPr lang="ru-RU" sz="2000" dirty="0">
                <a:ea typeface="Calibri"/>
                <a:cs typeface="Times New Roman"/>
              </a:rPr>
              <a:t> – документальная, справочная, энциклопедическая литература о Великой Отечественной войне (воспоминания участников </a:t>
            </a:r>
            <a:r>
              <a:rPr lang="ru-RU" sz="2000" dirty="0" err="1">
                <a:ea typeface="Calibri"/>
                <a:cs typeface="Times New Roman"/>
              </a:rPr>
              <a:t>ВОв</a:t>
            </a:r>
            <a:r>
              <a:rPr lang="ru-RU" sz="2000" dirty="0">
                <a:ea typeface="Calibri"/>
                <a:cs typeface="Times New Roman"/>
              </a:rPr>
              <a:t>, дневники и письма, материалы из бесед и докладов, очерки, фронтовые газетные публикации).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480" y="2825480"/>
            <a:ext cx="6732587" cy="379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025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6984776" cy="994122"/>
          </a:xfrm>
          <a:solidFill>
            <a:schemeClr val="bg1">
              <a:alpha val="87000"/>
            </a:schemeClr>
          </a:solidFill>
        </p:spPr>
        <p:txBody>
          <a:bodyPr>
            <a:normAutofit/>
          </a:bodyPr>
          <a:lstStyle/>
          <a:p>
            <a:r>
              <a:rPr lang="ru-RU" sz="2800" dirty="0">
                <a:latin typeface="+mn-lt"/>
                <a:cs typeface="Times New Roman" panose="02020603050405020304" pitchFamily="18" charset="0"/>
              </a:rPr>
              <a:t>Разделы выставки, </a:t>
            </a:r>
            <a:br>
              <a:rPr lang="ru-RU" sz="2800" dirty="0">
                <a:latin typeface="+mn-lt"/>
                <a:cs typeface="Times New Roman" panose="02020603050405020304" pitchFamily="18" charset="0"/>
              </a:rPr>
            </a:br>
            <a:r>
              <a:rPr lang="ru-RU" sz="2800" dirty="0">
                <a:latin typeface="+mn-lt"/>
                <a:cs typeface="Times New Roman" panose="02020603050405020304" pitchFamily="18" charset="0"/>
              </a:rPr>
              <a:t>размещение информационного материала</a:t>
            </a:r>
            <a:endParaRPr lang="ru-RU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73174"/>
          </a:xfrm>
          <a:solidFill>
            <a:schemeClr val="bg1">
              <a:alpha val="87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ru-RU" sz="2800" b="1" dirty="0">
                <a:cs typeface="Times New Roman" panose="02020603050405020304" pitchFamily="18" charset="0"/>
              </a:rPr>
              <a:t>2 раздел</a:t>
            </a:r>
            <a:r>
              <a:rPr lang="ru-RU" sz="2800" dirty="0">
                <a:cs typeface="Times New Roman" panose="02020603050405020304" pitchFamily="18" charset="0"/>
              </a:rPr>
              <a:t> – художественная литература о Великой Отечественной войне.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94503"/>
            <a:ext cx="7920879" cy="3049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025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6912768" cy="1066130"/>
          </a:xfrm>
          <a:solidFill>
            <a:schemeClr val="bg1">
              <a:alpha val="87000"/>
            </a:schemeClr>
          </a:solidFill>
        </p:spPr>
        <p:txBody>
          <a:bodyPr>
            <a:normAutofit fontScale="90000"/>
          </a:bodyPr>
          <a:lstStyle/>
          <a:p>
            <a:b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Разделы выставки, </a:t>
            </a:r>
            <a:br>
              <a:rPr lang="ru-RU" sz="31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размещение информационного материала</a:t>
            </a:r>
            <a:br>
              <a:rPr lang="ru-RU" b="1" dirty="0">
                <a:solidFill>
                  <a:prstClr val="black"/>
                </a:solidFill>
                <a:latin typeface="+mn-lt"/>
              </a:rPr>
            </a:br>
            <a:endParaRPr lang="ru-RU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  <a:solidFill>
            <a:schemeClr val="bg1">
              <a:alpha val="87000"/>
            </a:schemeClr>
          </a:solidFill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b="1" dirty="0">
                <a:ea typeface="Calibri"/>
                <a:cs typeface="Times New Roman"/>
              </a:rPr>
              <a:t>3 раздел</a:t>
            </a:r>
            <a:r>
              <a:rPr lang="ru-RU" sz="2400" dirty="0">
                <a:ea typeface="Calibri"/>
                <a:cs typeface="Times New Roman"/>
              </a:rPr>
              <a:t> – материалы о героях Советского Союза Пугачёве А.И. и </a:t>
            </a:r>
            <a:r>
              <a:rPr lang="ru-RU" sz="2400" dirty="0" err="1">
                <a:ea typeface="Calibri"/>
                <a:cs typeface="Times New Roman"/>
              </a:rPr>
              <a:t>Боровкове</a:t>
            </a:r>
            <a:r>
              <a:rPr lang="ru-RU" sz="2400" dirty="0">
                <a:ea typeface="Calibri"/>
                <a:cs typeface="Times New Roman"/>
              </a:rPr>
              <a:t> В.Д., сведения о ветеранах микрорайона.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80928"/>
            <a:ext cx="7728986" cy="2671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025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6984776" cy="1066130"/>
          </a:xfrm>
          <a:solidFill>
            <a:schemeClr val="bg1">
              <a:alpha val="87000"/>
            </a:schemeClr>
          </a:solidFill>
        </p:spPr>
        <p:txBody>
          <a:bodyPr/>
          <a:lstStyle/>
          <a:p>
            <a:r>
              <a:rPr lang="ru-RU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Разделы выставки, </a:t>
            </a:r>
            <a:br>
              <a:rPr lang="ru-RU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размещение информационного материала</a:t>
            </a:r>
            <a:endParaRPr lang="ru-RU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  <a:solidFill>
            <a:schemeClr val="bg1">
              <a:alpha val="87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ru-RU" sz="2800" b="1" dirty="0">
                <a:cs typeface="Times New Roman" panose="02020603050405020304" pitchFamily="18" charset="0"/>
              </a:rPr>
              <a:t>4 раздел</a:t>
            </a:r>
            <a:r>
              <a:rPr lang="ru-RU" sz="2800" dirty="0">
                <a:cs typeface="Times New Roman" panose="02020603050405020304" pitchFamily="18" charset="0"/>
              </a:rPr>
              <a:t> – реликвии войны, поздравительные открытки для ветеранов</a:t>
            </a:r>
            <a:r>
              <a:rPr lang="ru-RU" dirty="0"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96952"/>
            <a:ext cx="7796937" cy="259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75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7355160" cy="1008112"/>
          </a:xfrm>
          <a:solidFill>
            <a:schemeClr val="bg1">
              <a:alpha val="87000"/>
            </a:schemeClr>
          </a:solidFill>
        </p:spPr>
        <p:txBody>
          <a:bodyPr>
            <a:normAutofit/>
          </a:bodyPr>
          <a:lstStyle/>
          <a:p>
            <a:r>
              <a:rPr lang="ru-RU" sz="2800" dirty="0">
                <a:latin typeface="+mn-lt"/>
                <a:cs typeface="Times New Roman" panose="02020603050405020304" pitchFamily="18" charset="0"/>
              </a:rPr>
              <a:t>Разделы выставки, </a:t>
            </a:r>
            <a:br>
              <a:rPr lang="ru-RU" sz="2800" dirty="0">
                <a:latin typeface="+mn-lt"/>
                <a:cs typeface="Times New Roman" panose="02020603050405020304" pitchFamily="18" charset="0"/>
              </a:rPr>
            </a:br>
            <a:r>
              <a:rPr lang="ru-RU" sz="2800" dirty="0">
                <a:latin typeface="+mn-lt"/>
                <a:cs typeface="Times New Roman" panose="02020603050405020304" pitchFamily="18" charset="0"/>
              </a:rPr>
              <a:t>размещение информационного материала</a:t>
            </a:r>
          </a:p>
        </p:txBody>
      </p:sp>
      <p:pic>
        <p:nvPicPr>
          <p:cNvPr id="4" name="Объект 3" descr="G:\ТА (H)\БИБЛИОТЕКА\ВЫСТАВКА ВОв\Фото Выставка 2015\DSCF394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76944"/>
            <a:ext cx="4104456" cy="283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G:\ТА (H)\БИБЛИОТЕКА\ВЫСТАВКА ВОв\Фото Выставка 2015\DSCF394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68199"/>
            <a:ext cx="3888432" cy="284517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G:\ТА (H)\БИБЛИОТЕКА\ВЫСТАВКА ВОв\Фото Выставка 2015\DSCF394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64605"/>
            <a:ext cx="3888432" cy="2762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9299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6912768" cy="1066130"/>
          </a:xfrm>
          <a:solidFill>
            <a:schemeClr val="bg1">
              <a:alpha val="87000"/>
            </a:schemeClr>
          </a:solidFill>
        </p:spPr>
        <p:txBody>
          <a:bodyPr/>
          <a:lstStyle/>
          <a:p>
            <a:r>
              <a:rPr lang="ru-RU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Разделы выставки, </a:t>
            </a:r>
            <a:br>
              <a:rPr lang="ru-RU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размещение информационного материала</a:t>
            </a:r>
            <a:endParaRPr lang="ru-RU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  <a:solidFill>
            <a:schemeClr val="bg1">
              <a:alpha val="87000"/>
            </a:schemeClr>
          </a:solidFill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000" b="1" dirty="0">
                <a:ea typeface="Calibri"/>
                <a:cs typeface="Times New Roman"/>
              </a:rPr>
              <a:t>5 раздел </a:t>
            </a:r>
            <a:r>
              <a:rPr lang="ru-RU" sz="2000" dirty="0">
                <a:ea typeface="Calibri"/>
                <a:cs typeface="Times New Roman"/>
              </a:rPr>
              <a:t>–  папки со справочными материалами «Хроника войны 1941-1945 гг.», «Награды Великой Отечественной войны», «Военачальники Великой Отечественной войны», «Пионеры-герои», материалы из периодических изданий о </a:t>
            </a:r>
            <a:r>
              <a:rPr lang="ru-RU" sz="2000" dirty="0" err="1">
                <a:ea typeface="Calibri"/>
                <a:cs typeface="Times New Roman"/>
              </a:rPr>
              <a:t>ВОв</a:t>
            </a:r>
            <a:r>
              <a:rPr lang="ru-RU" sz="2000" dirty="0">
                <a:ea typeface="Calibri"/>
                <a:cs typeface="Times New Roman"/>
              </a:rPr>
              <a:t>, о воинах-земляках.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12976"/>
            <a:ext cx="7632848" cy="280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75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648072"/>
          </a:xfrm>
          <a:solidFill>
            <a:schemeClr val="bg1">
              <a:alpha val="87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>
                <a:latin typeface="+mn-lt"/>
                <a:cs typeface="Times New Roman" panose="02020603050405020304" pitchFamily="18" charset="0"/>
              </a:rPr>
              <a:t>Посетители выставки</a:t>
            </a:r>
          </a:p>
        </p:txBody>
      </p:sp>
      <p:pic>
        <p:nvPicPr>
          <p:cNvPr id="4" name="Объект 3" descr="C:\Users\Сергей\Desktop\Выставка\Новая папка\DSCF398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9" y="1266485"/>
            <a:ext cx="5472608" cy="3888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565" y="2060848"/>
            <a:ext cx="3514355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75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648072"/>
          </a:xfrm>
          <a:solidFill>
            <a:schemeClr val="bg1">
              <a:alpha val="87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>
                <a:latin typeface="+mn-lt"/>
                <a:cs typeface="Times New Roman" panose="02020603050405020304" pitchFamily="18" charset="0"/>
              </a:rPr>
              <a:t>Посетители выставки</a:t>
            </a:r>
            <a:endParaRPr lang="ru-RU" dirty="0">
              <a:latin typeface="+mn-lt"/>
            </a:endParaRPr>
          </a:p>
        </p:txBody>
      </p:sp>
      <p:pic>
        <p:nvPicPr>
          <p:cNvPr id="4" name="Объект 3" descr="C:\Users\Сергей\Desktop\Выставка\Новая папка\DSCF403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060848"/>
            <a:ext cx="3566303" cy="4685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96752"/>
            <a:ext cx="5380530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75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283152" cy="576064"/>
          </a:xfrm>
          <a:solidFill>
            <a:schemeClr val="bg1">
              <a:alpha val="87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>
                <a:latin typeface="+mn-lt"/>
                <a:cs typeface="Times New Roman" panose="02020603050405020304" pitchFamily="18" charset="0"/>
              </a:rPr>
              <a:t>Посетители выставки</a:t>
            </a:r>
            <a:endParaRPr lang="ru-RU" dirty="0">
              <a:latin typeface="+mn-lt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6" y="821186"/>
            <a:ext cx="3937397" cy="2951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Users\Сергей\Desktop\Выставка\DSCF412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965" y="821186"/>
            <a:ext cx="3804378" cy="29432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Сергей\Desktop\Выставка\Новая папка\DSCF405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837935"/>
            <a:ext cx="3897342" cy="2866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965" y="3844960"/>
            <a:ext cx="3804379" cy="2853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844824"/>
            <a:ext cx="3024336" cy="4022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75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16632"/>
            <a:ext cx="7211144" cy="576064"/>
          </a:xfrm>
          <a:solidFill>
            <a:schemeClr val="bg1">
              <a:alpha val="87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>
                <a:latin typeface="+mn-lt"/>
                <a:cs typeface="Times New Roman" panose="02020603050405020304" pitchFamily="18" charset="0"/>
              </a:rPr>
              <a:t>Посетители выставки</a:t>
            </a:r>
            <a:endParaRPr lang="ru-RU" dirty="0">
              <a:latin typeface="+mn-lt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832802"/>
            <a:ext cx="3874077" cy="2910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Users\Сергей\Desktop\Выставка\Новая папка\DSCF402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36712"/>
            <a:ext cx="4006965" cy="2895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61048"/>
            <a:ext cx="4006054" cy="290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3876675" cy="290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55387"/>
            <a:ext cx="3816350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75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7200800" cy="432048"/>
          </a:xfrm>
          <a:solidFill>
            <a:schemeClr val="bg1">
              <a:alpha val="87000"/>
            </a:schemeClr>
          </a:solidFill>
        </p:spPr>
        <p:txBody>
          <a:bodyPr>
            <a:noAutofit/>
          </a:bodyPr>
          <a:lstStyle/>
          <a:p>
            <a:r>
              <a:rPr lang="ru-RU" sz="2800" b="1" dirty="0">
                <a:latin typeface="+mn-lt"/>
                <a:cs typeface="Times New Roman" panose="02020603050405020304" pitchFamily="18" charset="0"/>
              </a:rPr>
              <a:t>Список книг, представленных на выставке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6048672"/>
          </a:xfrm>
          <a:solidFill>
            <a:schemeClr val="bg1">
              <a:alpha val="87000"/>
            </a:schemeClr>
          </a:solidFill>
        </p:spPr>
        <p:txBody>
          <a:bodyPr>
            <a:normAutofit fontScale="25000" lnSpcReduction="20000"/>
          </a:bodyPr>
          <a:lstStyle/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1.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 Астафьев В.М. Последний осколок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: повести и рассказы – М: Издательство «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Эксмо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», 2009. – 384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2.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Бойцы нашей батареи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Сборник рассказов. – М., «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Дет.лит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.», 1974. – 471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3.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 Была война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: стихи поэтов послевоенных лет / сост.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В.Акаткин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,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Л.Таганов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 – М.: Детская литература, 1987. – 255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4.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 Великая Отечественная война в лирике и прозе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В 2 т.: Т.1 -  М.: Дрофа: Вече, 2002. 464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5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 Героическая эпопея твердыни на Неве. 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– Иваново: изд-во «Арт Виста», 2004.-60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6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 Говорят погибшие герои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Предсмертные письма советских бойцов против немецко-фашистских захватчиков. – М., Политиздат, 1973. - 495 с. 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7. </a:t>
            </a:r>
            <a:r>
              <a:rPr lang="ru-RU" sz="4200" b="1" dirty="0" err="1">
                <a:ea typeface="Times New Roman"/>
                <a:cs typeface="Times New Roman" panose="02020603050405020304" pitchFamily="18" charset="0"/>
              </a:rPr>
              <a:t>Гроссман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 В.С. Жизнь и судьба: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 Роман. – М.: Изд-во «Кн. палата», 1989.– 671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8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 Дневники и письма комсомольцев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 / Вступ. статья Ю. Глазкова. – 2-е изд., доп. – М.: Мол. Гвардия, 1983. – 381 с., ил.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9.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Дорогами отцов. 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Сборник. М., «Молодая гвардия», 1975. – 240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10.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За родной Севастополь. 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М., «Молодая гвардия», 1975. – 144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11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 Катаев В.П. Сын полка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М.: Детская литература, 2007. – 234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12. 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Кузьмичёв А.П. Год рождения – сорок первы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й. – М.: Молодая гвардия, 1989. – 206 с. 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13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 Мы помним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: Сборник воспоминаний ветеранов Великой Отечественной войны 1941-1945 гг., записанных учащимися школ Ивановской области. – Иваново: изд-во «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Талка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», 2005. – 228с.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14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 На полях Подмосковья 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– М.: Изд-во ДОСААФ, 1971. – 326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15.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Носов Е.И. Красное вино победы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: повесть, рассказы – М: Издательство «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Эксмо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», 2010. – 384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16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 Овечкин В.В. С фронтовым приветом.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 Повесть, очерки и фронтовые газетные публикации. М., Воениздат, 1973. – 253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17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 Платонов А.П. Высказывания погибших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: рассказы – М: Издательство «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Эксмо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», 2010. – 416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18.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Полевой Б.Н. Повесть о настоящем человеке.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 – М.: АСТ: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Астрель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: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Полиграфиздат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, 2010. – 380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19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.Подвиг народа: 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Памятники Великой Отечественной войны /Сост.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В.А.Голикова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– М.: Политиздат, 1984. – 341 с., ил.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20.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Присягаем победой: 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Сборник стихов о Великой Отечественной войне / Сост.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А.Абрамов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,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В.Акаткин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– М.: Детская литература, 1982. – 143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21.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Родимцев А.И. Гвардейцы стояли насмерть. – 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М.: Изд-во ДОСААФ,1973. – 336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22.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Родина мужественных: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 Стихотворения и поэмы военных лет. /Сост.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И.Я.Юрьев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- Ярославль, Верх.-Волжск. кн. изд., 1985.– 239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23.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Солдатская доблесть: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 Очерки об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Ивановцах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 - полных кавалерах ордена Славы/ Сост. В. Колмаков.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Лит.ред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П. Белова. – 2-е изд., 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испр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и доп. – Ярославль: Верх.-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Волж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Кн. Изд-во, 1984. – 151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24.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 Твардовский А.Т. Василий </a:t>
            </a:r>
            <a:r>
              <a:rPr lang="ru-RU" sz="4200" b="1" dirty="0" err="1">
                <a:ea typeface="Times New Roman"/>
                <a:cs typeface="Times New Roman" panose="02020603050405020304" pitchFamily="18" charset="0"/>
              </a:rPr>
              <a:t>Тёркин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 – Казань, Татарское книжное издательство, 1974. -207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25.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Терентьев В.П. Начало военной грозы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. –  Иваново: изд-во «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Талка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», 2005. – 152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26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 Терентьев В.П. В наступлении. -  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Иваново: изд-во «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Талка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», 2005.–200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27. 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Терентьев В.П. Берлин в огне. -  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Иваново: изд-во «</a:t>
            </a:r>
            <a:r>
              <a:rPr lang="ru-RU" sz="4200" dirty="0" err="1">
                <a:ea typeface="Times New Roman"/>
                <a:cs typeface="Times New Roman" panose="02020603050405020304" pitchFamily="18" charset="0"/>
              </a:rPr>
              <a:t>Талка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», 2005.–160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28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. Честь солдата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 / сост. Селищев И.П.. – М., Воениздат, 1964. – 464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4200" dirty="0">
                <a:ea typeface="Times New Roman"/>
                <a:cs typeface="Times New Roman" panose="02020603050405020304" pitchFamily="18" charset="0"/>
              </a:rPr>
              <a:t>29. </a:t>
            </a:r>
            <a:r>
              <a:rPr lang="ru-RU" sz="4200" b="1" dirty="0" err="1">
                <a:ea typeface="Times New Roman"/>
                <a:cs typeface="Times New Roman" panose="02020603050405020304" pitchFamily="18" charset="0"/>
              </a:rPr>
              <a:t>Ятманов</a:t>
            </a:r>
            <a:r>
              <a:rPr lang="ru-RU" sz="4200" b="1" dirty="0">
                <a:ea typeface="Times New Roman"/>
                <a:cs typeface="Times New Roman" panose="02020603050405020304" pitchFamily="18" charset="0"/>
              </a:rPr>
              <a:t> И.С. Такое не забывается… </a:t>
            </a:r>
            <a:r>
              <a:rPr lang="ru-RU" sz="4200" dirty="0">
                <a:ea typeface="Times New Roman"/>
                <a:cs typeface="Times New Roman" panose="02020603050405020304" pitchFamily="18" charset="0"/>
              </a:rPr>
              <a:t>Воспоминания о героической обороне Одессы и Севастополя в 1941-1942гг. –Марийское книжное издательство,1971.-145 с.</a:t>
            </a:r>
            <a:endParaRPr lang="ru-RU" sz="4200" dirty="0">
              <a:ea typeface="Calibri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02542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27984" y="285728"/>
            <a:ext cx="4716016" cy="2327281"/>
          </a:xfrm>
        </p:spPr>
        <p:txBody>
          <a:bodyPr>
            <a:noAutofit/>
          </a:bodyPr>
          <a:lstStyle/>
          <a:p>
            <a:r>
              <a:rPr lang="ru-RU" sz="8000" b="1" i="1" dirty="0">
                <a:solidFill>
                  <a:srgbClr val="FFFF99"/>
                </a:solidFill>
                <a:latin typeface="+mn-lt"/>
                <a:cs typeface="Times New Roman" panose="02020603050405020304" pitchFamily="18" charset="0"/>
              </a:rPr>
              <a:t>С Днём Победы!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3140968"/>
            <a:ext cx="4184512" cy="3240360"/>
          </a:xfrm>
        </p:spPr>
        <p:txBody>
          <a:bodyPr>
            <a:normAutofit fontScale="62500" lnSpcReduction="20000"/>
          </a:bodyPr>
          <a:lstStyle/>
          <a:p>
            <a:r>
              <a:rPr lang="ru-RU" sz="4400" i="1" dirty="0">
                <a:solidFill>
                  <a:schemeClr val="tx1"/>
                </a:solidFill>
                <a:cs typeface="Times New Roman" panose="02020603050405020304" pitchFamily="18" charset="0"/>
              </a:rPr>
              <a:t>Люди! Покуда </a:t>
            </a:r>
            <a:r>
              <a:rPr lang="ru-RU" sz="4400" i="1">
                <a:solidFill>
                  <a:schemeClr val="tx1"/>
                </a:solidFill>
                <a:cs typeface="Times New Roman" panose="02020603050405020304" pitchFamily="18" charset="0"/>
              </a:rPr>
              <a:t>сердца стучатся</a:t>
            </a:r>
            <a:r>
              <a:rPr lang="ru-RU" sz="4400" i="1" dirty="0">
                <a:solidFill>
                  <a:schemeClr val="tx1"/>
                </a:solidFill>
                <a:cs typeface="Times New Roman" panose="02020603050405020304" pitchFamily="18" charset="0"/>
              </a:rPr>
              <a:t>, -</a:t>
            </a:r>
            <a:endParaRPr lang="ru-RU" sz="44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ru-RU" sz="4400" i="1" dirty="0">
                <a:solidFill>
                  <a:schemeClr val="tx1"/>
                </a:solidFill>
                <a:cs typeface="Times New Roman" panose="02020603050405020304" pitchFamily="18" charset="0"/>
              </a:rPr>
              <a:t>Помните!</a:t>
            </a:r>
            <a:endParaRPr lang="ru-RU" sz="44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ru-RU" sz="4400" i="1" dirty="0">
                <a:solidFill>
                  <a:schemeClr val="tx1"/>
                </a:solidFill>
                <a:cs typeface="Times New Roman" panose="02020603050405020304" pitchFamily="18" charset="0"/>
              </a:rPr>
              <a:t>Какой ценой завоёвано счастье, -</a:t>
            </a:r>
            <a:endParaRPr lang="ru-RU" sz="44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ru-RU" sz="4400" i="1" dirty="0">
                <a:solidFill>
                  <a:schemeClr val="tx1"/>
                </a:solidFill>
                <a:cs typeface="Times New Roman" panose="02020603050405020304" pitchFamily="18" charset="0"/>
              </a:rPr>
              <a:t>Пожалуйста, помните!</a:t>
            </a:r>
          </a:p>
          <a:p>
            <a:endParaRPr lang="ru-RU" sz="44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r"/>
            <a:r>
              <a:rPr lang="ru-RU" sz="3300" i="1" dirty="0">
                <a:solidFill>
                  <a:schemeClr val="tx1"/>
                </a:solidFill>
                <a:cs typeface="Times New Roman" panose="02020603050405020304" pitchFamily="18" charset="0"/>
              </a:rPr>
              <a:t>(</a:t>
            </a:r>
            <a:r>
              <a:rPr lang="ru-RU" sz="3300" i="1" dirty="0" err="1">
                <a:solidFill>
                  <a:schemeClr val="tx1"/>
                </a:solidFill>
                <a:cs typeface="Times New Roman" panose="02020603050405020304" pitchFamily="18" charset="0"/>
              </a:rPr>
              <a:t>Р.Рождественский</a:t>
            </a:r>
            <a:r>
              <a:rPr lang="ru-RU" sz="3300" i="1" dirty="0">
                <a:solidFill>
                  <a:schemeClr val="tx1"/>
                </a:solidFill>
                <a:cs typeface="Times New Roman" panose="02020603050405020304" pitchFamily="18" charset="0"/>
              </a:rPr>
              <a:t>)</a:t>
            </a:r>
            <a:endParaRPr lang="ru-RU" sz="33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endParaRPr lang="ru-RU" sz="33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DnemPobedy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SDnemPobedy</Template>
  <TotalTime>474</TotalTime>
  <Words>1841</Words>
  <Application>Microsoft Office PowerPoint</Application>
  <PresentationFormat>Экран (4:3)</PresentationFormat>
  <Paragraphs>164</Paragraphs>
  <Slides>21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Times New Roman</vt:lpstr>
      <vt:lpstr>SDnemPobedy</vt:lpstr>
      <vt:lpstr>  Муниципальное общеобразовательное учреждение «Основная общеобразовательная школа №10» г.о.Шуя  </vt:lpstr>
      <vt:lpstr>  В 2020 году народ России отмечает великую дату в истории Отечества – 75-летие Победы в Великой Отечественной войне </vt:lpstr>
      <vt:lpstr>Презентация PowerPoint</vt:lpstr>
      <vt:lpstr>Презентация PowerPoint</vt:lpstr>
      <vt:lpstr>Презентация PowerPoint</vt:lpstr>
      <vt:lpstr>Презентация PowerPoint</vt:lpstr>
      <vt:lpstr>План действий</vt:lpstr>
      <vt:lpstr>Справка-описание экспозиции</vt:lpstr>
      <vt:lpstr>Презентация PowerPoint</vt:lpstr>
      <vt:lpstr> Разделы выставки,  размещение информационного материала </vt:lpstr>
      <vt:lpstr>Разделы выставки,  размещение информационного материала</vt:lpstr>
      <vt:lpstr> Разделы выставки,  размещение информационного материала </vt:lpstr>
      <vt:lpstr>Разделы выставки,  размещение информационного материала</vt:lpstr>
      <vt:lpstr>Разделы выставки,  размещение информационного материала</vt:lpstr>
      <vt:lpstr>Разделы выставки,  размещение информационного материала</vt:lpstr>
      <vt:lpstr>Посетители выставки</vt:lpstr>
      <vt:lpstr>Посетители выставки</vt:lpstr>
      <vt:lpstr>Посетители выставки</vt:lpstr>
      <vt:lpstr>Посетители выставки</vt:lpstr>
      <vt:lpstr>Список книг, представленных на выставке</vt:lpstr>
      <vt:lpstr>С Днём Победы!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 Днём Победы!</dc:title>
  <dc:creator>Сергей</dc:creator>
  <cp:keywords>шаблон PowerPoint</cp:keywords>
  <dc:description>http://freeppt.ru - БЕсплатная коллекция шаблонов и презетаций по культуре и искусству Power point!</dc:description>
  <cp:lastModifiedBy>Сергей</cp:lastModifiedBy>
  <cp:revision>62</cp:revision>
  <dcterms:created xsi:type="dcterms:W3CDTF">2015-04-11T12:38:42Z</dcterms:created>
  <dcterms:modified xsi:type="dcterms:W3CDTF">2021-10-01T09:53:25Z</dcterms:modified>
</cp:coreProperties>
</file>