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4" r:id="rId1"/>
  </p:sldMasterIdLst>
  <p:sldIdLst>
    <p:sldId id="256" r:id="rId2"/>
    <p:sldId id="257" r:id="rId3"/>
    <p:sldId id="258" r:id="rId4"/>
    <p:sldId id="259" r:id="rId5"/>
    <p:sldId id="260" r:id="rId6"/>
    <p:sldId id="279" r:id="rId7"/>
    <p:sldId id="261" r:id="rId8"/>
    <p:sldId id="263" r:id="rId9"/>
    <p:sldId id="264" r:id="rId10"/>
    <p:sldId id="278" r:id="rId11"/>
    <p:sldId id="269" r:id="rId12"/>
    <p:sldId id="270" r:id="rId13"/>
    <p:sldId id="271" r:id="rId14"/>
    <p:sldId id="272" r:id="rId15"/>
    <p:sldId id="265" r:id="rId16"/>
    <p:sldId id="266" r:id="rId17"/>
    <p:sldId id="273" r:id="rId18"/>
    <p:sldId id="274" r:id="rId19"/>
    <p:sldId id="275" r:id="rId20"/>
    <p:sldId id="267" r:id="rId21"/>
    <p:sldId id="268" r:id="rId22"/>
    <p:sldId id="276" r:id="rId23"/>
    <p:sldId id="277" r:id="rId24"/>
    <p:sldId id="26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81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176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8778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966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764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1168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361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2306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136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36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1584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7370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550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83119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9710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1795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243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4B7625-994D-415E-AA8C-9C6B2A4F2DAE}" type="datetimeFigureOut">
              <a:rPr lang="ru-RU" smtClean="0"/>
              <a:t>01.12.2024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0AD7DEC-3A0E-4E12-ADBE-0EA0F233F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385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  <p:sldLayoutId id="2147483797" r:id="rId13"/>
    <p:sldLayoutId id="2147483798" r:id="rId14"/>
    <p:sldLayoutId id="2147483799" r:id="rId15"/>
    <p:sldLayoutId id="2147483800" r:id="rId16"/>
    <p:sldLayoutId id="214748380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71301DB-8AD3-FD4F-DDC5-ACC2076561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7412" y="1772263"/>
            <a:ext cx="7297176" cy="3313474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>
                <a:solidFill>
                  <a:schemeClr val="tx1"/>
                </a:solidFill>
                <a:cs typeface="Times New Roman" panose="02020603050405020304" pitchFamily="18" charset="0"/>
              </a:rPr>
              <a:t>Продолжи ассоциативный ряд названием страны: </a:t>
            </a:r>
          </a:p>
          <a:p>
            <a:r>
              <a:rPr lang="ru-RU" sz="2800" dirty="0">
                <a:solidFill>
                  <a:schemeClr val="tx1"/>
                </a:solidFill>
                <a:cs typeface="Times New Roman" panose="02020603050405020304" pitchFamily="18" charset="0"/>
              </a:rPr>
              <a:t>Слон – чай- сари- специи- корова- Дели - ____________________ </a:t>
            </a:r>
          </a:p>
          <a:p>
            <a:r>
              <a:rPr lang="ru-RU" sz="2800" dirty="0">
                <a:solidFill>
                  <a:schemeClr val="tx1"/>
                </a:solidFill>
                <a:cs typeface="Times New Roman" panose="02020603050405020304" pitchFamily="18" charset="0"/>
              </a:rPr>
              <a:t>Стена- рис- дракон- лапша- фарфор- палочки - ____________________ </a:t>
            </a:r>
          </a:p>
          <a:p>
            <a:r>
              <a:rPr lang="ru-RU" sz="2800" dirty="0">
                <a:solidFill>
                  <a:schemeClr val="tx1"/>
                </a:solidFill>
                <a:cs typeface="Times New Roman" panose="02020603050405020304" pitchFamily="18" charset="0"/>
              </a:rPr>
              <a:t>Аниме- суши- самурай- Фудзияма- сакура- Токио -_________________ </a:t>
            </a:r>
          </a:p>
        </p:txBody>
      </p:sp>
    </p:spTree>
    <p:extLst>
      <p:ext uri="{BB962C8B-B14F-4D97-AF65-F5344CB8AC3E}">
        <p14:creationId xmlns:p14="http://schemas.microsoft.com/office/powerpoint/2010/main" val="1940283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BD5E75-69B6-1B82-C2A5-B11AE8959E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«Индия, Китай и Япония: традиционное общество в эпоху раннего Нового времени»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708B38E-D4BD-970F-5049-1CFA92A80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202" y="2460522"/>
            <a:ext cx="7353914" cy="367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430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889FFD-FA18-9855-BA1A-13C3B5AE4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746" y="609600"/>
            <a:ext cx="10198508" cy="1666567"/>
          </a:xfrm>
        </p:spPr>
        <p:txBody>
          <a:bodyPr>
            <a:normAutofit fontScale="90000"/>
          </a:bodyPr>
          <a:lstStyle/>
          <a:p>
            <a:r>
              <a:rPr lang="ru-RU" dirty="0"/>
              <a:t>Найди на карте и заштрихуй разными цветами территорию Индии, Китая и Японии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48608D-984F-4350-8F89-E028D6D9F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077" y="2448221"/>
            <a:ext cx="5133846" cy="380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044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BA2226-4457-6232-DC62-BAF1F8621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573" y="589936"/>
            <a:ext cx="10550013" cy="1696064"/>
          </a:xfrm>
        </p:spPr>
        <p:txBody>
          <a:bodyPr>
            <a:normAutofit fontScale="90000"/>
          </a:bodyPr>
          <a:lstStyle/>
          <a:p>
            <a:r>
              <a:rPr lang="ru-RU" dirty="0"/>
              <a:t>Вспомните из изученных курсов истории и обществознания каковы черты традиционного общества?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B6537C-B159-5C87-9F8D-8E16B27D87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573" y="2429111"/>
            <a:ext cx="10550012" cy="3539069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А) потребительское отношение к природе </a:t>
            </a:r>
          </a:p>
          <a:p>
            <a:r>
              <a:rPr lang="ru-RU" dirty="0">
                <a:solidFill>
                  <a:schemeClr val="tx1"/>
                </a:solidFill>
              </a:rPr>
              <a:t>Б) государственно-религиозная регламентация жизни человека </a:t>
            </a:r>
          </a:p>
          <a:p>
            <a:r>
              <a:rPr lang="ru-RU" dirty="0">
                <a:solidFill>
                  <a:schemeClr val="tx1"/>
                </a:solidFill>
              </a:rPr>
              <a:t>В) демократические формы правления </a:t>
            </a:r>
          </a:p>
          <a:p>
            <a:r>
              <a:rPr lang="ru-RU" dirty="0">
                <a:solidFill>
                  <a:schemeClr val="tx1"/>
                </a:solidFill>
              </a:rPr>
              <a:t>Г) сохранение деревенской общины </a:t>
            </a:r>
          </a:p>
          <a:p>
            <a:r>
              <a:rPr lang="ru-RU" dirty="0">
                <a:solidFill>
                  <a:schemeClr val="tx1"/>
                </a:solidFill>
              </a:rPr>
              <a:t>Д) сословный </a:t>
            </a:r>
            <a:r>
              <a:rPr lang="ru-RU">
                <a:solidFill>
                  <a:schemeClr val="tx1"/>
                </a:solidFill>
              </a:rPr>
              <a:t>строй </a:t>
            </a:r>
          </a:p>
          <a:p>
            <a:r>
              <a:rPr lang="ru-RU">
                <a:solidFill>
                  <a:schemeClr val="tx1"/>
                </a:solidFill>
              </a:rPr>
              <a:t>Е</a:t>
            </a:r>
            <a:r>
              <a:rPr lang="ru-RU" dirty="0">
                <a:solidFill>
                  <a:schemeClr val="tx1"/>
                </a:solidFill>
              </a:rPr>
              <a:t>) личность – высшая ценность </a:t>
            </a:r>
          </a:p>
          <a:p>
            <a:r>
              <a:rPr lang="ru-RU" dirty="0">
                <a:solidFill>
                  <a:schemeClr val="tx1"/>
                </a:solidFill>
              </a:rPr>
              <a:t>Ж) господство сельского хозяйства.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Выберите вариант правильного ответа: 1) АБДЕ; 2) БГДЖ; 3) ВГДЕ; 4) АВДЖ </a:t>
            </a:r>
          </a:p>
        </p:txBody>
      </p:sp>
    </p:spTree>
    <p:extLst>
      <p:ext uri="{BB962C8B-B14F-4D97-AF65-F5344CB8AC3E}">
        <p14:creationId xmlns:p14="http://schemas.microsoft.com/office/powerpoint/2010/main" val="582145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D2A394-1112-BA97-BA59-C922E932D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850" y="511279"/>
            <a:ext cx="11017047" cy="1917290"/>
          </a:xfrm>
        </p:spPr>
        <p:txBody>
          <a:bodyPr>
            <a:noAutofit/>
          </a:bodyPr>
          <a:lstStyle/>
          <a:p>
            <a:r>
              <a:rPr lang="ru-RU" sz="3200" dirty="0"/>
              <a:t>Работая с пунктом «Земля принадлежит государству» с.201 заполните таблицу «Государство – верховный регулятор земли, регулятор хозяйственной жизни» включив в неё сведения о порядке регулирования земельных отношений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5E4163-E7E8-D8CE-2CC4-FF44185B4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1807" y="2555793"/>
            <a:ext cx="7005484" cy="360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625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75D2C92-6D73-0CDB-FBC4-6E050F0CF5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3200" dirty="0"/>
              <a:t>Перераспределение земель способствовало укреплению центральной власти. </a:t>
            </a:r>
          </a:p>
          <a:p>
            <a:pPr algn="just"/>
            <a:r>
              <a:rPr lang="ru-RU" sz="3200" dirty="0"/>
              <a:t>Для традиционных обществ Востока характерно то, что верховным собственником земель было государство. </a:t>
            </a:r>
          </a:p>
        </p:txBody>
      </p:sp>
    </p:spTree>
    <p:extLst>
      <p:ext uri="{BB962C8B-B14F-4D97-AF65-F5344CB8AC3E}">
        <p14:creationId xmlns:p14="http://schemas.microsoft.com/office/powerpoint/2010/main" val="1130548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DD76A3-B56A-2608-8A35-0A22017E1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9032" y="727588"/>
            <a:ext cx="9802762" cy="1514168"/>
          </a:xfrm>
        </p:spPr>
        <p:txBody>
          <a:bodyPr>
            <a:noAutofit/>
          </a:bodyPr>
          <a:lstStyle/>
          <a:p>
            <a:r>
              <a:rPr lang="ru-RU" sz="3600" dirty="0"/>
              <a:t>Прочтите абз.1 п. «Деревенская община» § 15 с.202 заполните недостающие сведения в блок-схему «Сельское хозяйство».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7B6A016-C0C0-5790-6AF8-A0D8E1802B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0309" y="2473357"/>
            <a:ext cx="8888361" cy="3758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401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D63BBA-E197-FFF2-40F0-1AAA385FD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532" y="334297"/>
            <a:ext cx="10876934" cy="2379406"/>
          </a:xfrm>
        </p:spPr>
        <p:txBody>
          <a:bodyPr>
            <a:noAutofit/>
          </a:bodyPr>
          <a:lstStyle/>
          <a:p>
            <a:r>
              <a:rPr lang="ru-RU" sz="3600" dirty="0"/>
              <a:t>Прочтите абз.2 п. «Деревенская община» § 15 с.202 и на его основе найдите и подчеркните исторические ошибки в тексте о деревенской общине в Индии.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7C84F2-8471-5825-568F-79D5AA43D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ru-RU" sz="2800" dirty="0">
                <a:solidFill>
                  <a:schemeClr val="tx1"/>
                </a:solidFill>
              </a:rPr>
              <a:t>Некоторые должности и обязанности, выполняемые общинниками, передавались по наследству из поколения в поколение. Община разрешала жителям деревни быть свободными от земли. Тем самым община позволяла крестьянам и ремесленникам заниматься тем, чем они хотят вне общины. По закону общинники были зависимыми людьми, фактически они не могли уйти из своей деревни, так как за её пределами становились бесправными. </a:t>
            </a:r>
          </a:p>
        </p:txBody>
      </p:sp>
    </p:spTree>
    <p:extLst>
      <p:ext uri="{BB962C8B-B14F-4D97-AF65-F5344CB8AC3E}">
        <p14:creationId xmlns:p14="http://schemas.microsoft.com/office/powerpoint/2010/main" val="1372363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1EBA51-641A-5ACE-A9E9-8FF9192F1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733" y="765822"/>
            <a:ext cx="9962533" cy="1303867"/>
          </a:xfrm>
        </p:spPr>
        <p:txBody>
          <a:bodyPr>
            <a:noAutofit/>
          </a:bodyPr>
          <a:lstStyle/>
          <a:p>
            <a:r>
              <a:rPr lang="ru-RU" sz="3600" dirty="0"/>
              <a:t>Рассмотри слайд-кадр. На его основе сделай вывод об особенностях деревенской общины в Китае.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F8DEB9-E30E-0B5A-B7B1-7C0A5BBE1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354" y="2462979"/>
            <a:ext cx="6529292" cy="378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72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063CCBE-A3BA-607F-B03D-6E5C87AE15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4000" dirty="0"/>
              <a:t>Община обладала относительной самостоятельностью в вопросах самоуправления, которые решались в рамках традиций и религиозных установлений. </a:t>
            </a:r>
          </a:p>
        </p:txBody>
      </p:sp>
    </p:spTree>
    <p:extLst>
      <p:ext uri="{BB962C8B-B14F-4D97-AF65-F5344CB8AC3E}">
        <p14:creationId xmlns:p14="http://schemas.microsoft.com/office/powerpoint/2010/main" val="16949818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204FC05-2800-307F-F2D1-A72007080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Верховный регулятор хозяйственной жизни на Востоке в ранее Новое время: </a:t>
            </a:r>
          </a:p>
          <a:p>
            <a:r>
              <a:rPr lang="ru-RU" sz="3200" dirty="0"/>
              <a:t>А) община </a:t>
            </a:r>
          </a:p>
          <a:p>
            <a:r>
              <a:rPr lang="ru-RU" sz="3200" dirty="0"/>
              <a:t>Б) государство </a:t>
            </a:r>
          </a:p>
          <a:p>
            <a:r>
              <a:rPr lang="ru-RU" sz="3200" dirty="0"/>
              <a:t>В) церковь </a:t>
            </a:r>
          </a:p>
        </p:txBody>
      </p:sp>
    </p:spTree>
    <p:extLst>
      <p:ext uri="{BB962C8B-B14F-4D97-AF65-F5344CB8AC3E}">
        <p14:creationId xmlns:p14="http://schemas.microsoft.com/office/powerpoint/2010/main" val="2684994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05E09-EED4-ACA6-3E65-3E9C4EC36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774" y="834648"/>
            <a:ext cx="11071123" cy="1466100"/>
          </a:xfrm>
        </p:spPr>
        <p:txBody>
          <a:bodyPr>
            <a:noAutofit/>
          </a:bodyPr>
          <a:lstStyle/>
          <a:p>
            <a:r>
              <a:rPr lang="ru-RU" sz="3200" dirty="0"/>
              <a:t>Прочтите абз.2 п. «Сословный строй» § 15 с.203 составьте блок-схему (используя любые фигуры) на тему </a:t>
            </a:r>
            <a:br>
              <a:rPr lang="ru-RU" sz="3200" dirty="0"/>
            </a:br>
            <a:r>
              <a:rPr lang="ru-RU" sz="3200" dirty="0"/>
              <a:t>«Сословный строй в Японии в эпоху раннего Нового времени»: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870947-6847-D9F8-0873-A85C98D11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641" y="2466380"/>
            <a:ext cx="7627288" cy="369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72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C95EAC-B5B6-CD7D-53F2-3D4DF96FD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Рассмотрите иллюстрацию. Как вы думаете кто на ней изображен? Почему вы так решили?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196F8F-C34E-0839-33D3-BA32D40B2E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759" t="5228" r="7151" b="4772"/>
          <a:stretch/>
        </p:blipFill>
        <p:spPr>
          <a:xfrm>
            <a:off x="4375355" y="2536722"/>
            <a:ext cx="2526890" cy="359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3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13C95A-0B4A-641C-85D2-9E5E1487F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На основании п. «Самураи» § 15 с.203 -206 выполните задания: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0C53EE-EBF3-2D5B-8150-73D7FA11FC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Установите связь между словами. Самураи, бусидо </a:t>
            </a:r>
          </a:p>
          <a:p>
            <a:r>
              <a:rPr lang="ru-RU" sz="3200" dirty="0"/>
              <a:t>А) эти слова никак не связаны </a:t>
            </a:r>
          </a:p>
          <a:p>
            <a:r>
              <a:rPr lang="ru-RU" sz="3200" dirty="0"/>
              <a:t>Б) бусидо- это кодекс чести самураев </a:t>
            </a:r>
          </a:p>
          <a:p>
            <a:r>
              <a:rPr lang="ru-RU" sz="3200" dirty="0"/>
              <a:t>В) бусидо- это высший, привилегированный слой самураев</a:t>
            </a:r>
          </a:p>
        </p:txBody>
      </p:sp>
    </p:spTree>
    <p:extLst>
      <p:ext uri="{BB962C8B-B14F-4D97-AF65-F5344CB8AC3E}">
        <p14:creationId xmlns:p14="http://schemas.microsoft.com/office/powerpoint/2010/main" val="1390390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D9937A-AF71-6FF0-82C5-8B80373AA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832" y="755990"/>
            <a:ext cx="10648335" cy="1505429"/>
          </a:xfrm>
        </p:spPr>
        <p:txBody>
          <a:bodyPr>
            <a:noAutofit/>
          </a:bodyPr>
          <a:lstStyle/>
          <a:p>
            <a:r>
              <a:rPr lang="ru-RU" sz="3200" dirty="0"/>
              <a:t>Разместите на ступеньках лестницы, ставшие Вам известные сословия японского общества раннего Нового времени в соответствии с существующей социальной иерархией.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A4F8143-A84D-0564-2492-593B9702EA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1859" y="2446168"/>
            <a:ext cx="6824694" cy="365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36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FCA430-36D7-7B64-F571-D31255C37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36325"/>
            <a:ext cx="10609006" cy="1303867"/>
          </a:xfrm>
        </p:spPr>
        <p:txBody>
          <a:bodyPr>
            <a:noAutofit/>
          </a:bodyPr>
          <a:lstStyle/>
          <a:p>
            <a:r>
              <a:rPr lang="ru-RU" sz="3600" dirty="0"/>
              <a:t>Прочтите п. «Города под контролем государства» § 15 с.206 рассмотри иллюстрации городов на Востоке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376E83-8DBF-357A-8F44-1C5FFEEDD3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9" y="2429112"/>
            <a:ext cx="5860027" cy="378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5990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B5007F-061B-716E-4ABA-C83C951AE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387" y="873977"/>
            <a:ext cx="10343536" cy="1303867"/>
          </a:xfrm>
        </p:spPr>
        <p:txBody>
          <a:bodyPr>
            <a:noAutofit/>
          </a:bodyPr>
          <a:lstStyle/>
          <a:p>
            <a:r>
              <a:rPr lang="ru-RU" sz="3600" dirty="0"/>
              <a:t>Если Вы верно отгадаете ребусы, то узнаете название наиболее распространенных религий Востока.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5FD646-984E-E544-1C07-DF2AD15FA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696" y="2059857"/>
            <a:ext cx="6941575" cy="403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76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AAFF9C-DB9E-E11D-D69D-6F5BB6263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419" y="834648"/>
            <a:ext cx="10559846" cy="1303867"/>
          </a:xfrm>
        </p:spPr>
        <p:txBody>
          <a:bodyPr>
            <a:noAutofit/>
          </a:bodyPr>
          <a:lstStyle/>
          <a:p>
            <a:r>
              <a:rPr lang="ru-RU" sz="3200" dirty="0"/>
              <a:t>На основании п. «Религии Востока-путь самосовершенствования» с.206-209 выполните задания: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9433FD-DB45-1615-3C05-A337C10F2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07894"/>
          </a:xfrm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Древняя языческая религия, она признавала существование множества богов, добрых и злых духов. Считалось, что императоры ведут своё про исхождение от богини Солнца.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А) буддизм Б) конфуцианство В) синтоизм  </a:t>
            </a:r>
          </a:p>
          <a:p>
            <a:r>
              <a:rPr lang="ru-RU" dirty="0">
                <a:solidFill>
                  <a:schemeClr val="tx1"/>
                </a:solidFill>
              </a:rPr>
              <a:t>Согласно этой древней религии, жизнь человека полна страданий, причина которых – невозможность удовлетворить многочисленные желания. Чтобы стать «просветлённым» нужно освободиться от желаний.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А) синтоизм Б) конфуцианство В) буддизм</a:t>
            </a:r>
          </a:p>
        </p:txBody>
      </p:sp>
    </p:spTree>
    <p:extLst>
      <p:ext uri="{BB962C8B-B14F-4D97-AF65-F5344CB8AC3E}">
        <p14:creationId xmlns:p14="http://schemas.microsoft.com/office/powerpoint/2010/main" val="3693848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8B5D6A-46DD-7AC3-2BED-30732833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Закончи перечень.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3620E9-1A46-376C-FF56-406BF0C464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Пять добродетелей конфуцианства – это 1) мудрость 2) гуманность 3) почитание старших 4) мужество 5)________________________</a:t>
            </a:r>
          </a:p>
          <a:p>
            <a:r>
              <a:rPr lang="ru-RU" dirty="0">
                <a:solidFill>
                  <a:schemeClr val="tx1"/>
                </a:solidFill>
              </a:rPr>
              <a:t>Установите связь между словами. Государство, семья, конфуцианство </a:t>
            </a:r>
          </a:p>
          <a:p>
            <a:r>
              <a:rPr lang="ru-RU" dirty="0">
                <a:solidFill>
                  <a:schemeClr val="tx1"/>
                </a:solidFill>
              </a:rPr>
              <a:t>А) Конфуций считал, что государство подобно семье, где младший подчиняется старшему </a:t>
            </a:r>
          </a:p>
          <a:p>
            <a:r>
              <a:rPr lang="ru-RU" dirty="0">
                <a:solidFill>
                  <a:schemeClr val="tx1"/>
                </a:solidFill>
              </a:rPr>
              <a:t>Б) эти слова не связаны </a:t>
            </a:r>
          </a:p>
          <a:p>
            <a:r>
              <a:rPr lang="ru-RU" dirty="0">
                <a:solidFill>
                  <a:schemeClr val="tx1"/>
                </a:solidFill>
              </a:rPr>
              <a:t>В) Конфуций учил, что семья разрушает государство, потому что верность отцу подрывает верность государству</a:t>
            </a:r>
          </a:p>
        </p:txBody>
      </p:sp>
    </p:spTree>
    <p:extLst>
      <p:ext uri="{BB962C8B-B14F-4D97-AF65-F5344CB8AC3E}">
        <p14:creationId xmlns:p14="http://schemas.microsoft.com/office/powerpoint/2010/main" val="30447822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C9FD7A-89F4-1680-ECBA-DDBE85290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937" y="834648"/>
            <a:ext cx="10021527" cy="1303867"/>
          </a:xfrm>
        </p:spPr>
        <p:txBody>
          <a:bodyPr>
            <a:noAutofit/>
          </a:bodyPr>
          <a:lstStyle/>
          <a:p>
            <a:r>
              <a:rPr lang="ru-RU" sz="3600" dirty="0"/>
              <a:t>В сети Интернет можно прочитать большое число мудрых мысли Конфуция. Вот некоторые из них.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D92701-52BB-E93C-6F73-769544B26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588229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«Все прекрасно, но не все это видят». </a:t>
            </a:r>
          </a:p>
          <a:p>
            <a:r>
              <a:rPr lang="ru-RU" dirty="0">
                <a:solidFill>
                  <a:schemeClr val="tx1"/>
                </a:solidFill>
              </a:rPr>
              <a:t>«Тот, кто хочет быть постоянным в счастье или мудрости, должен часто меняться». </a:t>
            </a:r>
          </a:p>
          <a:p>
            <a:r>
              <a:rPr lang="ru-RU" dirty="0">
                <a:solidFill>
                  <a:schemeClr val="tx1"/>
                </a:solidFill>
              </a:rPr>
              <a:t>«Самый нравственный человек ищет в себе, самый безнравственный – в других». </a:t>
            </a:r>
          </a:p>
          <a:p>
            <a:r>
              <a:rPr lang="ru-RU" dirty="0">
                <a:solidFill>
                  <a:schemeClr val="tx1"/>
                </a:solidFill>
              </a:rPr>
              <a:t>«В хорошо устроенной стране бедность – это то, чего нужно стыдиться. В плохо устроенной стране богатство – это то, чего нужно стыдиться». </a:t>
            </a:r>
          </a:p>
          <a:p>
            <a:r>
              <a:rPr lang="ru-RU" dirty="0">
                <a:solidFill>
                  <a:schemeClr val="tx1"/>
                </a:solidFill>
              </a:rPr>
              <a:t>«Неважно, как медленно вы едете, лишь бы не останавливались». </a:t>
            </a:r>
          </a:p>
          <a:p>
            <a:r>
              <a:rPr lang="ru-RU" dirty="0">
                <a:solidFill>
                  <a:schemeClr val="tx1"/>
                </a:solidFill>
              </a:rPr>
              <a:t>«Подумайте о последствиях, когда гнев берет вверх над вами».</a:t>
            </a:r>
          </a:p>
        </p:txBody>
      </p:sp>
    </p:spTree>
    <p:extLst>
      <p:ext uri="{BB962C8B-B14F-4D97-AF65-F5344CB8AC3E}">
        <p14:creationId xmlns:p14="http://schemas.microsoft.com/office/powerpoint/2010/main" val="37304973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F7F5D38-C04D-5B8F-751E-EFE256DE4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278" y="806790"/>
            <a:ext cx="10306664" cy="5220384"/>
          </a:xfrm>
        </p:spPr>
        <p:txBody>
          <a:bodyPr>
            <a:normAutofit fontScale="92500"/>
          </a:bodyPr>
          <a:lstStyle/>
          <a:p>
            <a:r>
              <a:rPr lang="ru-RU" dirty="0"/>
              <a:t>«Если ясно, что цели не могут быть достигнуты, корректируйте не цели, а методы». </a:t>
            </a:r>
          </a:p>
          <a:p>
            <a:r>
              <a:rPr lang="ru-RU" dirty="0"/>
              <a:t>«Способность практиковать пять вещей в любых обстоятельствах – это совершенная добродетель; этими пятью вещами являются честность, щедрость, искренность, серьезность и доброта». </a:t>
            </a:r>
          </a:p>
          <a:p>
            <a:r>
              <a:rPr lang="ru-RU" dirty="0"/>
              <a:t>«Видеть, что правильно, и не делать этого – это отсутствие мужества или принципов». </a:t>
            </a:r>
          </a:p>
          <a:p>
            <a:r>
              <a:rPr lang="ru-RU" dirty="0"/>
              <a:t>«Красивые слова и наглость редко ассоциируются с истинной добродетелью». </a:t>
            </a:r>
          </a:p>
          <a:p>
            <a:r>
              <a:rPr lang="ru-RU" dirty="0"/>
              <a:t>«Выкопайте две могилы, прежде чем начать мстить». </a:t>
            </a:r>
          </a:p>
          <a:p>
            <a:r>
              <a:rPr lang="ru-RU" dirty="0"/>
              <a:t>«Успех зависит от подготовки, а без подготовки провал неизбежен». </a:t>
            </a:r>
          </a:p>
          <a:p>
            <a:r>
              <a:rPr lang="ru-RU" dirty="0"/>
              <a:t>«Не навязывай другим того, чего не хочешь сам». </a:t>
            </a:r>
          </a:p>
          <a:p>
            <a:r>
              <a:rPr lang="ru-RU" dirty="0"/>
              <a:t>«Природа людей одинакова, просто их привычки сбивают их с пути». </a:t>
            </a:r>
          </a:p>
        </p:txBody>
      </p:sp>
    </p:spTree>
    <p:extLst>
      <p:ext uri="{BB962C8B-B14F-4D97-AF65-F5344CB8AC3E}">
        <p14:creationId xmlns:p14="http://schemas.microsoft.com/office/powerpoint/2010/main" val="2129134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41659F-2A44-A8F8-7F32-C0E3F1D0A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572" y="923138"/>
            <a:ext cx="10060856" cy="1303867"/>
          </a:xfrm>
        </p:spPr>
        <p:txBody>
          <a:bodyPr>
            <a:normAutofit fontScale="90000"/>
          </a:bodyPr>
          <a:lstStyle/>
          <a:p>
            <a:r>
              <a:rPr lang="ru-RU" dirty="0"/>
              <a:t>Как вы думаете актуальны ли эти высказывания Конфуция сегодня? Почему вы так считаете? </a:t>
            </a:r>
          </a:p>
        </p:txBody>
      </p:sp>
      <p:pic>
        <p:nvPicPr>
          <p:cNvPr id="2050" name="Picture 2" descr="Иллюстрация: Wikimedia Commons">
            <a:extLst>
              <a:ext uri="{FF2B5EF4-FFF2-40B4-BE49-F238E27FC236}">
                <a16:creationId xmlns:a16="http://schemas.microsoft.com/office/drawing/2014/main" id="{E5619190-3261-81E8-A703-A2A90A7E0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169" y="2467898"/>
            <a:ext cx="5597044" cy="372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1558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9AE9FF-1126-F280-4099-F1DF3118B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Домашнее 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8E8AE7-B75B-3C77-FE7C-5839DDB38F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Доделать таблицу. Интеллект-карта по параграфу. Пересказ. </a:t>
            </a:r>
          </a:p>
          <a:p>
            <a:r>
              <a:rPr lang="ru-RU" sz="3200" dirty="0"/>
              <a:t>На дополнительную оценку: выберите любое высказывание Конфуция и напишите на </a:t>
            </a:r>
            <a:r>
              <a:rPr lang="ru-RU" sz="3200"/>
              <a:t>его основании </a:t>
            </a:r>
            <a:r>
              <a:rPr lang="ru-RU" sz="3200" dirty="0"/>
              <a:t>мини-эссе. </a:t>
            </a:r>
          </a:p>
        </p:txBody>
      </p:sp>
    </p:spTree>
    <p:extLst>
      <p:ext uri="{BB962C8B-B14F-4D97-AF65-F5344CB8AC3E}">
        <p14:creationId xmlns:p14="http://schemas.microsoft.com/office/powerpoint/2010/main" val="38680734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D86731-D6FB-A0A6-7004-560FF0F34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7532EC-2A11-740C-801C-F10454DA0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1543" y="3992442"/>
            <a:ext cx="9601196" cy="1661107"/>
          </a:xfrm>
        </p:spPr>
        <p:txBody>
          <a:bodyPr/>
          <a:lstStyle/>
          <a:p>
            <a:pPr marL="0" indent="0" algn="r">
              <a:buNone/>
            </a:pPr>
            <a:r>
              <a:rPr lang="ru-RU" b="1" dirty="0">
                <a:cs typeface="Times New Roman" panose="02020603050405020304" pitchFamily="18" charset="0"/>
              </a:rPr>
              <a:t>Выполнила: учитель истории и обществознания</a:t>
            </a:r>
          </a:p>
          <a:p>
            <a:pPr marL="0" indent="0" algn="r">
              <a:buNone/>
            </a:pPr>
            <a:r>
              <a:rPr lang="ru-RU" b="1" dirty="0">
                <a:cs typeface="Times New Roman" panose="02020603050405020304" pitchFamily="18" charset="0"/>
              </a:rPr>
              <a:t>Байрамукова Лейла Азрет-Алиевна</a:t>
            </a:r>
          </a:p>
          <a:p>
            <a:pPr marL="0" indent="0" algn="r">
              <a:buNone/>
            </a:pPr>
            <a:r>
              <a:rPr lang="ru-RU" b="1" dirty="0">
                <a:cs typeface="Times New Roman" panose="02020603050405020304" pitchFamily="18" charset="0"/>
              </a:rPr>
              <a:t>МАОУ «ОЦ «Лидер»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11154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168</TotalTime>
  <Words>954</Words>
  <Application>Microsoft Office PowerPoint</Application>
  <PresentationFormat>Широкоэкранный</PresentationFormat>
  <Paragraphs>71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Garamond</vt:lpstr>
      <vt:lpstr>Times New Roman</vt:lpstr>
      <vt:lpstr>Натуральные материалы</vt:lpstr>
      <vt:lpstr>Презентация PowerPoint</vt:lpstr>
      <vt:lpstr>«Индия, Китай и Япония: традиционное общество в эпоху раннего Нового времени» </vt:lpstr>
      <vt:lpstr>Найди на карте и заштрихуй разными цветами территорию Индии, Китая и Японии </vt:lpstr>
      <vt:lpstr>Вспомните из изученных курсов истории и обществознания каковы черты традиционного общества? </vt:lpstr>
      <vt:lpstr>Работая с пунктом «Земля принадлежит государству» с.201 заполните таблицу «Государство – верховный регулятор земли, регулятор хозяйственной жизни» включив в неё сведения о порядке регулирования земельных отношений</vt:lpstr>
      <vt:lpstr>Презентация PowerPoint</vt:lpstr>
      <vt:lpstr>Прочтите абз.1 п. «Деревенская община» § 15 с.202 заполните недостающие сведения в блок-схему «Сельское хозяйство».</vt:lpstr>
      <vt:lpstr>Прочтите абз.2 п. «Деревенская община» § 15 с.202 и на его основе найдите и подчеркните исторические ошибки в тексте о деревенской общине в Индии. </vt:lpstr>
      <vt:lpstr>Рассмотри слайд-кадр. На его основе сделай вывод об особенностях деревенской общины в Китае. </vt:lpstr>
      <vt:lpstr>Презентация PowerPoint</vt:lpstr>
      <vt:lpstr>Презентация PowerPoint</vt:lpstr>
      <vt:lpstr>Прочтите абз.2 п. «Сословный строй» § 15 с.203 составьте блок-схему (используя любые фигуры) на тему  «Сословный строй в Японии в эпоху раннего Нового времени»: </vt:lpstr>
      <vt:lpstr>Рассмотрите иллюстрацию. Как вы думаете кто на ней изображен? Почему вы так решили? </vt:lpstr>
      <vt:lpstr>На основании п. «Самураи» § 15 с.203 -206 выполните задания: </vt:lpstr>
      <vt:lpstr>Разместите на ступеньках лестницы, ставшие Вам известные сословия японского общества раннего Нового времени в соответствии с существующей социальной иерархией.</vt:lpstr>
      <vt:lpstr>Прочтите п. «Города под контролем государства» § 15 с.206 рассмотри иллюстрации городов на Востоке </vt:lpstr>
      <vt:lpstr>Если Вы верно отгадаете ребусы, то узнаете название наиболее распространенных религий Востока. </vt:lpstr>
      <vt:lpstr>На основании п. «Религии Востока-путь самосовершенствования» с.206-209 выполните задания: </vt:lpstr>
      <vt:lpstr>Закончи перечень. </vt:lpstr>
      <vt:lpstr>В сети Интернет можно прочитать большое число мудрых мысли Конфуция. Вот некоторые из них.</vt:lpstr>
      <vt:lpstr>Презентация PowerPoint</vt:lpstr>
      <vt:lpstr>Как вы думаете актуальны ли эти высказывания Конфуция сегодня? Почему вы так считаете? </vt:lpstr>
      <vt:lpstr>Домашнее задание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Leila</dc:creator>
  <cp:lastModifiedBy>Leila</cp:lastModifiedBy>
  <cp:revision>54</cp:revision>
  <dcterms:created xsi:type="dcterms:W3CDTF">2024-11-28T18:57:44Z</dcterms:created>
  <dcterms:modified xsi:type="dcterms:W3CDTF">2024-11-30T21:49:27Z</dcterms:modified>
</cp:coreProperties>
</file>