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8"/>
  </p:notesMasterIdLst>
  <p:sldIdLst>
    <p:sldId id="322" r:id="rId2"/>
    <p:sldId id="319" r:id="rId3"/>
    <p:sldId id="257" r:id="rId4"/>
    <p:sldId id="315" r:id="rId5"/>
    <p:sldId id="259" r:id="rId6"/>
    <p:sldId id="296" r:id="rId7"/>
    <p:sldId id="299" r:id="rId8"/>
    <p:sldId id="261" r:id="rId9"/>
    <p:sldId id="283" r:id="rId10"/>
    <p:sldId id="282" r:id="rId11"/>
    <p:sldId id="302" r:id="rId12"/>
    <p:sldId id="316" r:id="rId13"/>
    <p:sldId id="310" r:id="rId14"/>
    <p:sldId id="304" r:id="rId15"/>
    <p:sldId id="305" r:id="rId16"/>
    <p:sldId id="306" r:id="rId17"/>
    <p:sldId id="307" r:id="rId18"/>
    <p:sldId id="317" r:id="rId19"/>
    <p:sldId id="318" r:id="rId20"/>
    <p:sldId id="320" r:id="rId21"/>
    <p:sldId id="268" r:id="rId22"/>
    <p:sldId id="285" r:id="rId23"/>
    <p:sldId id="286" r:id="rId24"/>
    <p:sldId id="298" r:id="rId25"/>
    <p:sldId id="273" r:id="rId26"/>
    <p:sldId id="274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38" autoAdjust="0"/>
    <p:restoredTop sz="94660"/>
  </p:normalViewPr>
  <p:slideViewPr>
    <p:cSldViewPr>
      <p:cViewPr>
        <p:scale>
          <a:sx n="84" d="100"/>
          <a:sy n="84" d="100"/>
        </p:scale>
        <p:origin x="-1014" y="5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9CED72-3603-47B8-84BD-8F337A560CB2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3DAB98-43D5-4D34-837C-59AFE3E5C5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995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0CFFA-0284-4A44-BC3E-8D0B14DB31A3}" type="datetime1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58A44-4A6B-4191-884D-3704AFCB9188}" type="datetime1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0EDFE-787F-42E3-9AAB-9C47FBEB5188}" type="datetime1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A359-6BE8-4C5C-8DCE-7921D3423041}" type="datetime1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CF674-9348-4E68-B9EC-C8A708E6EBC1}" type="datetime1">
              <a:rPr lang="ru-RU" smtClean="0"/>
              <a:pPr/>
              <a:t>26.10.2021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95B3-CC7F-48BB-AA15-1B5A9C6358DA}" type="datetime1">
              <a:rPr lang="ru-RU" smtClean="0"/>
              <a:pPr/>
              <a:t>26.10.2021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838DD-1B5B-4C8C-A113-E4E035AACA20}" type="datetime1">
              <a:rPr lang="ru-RU" smtClean="0"/>
              <a:pPr/>
              <a:t>26.10.2021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15A1-44E8-45F6-A6CB-9D996A08F961}" type="datetime1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C01FC-00F8-4365-8FB9-A10D521FC878}" type="datetime1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C0499-3E5A-42F8-AC21-CBBF77CB293C}" type="datetime1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44DD-9B05-45CB-9DD9-B977125D5483}" type="datetime1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F39FE-66EF-4018-9A5C-0D4833A04D2E}" type="datetime1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3.png"/><Relationship Id="rId7" Type="http://schemas.openxmlformats.org/officeDocument/2006/relationships/image" Target="../media/image3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s019.radikal.ru/i635/1505/23/b11a31fea45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142976" y="1571612"/>
            <a:ext cx="550072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Организация  работы по   нравственно-патриотическому  воспитанию детей дошкольного возраста</a:t>
            </a:r>
            <a:endParaRPr lang="en-US" sz="3200" b="1" dirty="0" smtClean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86050" y="5467124"/>
            <a:ext cx="20002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>   </a:t>
            </a:r>
            <a:endParaRPr lang="en-US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65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img7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2942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54560"/>
          </a:xfrm>
        </p:spPr>
        <p:txBody>
          <a:bodyPr>
            <a:normAutofit fontScale="90000"/>
          </a:bodyPr>
          <a:lstStyle/>
          <a:p>
            <a:pPr algn="r"/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«Любовь к родному краю, родной культуре, родной речи начинается с малого – с любви к своей семье, к своему жилищу, к своему детскому саду. Постепенно расширяясь, эта любовь переходит в любовь к Родине, её истории, прошлому и настоящему, ко всему человечеству» 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Д.С.Лихачёв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42900"/>
            <a:ext cx="9144001" cy="70009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8596" y="1166843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357166"/>
            <a:ext cx="74295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«Нравственно-патриотическое воспитание дошкольников»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85786" y="1571612"/>
            <a:ext cx="75724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Быть патриотом – значит ощущать себя неотъемлемой частью Отечества. Это сложное чувство возникает еще в дошкольном детстве, когда закладываются основы ценностного отношения к окружающему миру, и формируется в ребёнке постепенно, в ходе воспитания любви к своим ближним, к детскому саду, к родным местам, родной стране.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42900"/>
            <a:ext cx="9144001" cy="70009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«Нравственно-патриотическое воспитание дошкольников</a:t>
            </a:r>
            <a:r>
              <a:rPr lang="ru-RU" sz="3600" b="1" dirty="0" smtClean="0">
                <a:solidFill>
                  <a:srgbClr val="FF0000"/>
                </a:solidFill>
              </a:rPr>
              <a:t>»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115328" cy="4472005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       </a:t>
            </a:r>
            <a:r>
              <a:rPr lang="ru-RU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 -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нравственно-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патриотического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воспитания у детей дошкольного возраста 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это воспитание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 ребенка чувство любви и привязанности к Родине; формирование у них потребности совершать добрые дела и поступки, чувство сопричастности к окружающему и развитие таких качеств, как сострадание, сочувствие, находчивость, любознательность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Привитие детям чувства любви к своему родному краю, своей малой родине на основе приобщения к родной природе, культуре и традициям. Формирование чувства привязанности к своему дому, детскому саду, своим близким. Расширение представлений о России, как о родной стране. 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70009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8596" y="1166843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1643050"/>
            <a:ext cx="7858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  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00298" y="714356"/>
            <a:ext cx="58579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МОЯ СЕМЬЯ КАК ЧАСТЬ РОССИИ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3075" name="Picture 3" descr="C:\Users\User\Desktop\для презент\DSCN10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29124" y="2285968"/>
            <a:ext cx="5214974" cy="39290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2" descr="C:\Users\User\Desktop\IMG_20191015_0810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590456"/>
            <a:ext cx="3429024" cy="52675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7215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28596" y="714356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1643050"/>
            <a:ext cx="7858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  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714356"/>
            <a:ext cx="74295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 </a:t>
            </a:r>
            <a:endParaRPr lang="ru-RU" sz="2800" dirty="0"/>
          </a:p>
        </p:txBody>
      </p:sp>
      <p:pic>
        <p:nvPicPr>
          <p:cNvPr id="7" name="Picture 2" descr="C:\Users\User\Desktop\для презент\DSCN103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1196" y="1148396"/>
            <a:ext cx="5000662" cy="35610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3857619" y="0"/>
            <a:ext cx="33575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МОЯ  СЕМЬЯ КАК ЧАСТЬ РОССИИ</a:t>
            </a:r>
            <a:endParaRPr lang="ru-RU" dirty="0"/>
          </a:p>
        </p:txBody>
      </p:sp>
      <p:pic>
        <p:nvPicPr>
          <p:cNvPr id="2050" name="Picture 2" descr="C:\Users\User\Desktop\для презент\DSCN10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785794"/>
            <a:ext cx="3786214" cy="47327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7000900"/>
          </a:xfrm>
          <a:prstGeom prst="rect">
            <a:avLst/>
          </a:prstGeom>
          <a:noFill/>
        </p:spPr>
      </p:pic>
      <p:pic>
        <p:nvPicPr>
          <p:cNvPr id="1026" name="Picture 2" descr="C:\Users\User\Desktop\IMG_20191017_07575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14290"/>
            <a:ext cx="4786345" cy="3691827"/>
          </a:xfrm>
          <a:prstGeom prst="roundRect">
            <a:avLst/>
          </a:prstGeom>
          <a:noFill/>
        </p:spPr>
      </p:pic>
      <p:pic>
        <p:nvPicPr>
          <p:cNvPr id="12" name="Picture 2" descr="C:\Users\User\Desktop\для презент\DSCN10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4942" y="857232"/>
            <a:ext cx="3714776" cy="53578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410" name="Picture 2" descr="https://ds03.infourok.ru/uploads/ex/0cfb/00022fda-ed4c1624/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2942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54560"/>
          </a:xfrm>
        </p:spPr>
        <p:txBody>
          <a:bodyPr>
            <a:normAutofit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> </a:t>
            </a:r>
            <a:endParaRPr lang="ru-RU" sz="3200" dirty="0"/>
          </a:p>
        </p:txBody>
      </p:sp>
      <p:pic>
        <p:nvPicPr>
          <p:cNvPr id="6" name="Picture 2" descr="C:\Users\User\Desktop\фото дс с солнышко и критерии\фото музей\DSC002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2643182"/>
            <a:ext cx="4929190" cy="36968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5357818" y="214290"/>
            <a:ext cx="35908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Посещение  музея боевой славы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11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мне, наследнику Победы,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Сегодня не заснуть опять.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Спешу по фронтовому следу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те годы, тех людей понять.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В. Широков </a:t>
            </a:r>
            <a:endParaRPr lang="ru-RU" sz="28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C:\Users\User\Desktop\DSC0026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14290"/>
            <a:ext cx="3545931" cy="40236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2942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54560"/>
          </a:xfrm>
        </p:spPr>
        <p:txBody>
          <a:bodyPr>
            <a:normAutofit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> </a:t>
            </a:r>
            <a:endParaRPr lang="ru-RU" sz="3200" dirty="0"/>
          </a:p>
        </p:txBody>
      </p:sp>
      <p:pic>
        <p:nvPicPr>
          <p:cNvPr id="4" name="Picture 2" descr="C:\Users\User\Desktop\НА ОТДЕЛ\фото 9\DSC040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00628" cy="38671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3" descr="C:\Users\User\Desktop\НА ОТДЕЛ\фото 9\DSC0407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2096" y="3428999"/>
            <a:ext cx="4721904" cy="3429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786446" y="642918"/>
            <a:ext cx="31432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Проведение  праздника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«День Победы!»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1166843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1643050"/>
            <a:ext cx="7858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  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714356"/>
            <a:ext cx="74295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« </a:t>
            </a:r>
            <a:endParaRPr lang="ru-RU" sz="2800" dirty="0"/>
          </a:p>
        </p:txBody>
      </p:sp>
      <p:pic>
        <p:nvPicPr>
          <p:cNvPr id="7170" name="Picture 2" descr="C:\Users\User\Desktop\для презент\IMG-20190508-WA00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714357"/>
            <a:ext cx="5643602" cy="4286279"/>
          </a:xfrm>
          <a:prstGeom prst="rect">
            <a:avLst/>
          </a:prstGeom>
          <a:noFill/>
        </p:spPr>
      </p:pic>
      <p:pic>
        <p:nvPicPr>
          <p:cNvPr id="7" name="Picture 2" descr="http://svpk.at.ua/8.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7000900"/>
          </a:xfrm>
          <a:prstGeom prst="rect">
            <a:avLst/>
          </a:prstGeom>
          <a:noFill/>
        </p:spPr>
      </p:pic>
      <p:pic>
        <p:nvPicPr>
          <p:cNvPr id="8194" name="Picture 2" descr="C:\Users\User\Desktop\для презент\IMG-20190508-WA00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85728"/>
            <a:ext cx="5247236" cy="4714908"/>
          </a:xfrm>
          <a:prstGeom prst="roundRect">
            <a:avLst/>
          </a:prstGeom>
          <a:noFill/>
        </p:spPr>
      </p:pic>
      <p:pic>
        <p:nvPicPr>
          <p:cNvPr id="8195" name="Picture 3" descr="C:\Users\User\Desktop\для презент\DPP_75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3799481"/>
            <a:ext cx="3643306" cy="3058519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2942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4329114" cy="3071834"/>
          </a:xfrm>
        </p:spPr>
        <p:txBody>
          <a:bodyPr>
            <a:normAutofit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> </a:t>
            </a:r>
            <a:endParaRPr lang="ru-RU" sz="3200" dirty="0"/>
          </a:p>
        </p:txBody>
      </p:sp>
      <p:pic>
        <p:nvPicPr>
          <p:cNvPr id="2051" name="Picture 3" descr="C:\Users\User\Desktop\IMG_20190221_1037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468591"/>
            <a:ext cx="4500593" cy="3199198"/>
          </a:xfrm>
          <a:prstGeom prst="round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286380" y="571481"/>
            <a:ext cx="36433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к  23 февраля</a:t>
            </a:r>
          </a:p>
          <a:p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86380" y="642918"/>
            <a:ext cx="4215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Спортивный праздник 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Picture 5" descr="C:\Users\User\Desktop\IMG_20190221_1032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2852"/>
            <a:ext cx="4857783" cy="3643338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2942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54560"/>
          </a:xfrm>
        </p:spPr>
        <p:txBody>
          <a:bodyPr>
            <a:normAutofit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2000232" y="642918"/>
            <a:ext cx="58401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Патриотические праздники в ДОУ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User\Desktop\фото дс с солнышко и критерии\фото дс солнышко\подсолнушки\DSC003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214422"/>
            <a:ext cx="4643470" cy="3857652"/>
          </a:xfrm>
          <a:prstGeom prst="rect">
            <a:avLst/>
          </a:prstGeom>
          <a:noFill/>
        </p:spPr>
      </p:pic>
      <p:pic>
        <p:nvPicPr>
          <p:cNvPr id="6" name="Picture 4" descr="C:\Users\User\Desktop\НА ОТДЕЛ\НА ОТДЕЛ\DPP_0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597" y="3571876"/>
            <a:ext cx="4143403" cy="29759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5214942" y="1714488"/>
            <a:ext cx="3609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Принятие в казачата</a:t>
            </a:r>
            <a:endParaRPr lang="ru-RU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29426"/>
          </a:xfrm>
          <a:prstGeom prst="rect">
            <a:avLst/>
          </a:prstGeom>
          <a:noFill/>
        </p:spPr>
      </p:pic>
      <p:pic>
        <p:nvPicPr>
          <p:cNvPr id="4" name="Picture 2" descr="C:\Users\User\Desktop\НА ОТДЕЛ\НА ОТДЕЛ\DSC_01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928934"/>
            <a:ext cx="4500563" cy="33203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071538" y="142852"/>
            <a:ext cx="5143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«Праздник первых штанов»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14876" y="2428868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«Казачий ансамбль в гостях у казачат»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User\Desktop\для презент\IMG-20190424-WA000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3" y="642918"/>
            <a:ext cx="4572033" cy="3773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70009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8596" y="1166843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1643050"/>
            <a:ext cx="7858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  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714356"/>
            <a:ext cx="74295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« </a:t>
            </a:r>
            <a:endParaRPr lang="ru-RU" sz="2800" dirty="0"/>
          </a:p>
        </p:txBody>
      </p:sp>
      <p:pic>
        <p:nvPicPr>
          <p:cNvPr id="1026" name="Picture 2" descr="C:\Users\User\Desktop\для презент\DPP_7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14290"/>
            <a:ext cx="4572032" cy="3286148"/>
          </a:xfrm>
          <a:prstGeom prst="rect">
            <a:avLst/>
          </a:prstGeom>
          <a:noFill/>
        </p:spPr>
      </p:pic>
      <p:pic>
        <p:nvPicPr>
          <p:cNvPr id="1027" name="Picture 3" descr="C:\Users\User\Desktop\для презент\IMG-20190508-WA004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3375398"/>
            <a:ext cx="4643469" cy="3482602"/>
          </a:xfrm>
          <a:prstGeom prst="rect">
            <a:avLst/>
          </a:prstGeom>
          <a:noFill/>
        </p:spPr>
      </p:pic>
      <p:pic>
        <p:nvPicPr>
          <p:cNvPr id="9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7000900"/>
          </a:xfrm>
          <a:prstGeom prst="rect">
            <a:avLst/>
          </a:prstGeom>
          <a:noFill/>
        </p:spPr>
      </p:pic>
      <p:pic>
        <p:nvPicPr>
          <p:cNvPr id="4098" name="Picture 2" descr="C:\Users\User\Desktop\IMG_20190419_10195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642918"/>
            <a:ext cx="7859169" cy="5072098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70009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8596" y="1166843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1643050"/>
            <a:ext cx="7858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  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714356"/>
            <a:ext cx="74295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 </a:t>
            </a:r>
            <a:endParaRPr lang="ru-RU" sz="2800" dirty="0"/>
          </a:p>
        </p:txBody>
      </p:sp>
      <p:pic>
        <p:nvPicPr>
          <p:cNvPr id="1027" name="Picture 3" descr="C:\Users\User\Desktop\для презент\DPP_21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28"/>
            <a:ext cx="5394373" cy="3595520"/>
          </a:xfrm>
          <a:prstGeom prst="rect">
            <a:avLst/>
          </a:prstGeom>
          <a:noFill/>
        </p:spPr>
      </p:pic>
      <p:pic>
        <p:nvPicPr>
          <p:cNvPr id="1028" name="Picture 4" descr="C:\Users\User\Desktop\для презент\DPP_21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928801"/>
            <a:ext cx="3286148" cy="49291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7215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28596" y="714356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1643050"/>
            <a:ext cx="7858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  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714356"/>
            <a:ext cx="74295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 </a:t>
            </a:r>
            <a:endParaRPr lang="ru-RU" sz="2800" dirty="0"/>
          </a:p>
        </p:txBody>
      </p:sp>
      <p:pic>
        <p:nvPicPr>
          <p:cNvPr id="7" name="Picture 2" descr="C:\Users\User\Desktop\для презент\DSCN103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1196" y="1148396"/>
            <a:ext cx="5000662" cy="35610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3857619" y="0"/>
            <a:ext cx="33575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МОЯ  СЕМЬЯ КАК ЧАСТЬ РОССИИ</a:t>
            </a:r>
            <a:endParaRPr lang="ru-RU" dirty="0"/>
          </a:p>
        </p:txBody>
      </p:sp>
      <p:pic>
        <p:nvPicPr>
          <p:cNvPr id="2050" name="Picture 2" descr="C:\Users\User\Desktop\для презент\DSCN10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785794"/>
            <a:ext cx="3786214" cy="47327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7000900"/>
          </a:xfrm>
          <a:prstGeom prst="rect">
            <a:avLst/>
          </a:prstGeom>
          <a:noFill/>
        </p:spPr>
      </p:pic>
      <p:pic>
        <p:nvPicPr>
          <p:cNvPr id="12" name="Picture 2" descr="C:\Users\User\Desktop\IMG_20190327_1038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785926"/>
            <a:ext cx="4500593" cy="39290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TextBox 12"/>
          <p:cNvSpPr txBox="1"/>
          <p:nvPr/>
        </p:nvSpPr>
        <p:spPr>
          <a:xfrm>
            <a:off x="3571868" y="214290"/>
            <a:ext cx="4357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Беседа о быте казаков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C:\Users\User\Desktop\IMG-20190327-WA001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81278" y="857232"/>
            <a:ext cx="4162722" cy="29289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714356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1643050"/>
            <a:ext cx="7858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  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714356"/>
            <a:ext cx="74295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 </a:t>
            </a:r>
            <a:endParaRPr lang="ru-RU" sz="2800" dirty="0"/>
          </a:p>
        </p:txBody>
      </p:sp>
      <p:pic>
        <p:nvPicPr>
          <p:cNvPr id="7" name="Picture 2" descr="C:\Users\User\Desktop\для презент\DSCN10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291196" y="1148396"/>
            <a:ext cx="5000662" cy="35610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3857619" y="0"/>
            <a:ext cx="33575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МОЯ  СЕМЬЯ КАК ЧАСТЬ РОССИИ</a:t>
            </a:r>
            <a:endParaRPr lang="ru-RU" dirty="0"/>
          </a:p>
        </p:txBody>
      </p:sp>
      <p:pic>
        <p:nvPicPr>
          <p:cNvPr id="11" name="Picture 2" descr="http://svpk.at.ua/8.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2928926" y="428604"/>
            <a:ext cx="29289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Казачьи уголки  в ДОУ</a:t>
            </a:r>
            <a:endParaRPr lang="ru-RU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User\Desktop\для презент\DSCN10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1000108"/>
            <a:ext cx="2928958" cy="2196719"/>
          </a:xfrm>
          <a:prstGeom prst="round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123" name="Picture 3" descr="C:\Users\User\Desktop\для презент\DSCN10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142852"/>
            <a:ext cx="3071802" cy="2464585"/>
          </a:xfrm>
          <a:prstGeom prst="round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124" name="Picture 4" descr="C:\Users\User\Desktop\для презент\DSCN104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00826" y="2786058"/>
            <a:ext cx="2409408" cy="3786190"/>
          </a:xfrm>
          <a:prstGeom prst="round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125" name="Picture 5" descr="C:\Users\User\Desktop\для презент\DSCN105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3357562"/>
            <a:ext cx="2857520" cy="3093815"/>
          </a:xfrm>
          <a:prstGeom prst="round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126" name="Picture 6" descr="C:\Users\User\Desktop\для презент\DSCN105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4678" y="2500306"/>
            <a:ext cx="2928958" cy="4047112"/>
          </a:xfrm>
          <a:prstGeom prst="round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70009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8596" y="1166843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000496" y="714356"/>
            <a:ext cx="43577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 </a:t>
            </a:r>
            <a:endParaRPr lang="ru-RU" sz="2800" dirty="0"/>
          </a:p>
        </p:txBody>
      </p:sp>
      <p:pic>
        <p:nvPicPr>
          <p:cNvPr id="7" name="Picture 2" descr="C:\Users\User\Desktop\IMG-20191011-WA00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833420"/>
            <a:ext cx="3821934" cy="5095910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3" descr="C:\Users\User\Desktop\IMG-20191011-WA003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785794"/>
            <a:ext cx="4003227" cy="5226265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2643174" y="0"/>
            <a:ext cx="5286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Осенние  праздники 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714356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1643050"/>
            <a:ext cx="7858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  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714356"/>
            <a:ext cx="74295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 </a:t>
            </a:r>
            <a:endParaRPr lang="ru-RU" sz="2800" dirty="0"/>
          </a:p>
        </p:txBody>
      </p:sp>
      <p:pic>
        <p:nvPicPr>
          <p:cNvPr id="7" name="Picture 2" descr="C:\Users\User\Desktop\для презент\DSCN10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291196" y="1148396"/>
            <a:ext cx="5000662" cy="35610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3857619" y="0"/>
            <a:ext cx="33575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МОЯ  СЕМЬЯ КАК ЧАСТЬ РОССИИ</a:t>
            </a:r>
            <a:endParaRPr lang="ru-RU" dirty="0"/>
          </a:p>
        </p:txBody>
      </p:sp>
      <p:pic>
        <p:nvPicPr>
          <p:cNvPr id="11" name="Picture 2" descr="http://svpk.at.ua/8.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4" name="Picture 2" descr="C:\Users\User\Desktop\IMG-20191011-WA003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8361" y="500041"/>
            <a:ext cx="7669853" cy="5194177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214446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>Воспитание любви к природе, умение чувствовать ее красоту и восхищаться ею,  имеет огромное значение не только для эстетического развития детей, но и для нравственного воспитания, в частности, для пробуждения у дошкольников патриотических чувств, чуткости к окружающему. 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1028" name="Picture 4" descr="http://photo.foto-planeta.com/view/4/5/2/0/bystrogorskiy-4520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142984"/>
            <a:ext cx="3896267" cy="24340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2" descr="C:\Users\User\Desktop\chumakov-452113[1]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282" y="1142984"/>
            <a:ext cx="3929090" cy="25064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Picture 2" descr="C:\Users\User\Desktop\zhirnov-43643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3786190"/>
            <a:ext cx="6143668" cy="29289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70009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8596" y="1166843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1643050"/>
            <a:ext cx="7858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  </a:t>
            </a:r>
            <a:endParaRPr lang="ru-RU" sz="2000" dirty="0"/>
          </a:p>
        </p:txBody>
      </p:sp>
      <p:pic>
        <p:nvPicPr>
          <p:cNvPr id="2" name="Picture 2" descr="C:\Users\User\Desktop\фото детей\IMG-20191007-WA00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011684"/>
            <a:ext cx="4415892" cy="28463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3">
                <a:lumMod val="40000"/>
                <a:lumOff val="6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3074" name="Picture 2" descr="C:\Users\User\Desktop\IMG_20190118_1054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57166"/>
            <a:ext cx="4572032" cy="27802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075" name="Picture 3" descr="C:\Users\User\Desktop\для презент\DSCN10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429000"/>
            <a:ext cx="3929090" cy="29923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076" name="Picture 4" descr="C:\Users\User\Desktop\рроо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00760" y="0"/>
            <a:ext cx="2428893" cy="3714776"/>
          </a:xfrm>
          <a:prstGeom prst="rect">
            <a:avLst/>
          </a:prstGeom>
          <a:ln w="1905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70009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8596" y="1166843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1643050"/>
            <a:ext cx="7858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  </a:t>
            </a:r>
            <a:endParaRPr lang="ru-RU" sz="2000" dirty="0"/>
          </a:p>
        </p:txBody>
      </p:sp>
      <p:pic>
        <p:nvPicPr>
          <p:cNvPr id="5122" name="Picture 2" descr="C:\Users\User\Desktop\для презент\DSCN10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0"/>
            <a:ext cx="4429124" cy="34900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User\Desktop\i (8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3214687"/>
            <a:ext cx="5429288" cy="36433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0" name="Picture 2" descr="C:\Users\User\Desktop\IMG_20190401_11282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183674"/>
            <a:ext cx="2643206" cy="28575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vpk.at.ua/8.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2942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929198"/>
          </a:xfrm>
        </p:spPr>
        <p:txBody>
          <a:bodyPr>
            <a:normAutofit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> </a:t>
            </a:r>
            <a:endParaRPr lang="ru-RU" sz="3200" dirty="0"/>
          </a:p>
        </p:txBody>
      </p:sp>
      <p:pic>
        <p:nvPicPr>
          <p:cNvPr id="1026" name="Picture 2" descr="C:\Users\User\Desktop\Thumb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714356"/>
            <a:ext cx="3643338" cy="28599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7" name="Picture 3" descr="C:\Users\User\Desktop\113874_big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714356"/>
            <a:ext cx="3765161" cy="28575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8" name="Picture 4" descr="C:\Users\User\Desktop\a6e3eb6a2c67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3786190"/>
            <a:ext cx="2428892" cy="291467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9" name="Picture 5" descr="C:\Users\User\Desktop\55_Тацинс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29190" y="4000504"/>
            <a:ext cx="3928567" cy="251763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TextBox 7"/>
          <p:cNvSpPr txBox="1"/>
          <p:nvPr/>
        </p:nvSpPr>
        <p:spPr>
          <a:xfrm>
            <a:off x="285720" y="0"/>
            <a:ext cx="82772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Наша малая родина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vpk.at.ua/8.0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226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>
                <a:solidFill>
                  <a:srgbClr val="C00000"/>
                </a:solidFill>
              </a:rPr>
              <a:t>« Нравственно- патриотическое </a:t>
            </a:r>
            <a:r>
              <a:rPr lang="ru-RU" sz="2800" dirty="0">
                <a:solidFill>
                  <a:srgbClr val="C00000"/>
                </a:solidFill>
              </a:rPr>
              <a:t>воспитание дошкольников»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Хочется </a:t>
            </a:r>
            <a:r>
              <a:rPr lang="ru-RU" sz="2800" dirty="0"/>
              <a:t>верить, что проводимая работа по </a:t>
            </a:r>
            <a:r>
              <a:rPr lang="ru-RU" sz="2800" dirty="0" smtClean="0"/>
              <a:t>нравственно-патриотическому </a:t>
            </a:r>
            <a:r>
              <a:rPr lang="ru-RU" sz="2800" dirty="0"/>
              <a:t>воспитанию дошкольников будет фундаментом для воспитания будущего поколения, обладающего духовно-нравственными ценностями, гражданско-патриотическими чувствами, уважающими культурное, историческое прошлое и настоящее России.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s019.radikal.ru/i635/1505/23/b11a31fea45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214554"/>
            <a:ext cx="6300774" cy="1582726"/>
          </a:xfrm>
        </p:spPr>
        <p:txBody>
          <a:bodyPr>
            <a:normAutofit fontScale="90000"/>
          </a:bodyPr>
          <a:lstStyle/>
          <a:p>
            <a:r>
              <a:rPr lang="ru-RU" sz="5400" i="1" dirty="0" smtClean="0">
                <a:solidFill>
                  <a:srgbClr val="C00000"/>
                </a:solidFill>
                <a:latin typeface="Bookman Old Style" pitchFamily="18" charset="0"/>
              </a:rPr>
              <a:t>СПАСИБО </a:t>
            </a:r>
            <a:br>
              <a:rPr lang="ru-RU" sz="5400" i="1" dirty="0" smtClean="0">
                <a:solidFill>
                  <a:srgbClr val="C00000"/>
                </a:solidFill>
                <a:latin typeface="Bookman Old Style" pitchFamily="18" charset="0"/>
              </a:rPr>
            </a:br>
            <a:r>
              <a:rPr lang="ru-RU" sz="5400" i="1" dirty="0" smtClean="0">
                <a:solidFill>
                  <a:srgbClr val="C00000"/>
                </a:solidFill>
                <a:latin typeface="Bookman Old Style" pitchFamily="18" charset="0"/>
              </a:rPr>
              <a:t>ЗА ВНИМАНИЕ</a:t>
            </a:r>
            <a:endParaRPr lang="ru-RU" sz="5400" i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1299</TotalTime>
  <Words>339</Words>
  <Application>Microsoft Office PowerPoint</Application>
  <PresentationFormat>Экран (4:3)</PresentationFormat>
  <Paragraphs>63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Презентация PowerPoint</vt:lpstr>
      <vt:lpstr>Презентация PowerPoint</vt:lpstr>
      <vt:lpstr>  «Любовь к родному краю, родной культуре, родной речи начинается с малого – с любви к своей семье, к своему жилищу, к своему детскому саду. Постепенно расширяясь, эта любовь переходит в любовь к Родине, её истории, прошлому и настоящему, ко всему человечеству»                                                                              Д.С.Лихачёв </vt:lpstr>
      <vt:lpstr>Презентация PowerPoint</vt:lpstr>
      <vt:lpstr>«Нравственно-патриотическое воспитание дошкольников» </vt:lpstr>
      <vt:lpstr>Презентация PowerPoint</vt:lpstr>
      <vt:lpstr>Презентация PowerPoint</vt:lpstr>
      <vt:lpstr>Презентация PowerPoint</vt:lpstr>
      <vt:lpstr>   </vt:lpstr>
      <vt:lpstr>   </vt:lpstr>
      <vt:lpstr>Презентация PowerPoint</vt:lpstr>
      <vt:lpstr>   </vt:lpstr>
      <vt:lpstr>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Воспитание любви к природе, умение чувствовать ее красоту и восхищаться ею,  имеет огромное значение не только для эстетического развития детей, но и для нравственного воспитания, в частности, для пробуждения у дошкольников патриотических чувств, чуткости к окружающему.  </vt:lpstr>
      <vt:lpstr>Презентация PowerPoint</vt:lpstr>
      <vt:lpstr>Презентация PowerPoint</vt:lpstr>
      <vt:lpstr>   </vt:lpstr>
      <vt:lpstr>         « Нравственно- патриотическое воспитание дошкольников»  Хочется верить, что проводимая работа по нравственно-патриотическому воспитанию дошкольников будет фундаментом для воспитания будущего поколения, обладающего духовно-нравственными ценностями, гражданско-патриотическими чувствами, уважающими культурное, историческое прошлое и настоящее России.</vt:lpstr>
      <vt:lpstr>СПАСИБО 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admin</cp:lastModifiedBy>
  <cp:revision>44</cp:revision>
  <dcterms:modified xsi:type="dcterms:W3CDTF">2021-10-26T14:34:10Z</dcterms:modified>
</cp:coreProperties>
</file>