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7" r:id="rId2"/>
    <p:sldId id="258" r:id="rId3"/>
    <p:sldId id="272" r:id="rId4"/>
    <p:sldId id="271" r:id="rId5"/>
    <p:sldId id="264" r:id="rId6"/>
    <p:sldId id="273" r:id="rId7"/>
    <p:sldId id="274" r:id="rId8"/>
    <p:sldId id="275" r:id="rId9"/>
    <p:sldId id="276" r:id="rId10"/>
    <p:sldId id="277" r:id="rId11"/>
    <p:sldId id="278" r:id="rId12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11" autoAdjust="0"/>
    <p:restoredTop sz="94660"/>
  </p:normalViewPr>
  <p:slideViewPr>
    <p:cSldViewPr snapToGrid="0">
      <p:cViewPr varScale="1">
        <p:scale>
          <a:sx n="88" d="100"/>
          <a:sy n="88" d="100"/>
        </p:scale>
        <p:origin x="53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24.08.2016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24.08.2016</a:t>
            </a:r>
            <a:endParaRPr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Щелкните, чтобы изменить стили текста образца слайда</a:t>
            </a:r>
          </a:p>
          <a:p>
            <a:pPr lvl="1" rtl="0"/>
            <a:r>
              <a:t>Второй уровень</a:t>
            </a:r>
          </a:p>
          <a:p>
            <a:pPr lvl="2" rtl="0"/>
            <a:r>
              <a:t>Третий уровень</a:t>
            </a:r>
          </a:p>
          <a:p>
            <a:pPr lvl="3" rtl="0"/>
            <a:r>
              <a:t>Четвертый уровень</a:t>
            </a:r>
          </a:p>
          <a:p>
            <a:pPr lvl="4" rtl="0"/>
            <a:r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rtlCol="0" anchor="b">
            <a:normAutofit/>
          </a:bodyPr>
          <a:lstStyle>
            <a:lvl1pPr algn="l" rtl="0"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rtlCol="0" anchor="b">
            <a:normAutofit/>
          </a:bodyPr>
          <a:lstStyle>
            <a:lvl1pPr algn="l" rtl="0">
              <a:defRPr sz="4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Замещающий текст 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9" name="Группа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0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1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6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39" name="Текст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7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40" name="Текст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ри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52" name="Группа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9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1" name="Текст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84" name="Группа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8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2" name="Текст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97" name="Группа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9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80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3" name="Текст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ри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 rtlCol="0">
            <a:normAutofit/>
          </a:bodyPr>
          <a:lstStyle>
            <a:lvl1pPr algn="l" rtl="0">
              <a:defRPr sz="2400"/>
            </a:lvl1pPr>
          </a:lstStyle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84" name="Группа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97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grpSp>
        <p:nvGrpSpPr>
          <p:cNvPr id="98" name="Группа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0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11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grpSp>
        <p:nvGrpSpPr>
          <p:cNvPr id="112" name="Группа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25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126" name="Текст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rtlCol="0" anchor="t" anchorCtr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/>
            </a:lvl8pPr>
            <a:lvl9pPr algn="l" rtl="0">
              <a:defRPr sz="20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Полилиния 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" name="Полилиния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Полилиния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  <p:sp>
            <p:nvSpPr>
              <p:cNvPr id="21" name="Полилиния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</p:grpSp>
        <p:sp>
          <p:nvSpPr>
            <p:cNvPr id="12" name="Полилиния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Полилиния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Полилиния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Полилиния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Полилиния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Полилиния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Полилиния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Полилиния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l" rtl="0">
              <a:buNone/>
              <a:defRPr sz="32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/>
              <a:t>24.08.2016</a:t>
            </a:r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41032" y="1957137"/>
            <a:ext cx="7499685" cy="1066801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ru" dirty="0" smtClean="0"/>
              <a:t>«Страна сенсорика»</a:t>
            </a:r>
            <a:br>
              <a:rPr lang="ru" dirty="0" smtClean="0"/>
            </a:br>
            <a:r>
              <a:rPr lang="ru" sz="2200" dirty="0" smtClean="0"/>
              <a:t>на этапе раннего развития ребёнка</a:t>
            </a:r>
            <a:endParaRPr lang="ru" sz="2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05010" y="3733800"/>
            <a:ext cx="3118601" cy="1231232"/>
          </a:xfrm>
        </p:spPr>
        <p:txBody>
          <a:bodyPr rtlCol="0">
            <a:noAutofit/>
          </a:bodyPr>
          <a:lstStyle/>
          <a:p>
            <a:pPr rtl="0"/>
            <a:r>
              <a:rPr lang="ru" sz="1800" dirty="0" smtClean="0"/>
              <a:t>Выполнила : воспитатель Сапсуева Наталья Витальевна</a:t>
            </a:r>
            <a:endParaRPr lang="ru" sz="1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1603" y="3023938"/>
            <a:ext cx="3370848" cy="1863074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2999873" y="673768"/>
            <a:ext cx="665747" cy="5775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единительная линия 9"/>
          <p:cNvCxnSpPr>
            <a:stCxn id="8" idx="4"/>
          </p:cNvCxnSpPr>
          <p:nvPr/>
        </p:nvCxnSpPr>
        <p:spPr>
          <a:xfrm>
            <a:off x="3332747" y="1251284"/>
            <a:ext cx="20053" cy="577516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8" idx="5"/>
          </p:cNvCxnSpPr>
          <p:nvPr/>
        </p:nvCxnSpPr>
        <p:spPr>
          <a:xfrm>
            <a:off x="3568124" y="1166709"/>
            <a:ext cx="426360" cy="26905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stCxn id="8" idx="6"/>
          </p:cNvCxnSpPr>
          <p:nvPr/>
        </p:nvCxnSpPr>
        <p:spPr>
          <a:xfrm>
            <a:off x="3665620" y="962526"/>
            <a:ext cx="675983" cy="16042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stCxn id="8" idx="7"/>
          </p:cNvCxnSpPr>
          <p:nvPr/>
        </p:nvCxnSpPr>
        <p:spPr>
          <a:xfrm flipV="1">
            <a:off x="3568124" y="521368"/>
            <a:ext cx="482508" cy="23697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8" idx="0"/>
          </p:cNvCxnSpPr>
          <p:nvPr/>
        </p:nvCxnSpPr>
        <p:spPr>
          <a:xfrm flipH="1" flipV="1">
            <a:off x="3288632" y="288758"/>
            <a:ext cx="44115" cy="38501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8" idx="1"/>
          </p:cNvCxnSpPr>
          <p:nvPr/>
        </p:nvCxnSpPr>
        <p:spPr>
          <a:xfrm flipH="1" flipV="1">
            <a:off x="2671009" y="585537"/>
            <a:ext cx="426360" cy="172806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8" idx="2"/>
          </p:cNvCxnSpPr>
          <p:nvPr/>
        </p:nvCxnSpPr>
        <p:spPr>
          <a:xfrm flipH="1">
            <a:off x="2414337" y="962526"/>
            <a:ext cx="585536" cy="11229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8" idx="3"/>
          </p:cNvCxnSpPr>
          <p:nvPr/>
        </p:nvCxnSpPr>
        <p:spPr>
          <a:xfrm flipH="1">
            <a:off x="2807368" y="1166709"/>
            <a:ext cx="290001" cy="477607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842211" y="786063"/>
            <a:ext cx="10395284" cy="2318084"/>
          </a:xfrm>
        </p:spPr>
        <p:txBody>
          <a:bodyPr rtlCol="0">
            <a:noAutofit/>
          </a:bodyPr>
          <a:lstStyle/>
          <a:p>
            <a:pPr indent="432000"/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Сенсорное развитие ребенка </a:t>
            </a:r>
            <a:r>
              <a:rPr lang="ru-RU" sz="2000" dirty="0"/>
              <a:t>– это развитие его восприятия и формирование представлений о внешних свойствах предметов: их форме, цвете, величине, положении в пространстве, а также запахе, вкусе и т. п. </a:t>
            </a:r>
            <a:r>
              <a:rPr lang="ru-RU" sz="2000" dirty="0" smtClean="0"/>
              <a:t>Значение </a:t>
            </a:r>
            <a:r>
              <a:rPr lang="ru-RU" sz="2000" dirty="0"/>
              <a:t>сенсорного развития в раннем возрасте очень велико. Оно является основой для интеллектуального развития ребенка, развивает внимание, воображение, память, наблюдательность, влияет на расширение словарного запаса ребенка. </a:t>
            </a:r>
            <a:br>
              <a:rPr lang="ru-RU" sz="2000" dirty="0"/>
            </a:br>
            <a:endParaRPr sz="2000" dirty="0"/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106905" y="2991853"/>
            <a:ext cx="9127958" cy="3449052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Существуют следующие виды сенсорных ощущений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: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Зрительные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Слуховые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Осязательные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Обонятельные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Вкусовые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9118" y="5208597"/>
            <a:ext cx="1840629" cy="146198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7954" y="3750916"/>
            <a:ext cx="1660358" cy="11075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9800" y="2951100"/>
            <a:ext cx="1909011" cy="138026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7719" y="4432294"/>
            <a:ext cx="2218279" cy="165738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56164" y="4563185"/>
            <a:ext cx="2442962" cy="141199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7409" y="641684"/>
            <a:ext cx="11253537" cy="47484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•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зрительные ощущения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 – ребенок видит контраст между светом и темнотой, различает цвета и оттенки, форму и величину предметов, их количество и расположение в пространстве;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• 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слуховые ощущения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 – ребенок слышит разнообразные звуки – музыку, звуки природы, шумы города, человеческую речь, и учится их различать;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• 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осязательные ощущения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 – ребенок ощущает посредством прикосновений, ощупывания различные по фактуре материалы, поверхности различных по величине и форме предметов, гладит животных, обнимает близких ему людей;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• 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обонятельные ощущения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 – ребенок вдыхает и учится различать разнообразные запахи окружающего мира;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• 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вкусовые ощущения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 – ребенок пробует и учится различать на вкус разнообразные продукты питания и блюда.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3790" y="5080648"/>
            <a:ext cx="2181726" cy="1689121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666" y="5517792"/>
            <a:ext cx="1870349" cy="1148394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3778" y="5356735"/>
            <a:ext cx="1798736" cy="130945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846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7689" y="264695"/>
            <a:ext cx="10058402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Сенсорными эталонами для детей на раннем этапе развития принято считать: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девять основных цветов спектра;</a:t>
            </a: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пять геометрических форм (квадрат, треугольник, прямоугольник, круг, овал);</a:t>
            </a: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три размера (величины) предмета: большой, средний, маленький;</a:t>
            </a: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музыкальные ноты, звуки родного языка;</a:t>
            </a: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четыре вкуса (сладкий, горький, соленый, кислый);</a:t>
            </a: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два температурных определения (тепло, холодно);</a:t>
            </a: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пять типов запаха (сладкий, горький, свежий, легкий, тяжелый).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474" y="3216442"/>
            <a:ext cx="2237874" cy="1973179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27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304800"/>
            <a:ext cx="10053766" cy="1267326"/>
          </a:xfrm>
        </p:spPr>
        <p:txBody>
          <a:bodyPr rtlCol="0">
            <a:normAutofit/>
          </a:bodyPr>
          <a:lstStyle/>
          <a:p>
            <a:pPr algn="ctr"/>
            <a:r>
              <a:rPr lang="ru-RU" sz="2800" dirty="0"/>
              <a:t>В зависимости от возраста малыша, требования сенсорного </a:t>
            </a:r>
            <a:r>
              <a:rPr lang="ru-RU" sz="2800" dirty="0" smtClean="0"/>
              <a:t>развития </a:t>
            </a:r>
            <a:r>
              <a:rPr lang="ru-RU" sz="2800" dirty="0"/>
              <a:t>предполагают следующие знания и </a:t>
            </a:r>
            <a:r>
              <a:rPr lang="ru-RU" sz="2800" dirty="0" smtClean="0"/>
              <a:t>умения</a:t>
            </a:r>
            <a:endParaRPr lang="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87116" y="1681163"/>
            <a:ext cx="4838780" cy="596816"/>
          </a:xfrm>
        </p:spPr>
        <p:txBody>
          <a:bodyPr rtlCol="0"/>
          <a:lstStyle/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Для возраста 1,5-2 года: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85000" lnSpcReduction="20000"/>
          </a:bodyPr>
          <a:lstStyle/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понимание и способность назвать 3-4 цвета, а также правильно подбирать их по образцу;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ориентирование в размерах (величинах) предметов, способность разобрать и собрать </a:t>
            </a:r>
            <a:r>
              <a:rPr lang="ru-RU" sz="1600" dirty="0" err="1">
                <a:solidFill>
                  <a:schemeClr val="accent2">
                    <a:lumMod val="50000"/>
                  </a:schemeClr>
                </a:solidFill>
              </a:rPr>
              <a:t>трехразмерную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 матрешку</a:t>
            </a: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</a:rPr>
              <a:t>;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умение правильно собрать цветную пирамидку из 4-6 колец разного размера;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способность правильно соотносить конфигурацию объемных фигур с плоскими;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иметь начальные навыки рисования (проводить горизонтальные, вертикальные, короткие и длинные линии, а также внятно объяснять, что он нарисовал).</a:t>
            </a:r>
            <a:endParaRPr lang="en-US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64442" y="1681163"/>
            <a:ext cx="4863806" cy="596816"/>
          </a:xfrm>
        </p:spPr>
        <p:txBody>
          <a:bodyPr rtlCol="0"/>
          <a:lstStyle/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Для возраста 2-4 года: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 rtlCol="0">
            <a:normAutofit fontScale="55000" lnSpcReduction="20000"/>
          </a:bodyPr>
          <a:lstStyle/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понимание и способность назвать 6 цветов, а также правильно подбирать их по образцу;</a:t>
            </a: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ориентирование в 3-5 контрастных величинах (размерах);</a:t>
            </a: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умение собирать цветную пирамидку из 6-8 колец разного размера;</a:t>
            </a: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способность правильно сформировать целый объект из 4-х частей (разрезанный рисунок, складные кубики);</a:t>
            </a: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умение четко различать объемные предметы по форме (куб, шар, пирамида и т.д.), и плоские по очертанию (квадрат, треугольник, ромб, круг);</a:t>
            </a:r>
          </a:p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умение рисовать в рамках листа короткие и длинные линии разного расположения.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475" y="778042"/>
            <a:ext cx="11229472" cy="1491916"/>
          </a:xfrm>
        </p:spPr>
        <p:txBody>
          <a:bodyPr>
            <a:noAutofit/>
          </a:bodyPr>
          <a:lstStyle/>
          <a:p>
            <a:pPr algn="ctr"/>
            <a:r>
              <a:rPr lang="ru-RU" sz="2400" dirty="0"/>
              <a:t>Для развития сенсорных способностей существуют различные </a:t>
            </a:r>
            <a:r>
              <a:rPr lang="ru-RU" sz="2400" dirty="0" smtClean="0"/>
              <a:t>дидактические игры. 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Многие из них мы можем сделать своими руками.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8547" y="1981199"/>
            <a:ext cx="7413950" cy="453189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Развивающая игра «Тактильные ладошки». развитие тактильной чувствительности кожного покрова ладоней и подушечек пальцев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ребенка.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– развитие тонкой пальцевой моторики;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– развитие внимания, наблюдательности, памяти;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– развитие словаря свойств и качеств, признаков, а также развитие связной речи;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– развитие пространственных представлений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–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развитие математических представлений и счетных умений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;–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развитие умения действовать по образцу, по заданному условию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Л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адошка изготовлена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из разного материала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: бумага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, обои,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газета, пуговицы, гречка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, пшено,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кукуруза, перо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вата и т.д.</a:t>
            </a: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6982" y="2131593"/>
            <a:ext cx="4168450" cy="3138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7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"</a:t>
            </a:r>
            <a:r>
              <a:rPr lang="ru-RU" sz="2700" dirty="0"/>
              <a:t>Волшебные прищепки"- </a:t>
            </a:r>
            <a:r>
              <a:rPr lang="ru-RU" sz="2700" dirty="0" smtClean="0"/>
              <a:t>способствуют </a:t>
            </a:r>
            <a:r>
              <a:rPr lang="ru-RU" sz="2700" dirty="0"/>
              <a:t>формированию и развитию движения сжимания и разжимания кончиков пальцев правой и левой руки.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6901" y="1443790"/>
            <a:ext cx="3913971" cy="243251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8046" y="2873829"/>
            <a:ext cx="345730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"Чудесный мешочек" В непрозрачный мешочек кладут предметы разной формы, величины, фактуры (игрушки, геометрические фигуры и тела, пластмассовые буквы и цифры и др.). Ребенку предлагают на ощупь, не заглядывая в мешочек, найти нужный предмет.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895" y="3920839"/>
            <a:ext cx="3807006" cy="285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38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5692" y="269966"/>
            <a:ext cx="10217922" cy="1254034"/>
          </a:xfrm>
        </p:spPr>
        <p:txBody>
          <a:bodyPr>
            <a:normAutofit/>
          </a:bodyPr>
          <a:lstStyle/>
          <a:p>
            <a:r>
              <a:rPr lang="ru-RU" sz="2000" dirty="0"/>
              <a:t>«Найди такую же варежку»  </a:t>
            </a:r>
            <a:br>
              <a:rPr lang="ru-RU" sz="2000" dirty="0"/>
            </a:br>
            <a:r>
              <a:rPr lang="ru-RU" sz="2000" dirty="0"/>
              <a:t>Цель. Закреплять у детей умение группировать  однородные объекты по цвету.</a:t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6160" y="896983"/>
            <a:ext cx="4499999" cy="344491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31222" y="1550852"/>
            <a:ext cx="70365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«Лёгкие и тяжёлые мешочки»</a:t>
            </a:r>
          </a:p>
          <a:p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Цель. Учить детей различать понятия лёгкий и тяжёлый,  используя мешочки, наполненные песком и 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синтепоном и т.д.</a:t>
            </a:r>
            <a:endParaRPr lang="ru-RU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4306" y="2751181"/>
            <a:ext cx="5181600" cy="363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97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885" y="4652528"/>
            <a:ext cx="6481008" cy="196495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3840" y="2769326"/>
            <a:ext cx="562573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«Гусеница»</a:t>
            </a:r>
          </a:p>
          <a:p>
            <a:r>
              <a:rPr lang="ru-RU" dirty="0"/>
              <a:t>Цель. Учить детей выполнять простые действия с предметами,  формировать умение правильно ориентироваться  на слова  большой, маленький.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238309" y="409302"/>
            <a:ext cx="35095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Подбери крышку»</a:t>
            </a:r>
          </a:p>
          <a:p>
            <a:r>
              <a:rPr lang="ru-RU" dirty="0"/>
              <a:t>Цель. Закреплять умение  детей соотносить предметы по цвету, развивать мелкую моторику пальцев рук, знакомить со словами такой, не такой.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0705" y="3270314"/>
            <a:ext cx="4462886" cy="33471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0653" y="107631"/>
            <a:ext cx="3660052" cy="2745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02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412" y="300519"/>
            <a:ext cx="3845859" cy="25623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411" y="3072732"/>
            <a:ext cx="3845859" cy="354322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482353" y="4428564"/>
            <a:ext cx="71359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Сенсорная коробочка </a:t>
            </a:r>
            <a:r>
              <a:rPr lang="ru-RU" dirty="0" smtClean="0"/>
              <a:t>- развивает </a:t>
            </a:r>
            <a:r>
              <a:rPr lang="ru-RU" dirty="0"/>
              <a:t>мелкую моторику, тактильные ощущения, творческое и пространственно-образное мышление, концентрацию внимания, усидчивость, координацию движений, любопытство, воображение, фантазию и творческие способности.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82353" y="300519"/>
            <a:ext cx="31890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«Сенсорный куб»</a:t>
            </a:r>
          </a:p>
          <a:p>
            <a:r>
              <a:rPr lang="ru-RU" dirty="0"/>
              <a:t>Цель: развитие сенсорного восприятия и мелкой моторики рук.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383741" y="2136340"/>
            <a:ext cx="763428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«Собери бусы». Цель</a:t>
            </a:r>
            <a:r>
              <a:rPr lang="ru-RU" dirty="0"/>
              <a:t>: Продолжать учить детей нанизывать «бусы» на шнурок, различать основные цвета: красный, жёлтый, зелёный и синий. Соотносить предметы по цвету. Развивать сенсорные способности детей раннего возраста. Развивать моторику кончиков пальцев рук, выполняя нанизывания «бус» на шнурок. Воспитывать выдержку, выслушивать ответы детей.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2330" y="86847"/>
            <a:ext cx="3241581" cy="1939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84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74126" y="2690336"/>
            <a:ext cx="606987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dirty="0" smtClean="0"/>
              <a:t>Спасибо за внимание!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340388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Природа 16 х 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9532651_TF03431377" id="{E55CF100-C248-4B8F-8F5C-C7DC3EE79A39}" vid="{F3C83CD3-4C48-4907-A3EA-9E7FA702781C}"/>
    </a:ext>
  </a:extLst>
</a:theme>
</file>

<file path=ppt/theme/theme2.xml><?xml version="1.0" encoding="utf-8"?>
<a:theme xmlns:a="http://schemas.openxmlformats.org/drawingml/2006/main" name="Тема Offic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tf03431377_win32</Template>
  <TotalTime>294</TotalTime>
  <Words>881</Words>
  <Application>Microsoft Office PowerPoint</Application>
  <PresentationFormat>Широкоэкранный</PresentationFormat>
  <Paragraphs>58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Segoe Print</vt:lpstr>
      <vt:lpstr>Природа 16 х 9</vt:lpstr>
      <vt:lpstr>«Страна сенсорика» на этапе раннего развития ребёнка</vt:lpstr>
      <vt:lpstr>Сенсорное развитие ребенка – это развитие его восприятия и формирование представлений о внешних свойствах предметов: их форме, цвете, величине, положении в пространстве, а также запахе, вкусе и т. п. Значение сенсорного развития в раннем возрасте очень велико. Оно является основой для интеллектуального развития ребенка, развивает внимание, воображение, память, наблюдательность, влияет на расширение словарного запаса ребенка.  </vt:lpstr>
      <vt:lpstr>Презентация PowerPoint</vt:lpstr>
      <vt:lpstr>Сенсорными эталонами для детей на раннем этапе развития принято считать:</vt:lpstr>
      <vt:lpstr>В зависимости от возраста малыша, требования сенсорного развития предполагают следующие знания и умения</vt:lpstr>
      <vt:lpstr>Для развития сенсорных способностей существуют различные дидактические игры.  Многие из них мы можем сделать своими руками. </vt:lpstr>
      <vt:lpstr>"Волшебные прищепки"- способствуют формированию и развитию движения сжимания и разжимания кончиков пальцев правой и левой руки.</vt:lpstr>
      <vt:lpstr>«Найди такую же варежку»   Цель. Закреплять у детей умение группировать  однородные объекты по цвету.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Страна сенсорика</dc:title>
  <dc:creator>1</dc:creator>
  <cp:lastModifiedBy>1</cp:lastModifiedBy>
  <cp:revision>28</cp:revision>
  <dcterms:created xsi:type="dcterms:W3CDTF">2021-04-21T13:45:09Z</dcterms:created>
  <dcterms:modified xsi:type="dcterms:W3CDTF">2021-06-16T16:44:16Z</dcterms:modified>
</cp:coreProperties>
</file>