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6" r:id="rId3"/>
    <p:sldId id="294" r:id="rId4"/>
    <p:sldId id="259" r:id="rId5"/>
    <p:sldId id="273" r:id="rId6"/>
    <p:sldId id="268" r:id="rId7"/>
    <p:sldId id="274" r:id="rId8"/>
    <p:sldId id="271" r:id="rId9"/>
    <p:sldId id="270" r:id="rId10"/>
    <p:sldId id="269" r:id="rId11"/>
    <p:sldId id="266" r:id="rId12"/>
    <p:sldId id="276" r:id="rId13"/>
    <p:sldId id="287" r:id="rId14"/>
    <p:sldId id="275" r:id="rId15"/>
    <p:sldId id="277" r:id="rId16"/>
    <p:sldId id="279" r:id="rId17"/>
    <p:sldId id="302" r:id="rId18"/>
    <p:sldId id="321" r:id="rId19"/>
    <p:sldId id="314" r:id="rId20"/>
    <p:sldId id="34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9900"/>
    <a:srgbClr val="00FF0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784976" cy="36664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Блок-схема: документ 8"/>
          <p:cNvSpPr/>
          <p:nvPr userDrawn="1"/>
        </p:nvSpPr>
        <p:spPr>
          <a:xfrm rot="10800000">
            <a:off x="179512" y="2348880"/>
            <a:ext cx="8784976" cy="4320480"/>
          </a:xfrm>
          <a:prstGeom prst="flowChartDocumen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C1DB-9136-4665-949C-64FD69984F62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5D79D-EB4D-45FA-BE66-86CA5E24D26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Рамка 7"/>
          <p:cNvSpPr/>
          <p:nvPr userDrawn="1"/>
        </p:nvSpPr>
        <p:spPr>
          <a:xfrm>
            <a:off x="0" y="0"/>
            <a:ext cx="9144000" cy="6841976"/>
          </a:xfrm>
          <a:prstGeom prst="frame">
            <a:avLst>
              <a:gd name="adj1" fmla="val 2848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859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522"/>
          <a:stretch/>
        </p:blipFill>
        <p:spPr>
          <a:xfrm>
            <a:off x="197768" y="4221088"/>
            <a:ext cx="8748464" cy="251864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C1DB-9136-4665-949C-64FD69984F62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5D79D-EB4D-45FA-BE66-86CA5E24D26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Рамка 6"/>
          <p:cNvSpPr/>
          <p:nvPr userDrawn="1"/>
        </p:nvSpPr>
        <p:spPr>
          <a:xfrm>
            <a:off x="0" y="0"/>
            <a:ext cx="9144000" cy="6841976"/>
          </a:xfrm>
          <a:prstGeom prst="frame">
            <a:avLst>
              <a:gd name="adj1" fmla="val 2848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220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C1DB-9136-4665-949C-64FD69984F62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5D79D-EB4D-45FA-BE66-86CA5E24D26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1676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C1DB-9136-4665-949C-64FD69984F62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5D79D-EB4D-45FA-BE66-86CA5E24D26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1605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C1DB-9136-4665-949C-64FD69984F62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5D79D-EB4D-45FA-BE66-86CA5E24D26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8568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953"/>
          <a:stretch/>
        </p:blipFill>
        <p:spPr>
          <a:xfrm>
            <a:off x="0" y="5439221"/>
            <a:ext cx="9144000" cy="124822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C1DB-9136-4665-949C-64FD69984F62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5D79D-EB4D-45FA-BE66-86CA5E24D26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Рамка 5"/>
          <p:cNvSpPr/>
          <p:nvPr userDrawn="1"/>
        </p:nvSpPr>
        <p:spPr>
          <a:xfrm>
            <a:off x="0" y="0"/>
            <a:ext cx="9144000" cy="6841976"/>
          </a:xfrm>
          <a:prstGeom prst="frame">
            <a:avLst>
              <a:gd name="adj1" fmla="val 2848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141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C1DB-9136-4665-949C-64FD69984F62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5D79D-EB4D-45FA-BE66-86CA5E24D26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5" name="Рамка 4"/>
          <p:cNvSpPr/>
          <p:nvPr userDrawn="1"/>
        </p:nvSpPr>
        <p:spPr>
          <a:xfrm>
            <a:off x="0" y="0"/>
            <a:ext cx="9144000" cy="6841976"/>
          </a:xfrm>
          <a:prstGeom prst="frame">
            <a:avLst>
              <a:gd name="adj1" fmla="val 2848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74" y="3284984"/>
            <a:ext cx="8692852" cy="339003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0800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C1DB-9136-4665-949C-64FD69984F62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5D79D-EB4D-45FA-BE66-86CA5E24D26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8502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C1DB-9136-4665-949C-64FD69984F62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5D79D-EB4D-45FA-BE66-86CA5E24D26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4278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C1DB-9136-4665-949C-64FD69984F62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5D79D-EB4D-45FA-BE66-86CA5E24D26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778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C1DB-9136-4665-949C-64FD69984F62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5D79D-EB4D-45FA-BE66-86CA5E24D26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3709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3C1DB-9136-4665-949C-64FD69984F62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F5D79D-EB4D-45FA-BE66-86CA5E24D26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7782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cbs.alchevsk.in.ua/e107_images/custom/09041017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852937"/>
            <a:ext cx="8208912" cy="1368152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«МЫ БУДЕМ СТРОИТЬ СОЛНЕЧНЫЕ ГОРОДА»</a:t>
            </a:r>
            <a:endParaRPr lang="ru-RU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5373216"/>
            <a:ext cx="6336704" cy="122413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Руководитель проекта:</a:t>
            </a:r>
          </a:p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 мастер производственного обучения Шишкина Л.Н.</a:t>
            </a:r>
          </a:p>
          <a:p>
            <a:endParaRPr lang="ru-RU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91680" y="260648"/>
            <a:ext cx="59046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Алчевский строительный колледж </a:t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                      Дон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ГТИ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Picture 2" descr="G:\на конкурс\Для фильма\1.1б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1008112" cy="9109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Похожее изображение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260648"/>
            <a:ext cx="1030132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187624" y="2348880"/>
            <a:ext cx="7128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Творческий проект </a:t>
            </a:r>
            <a:r>
              <a:rPr lang="ru-RU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группы № 46 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4149079"/>
            <a:ext cx="80648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участия в смотре-конкурсе  </a:t>
            </a:r>
          </a:p>
          <a:p>
            <a:pPr algn="ctr"/>
            <a:r>
              <a:rPr lang="ru-RU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«ФЕСТИВАЛЬ  ПРОФЕССИЙ»</a:t>
            </a:r>
          </a:p>
        </p:txBody>
      </p:sp>
    </p:spTree>
    <p:extLst>
      <p:ext uri="{BB962C8B-B14F-4D97-AF65-F5344CB8AC3E}">
        <p14:creationId xmlns:p14="http://schemas.microsoft.com/office/powerpoint/2010/main" val="1224709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t="12051" b="115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331640" y="476672"/>
            <a:ext cx="66247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СТРОИТЕЛИ - МЫ!</a:t>
            </a:r>
            <a:endParaRPr lang="ru-RU" sz="4400" dirty="0"/>
          </a:p>
        </p:txBody>
      </p:sp>
      <p:pic>
        <p:nvPicPr>
          <p:cNvPr id="6" name="Рисунок 5" descr="https://i.mycdn.me/image?id=855681544370&amp;t=3&amp;plc=WEB&amp;tkn=*JacCXekf-CAI3HooxfQPRd6fBZg"/>
          <p:cNvPicPr/>
          <p:nvPr/>
        </p:nvPicPr>
        <p:blipFill>
          <a:blip r:embed="rId3" cstate="print"/>
          <a:srcRect t="8521" r="8760" b="22807"/>
          <a:stretch>
            <a:fillRect/>
          </a:stretch>
        </p:blipFill>
        <p:spPr bwMode="auto">
          <a:xfrm>
            <a:off x="323528" y="1340768"/>
            <a:ext cx="5040560" cy="3456384"/>
          </a:xfrm>
          <a:prstGeom prst="rect">
            <a:avLst/>
          </a:prstGeom>
          <a:noFill/>
          <a:ln w="38100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436096" y="1268761"/>
            <a:ext cx="30243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этом слове начало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Всего, чем до края наполнена жизнь!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жилые кварталы,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Дворцы и вокзалы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Мы искорку нашей Заложим  души!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proprof.ru/sites/default/files/styles/scale-750x350/public/foto/stihi-o-professiyah-stroitel_3.jpeg?itok=C46wpus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5040560" cy="2232248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395536" y="332656"/>
            <a:ext cx="51845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Ребята, Стройка - это Песня!</a:t>
            </a:r>
          </a:p>
          <a:p>
            <a:r>
              <a:rPr lang="ru-RU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вам скажу без лишних драм,</a:t>
            </a:r>
          </a:p>
          <a:p>
            <a:r>
              <a:rPr lang="ru-RU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чувств на сердце станет тесно,</a:t>
            </a:r>
          </a:p>
          <a:p>
            <a:r>
              <a:rPr lang="ru-RU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Лишь запоёт подъемный кран.</a:t>
            </a:r>
          </a:p>
          <a:p>
            <a:endParaRPr lang="ru-RU" sz="24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4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Когда вокруг жужжит и воет,</a:t>
            </a: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Орёт , "майнует" и стучит,</a:t>
            </a: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 жизнь в движение приходит,</a:t>
            </a: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будто музыка звучит!</a:t>
            </a:r>
            <a:endParaRPr lang="ru-RU" sz="2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 descr="I:\презентация строитель\slide_7 (4).jpg"/>
          <p:cNvPicPr/>
          <p:nvPr/>
        </p:nvPicPr>
        <p:blipFill>
          <a:blip r:embed="rId3" cstate="print"/>
          <a:srcRect l="57742" t="31051" r="5794" b="10758"/>
          <a:stretch>
            <a:fillRect/>
          </a:stretch>
        </p:blipFill>
        <p:spPr bwMode="auto">
          <a:xfrm>
            <a:off x="5796136" y="764704"/>
            <a:ext cx="2817050" cy="3384376"/>
          </a:xfrm>
          <a:prstGeom prst="rect">
            <a:avLst/>
          </a:prstGeom>
          <a:noFill/>
          <a:ln w="57150">
            <a:solidFill>
              <a:srgbClr val="FFC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ttp://cbs.alchevsk.in.ua/e107_images/custom/09041018.jpg">
            <a:hlinkClick r:id="rId2" tooltip="&quot;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2656"/>
            <a:ext cx="5328592" cy="3960440"/>
          </a:xfrm>
          <a:prstGeom prst="rect">
            <a:avLst/>
          </a:prstGeom>
          <a:noFill/>
          <a:ln w="57150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940152" y="404664"/>
            <a:ext cx="280831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А на строительной площадке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Кипит работа в дождь и в зной.</a:t>
            </a:r>
            <a:endParaRPr lang="ru-RU" sz="26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Не надо нам другого счастья -</a:t>
            </a:r>
            <a:endParaRPr lang="ru-RU" sz="26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Мы строим город наш родной!</a:t>
            </a:r>
            <a:endParaRPr lang="ru-RU" sz="26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pic>
        <p:nvPicPr>
          <p:cNvPr id="9" name="Рисунок 8" descr="J:\фестиваль2\Алчевск2\image (1).jpg"/>
          <p:cNvPicPr/>
          <p:nvPr/>
        </p:nvPicPr>
        <p:blipFill>
          <a:blip r:embed="rId4" cstate="print"/>
          <a:srcRect t="17903" b="3581"/>
          <a:stretch>
            <a:fillRect/>
          </a:stretch>
        </p:blipFill>
        <p:spPr bwMode="auto">
          <a:xfrm>
            <a:off x="5364088" y="4149080"/>
            <a:ext cx="3240360" cy="1872208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0" name="Рисунок 9" descr="J:\фестиваль2\viBxUcFi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09182" y="4365104"/>
            <a:ext cx="2701300" cy="1440160"/>
          </a:xfrm>
          <a:prstGeom prst="rect">
            <a:avLst/>
          </a:prstGeom>
          <a:noFill/>
          <a:ln w="9525">
            <a:solidFill>
              <a:schemeClr val="tx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2" y="332656"/>
            <a:ext cx="4320480" cy="6408712"/>
          </a:xfrm>
        </p:spPr>
        <p:txBody>
          <a:bodyPr>
            <a:noAutofit/>
          </a:bodyPr>
          <a:lstStyle/>
          <a:p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Географии стран знатоки!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Покажите мне место на карте,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Где природе самой вопреки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Полыхало бы утро на западе.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- «Нет такого» - ответите вы,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А сто тысяч </a:t>
            </a:r>
            <a:r>
              <a:rPr lang="ru-RU" sz="2200" b="1" i="1" dirty="0" err="1">
                <a:solidFill>
                  <a:schemeClr val="accent2">
                    <a:lumMod val="50000"/>
                  </a:schemeClr>
                </a:solidFill>
              </a:rPr>
              <a:t>алчевцев</a:t>
            </a: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 в азарте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Головой покачают: - «Эх, вы...»-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И покажут мой город на карте.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Здесь, над фьордами шлаковых гор,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Над садами окраин рабочих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О высокие сполохи зорь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Обжигаются дымные ночи.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Тяжело, от моста до моста,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Огнедышащей лавой согреты,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Громыхая, ползут поезда,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  <a:t>Увлекая на запад рассветы!</a:t>
            </a:r>
            <a:br>
              <a:rPr lang="ru-RU" sz="2200" b="1" i="1" dirty="0">
                <a:solidFill>
                  <a:schemeClr val="accent2">
                    <a:lumMod val="50000"/>
                  </a:schemeClr>
                </a:solidFill>
              </a:rPr>
            </a:br>
            <a:endParaRPr lang="ru-RU" sz="2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 descr="E:\фестиваль2\Алчевск2 часть\image (15).jpg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32656"/>
            <a:ext cx="4176464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Объект 7" descr="E:\фестиваль2\Алчевск2 часть\image (23).jpg"/>
          <p:cNvPicPr>
            <a:picLocks noGrp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55" r="1442"/>
          <a:stretch/>
        </p:blipFill>
        <p:spPr bwMode="auto">
          <a:xfrm>
            <a:off x="4212778" y="3645024"/>
            <a:ext cx="4679702" cy="2808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5788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1" y="2348880"/>
            <a:ext cx="823461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Родной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город. Это не просто место, где ты родился и рос, но и его улицы, площади, скверы, проспекты, переулки…</a:t>
            </a:r>
          </a:p>
        </p:txBody>
      </p:sp>
      <p:pic>
        <p:nvPicPr>
          <p:cNvPr id="1026" name="Picture 2" descr="E:\фестиваль2\image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234611" cy="2483718"/>
          </a:xfrm>
          <a:prstGeom prst="rect">
            <a:avLst/>
          </a:prstGeom>
          <a:ln w="76200">
            <a:solidFill>
              <a:srgbClr val="92D0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04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6409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solidFill>
                  <a:schemeClr val="accent4">
                    <a:lumMod val="50000"/>
                  </a:schemeClr>
                </a:solidFill>
              </a:rPr>
              <a:t>Сейчас в городе более 250 улиц большой протяженности . В начале 60-х годов восточная окраина Алчевска проходила у </a:t>
            </a:r>
            <a:r>
              <a:rPr lang="ru-RU" sz="2400" b="1" i="1" dirty="0" err="1" smtClean="0">
                <a:solidFill>
                  <a:schemeClr val="accent4">
                    <a:lumMod val="50000"/>
                  </a:schemeClr>
                </a:solidFill>
              </a:rPr>
              <a:t>Лиманских</a:t>
            </a:r>
            <a:r>
              <a:rPr lang="ru-RU" sz="2400" b="1" i="1" dirty="0" smtClean="0">
                <a:solidFill>
                  <a:schemeClr val="accent4">
                    <a:lumMod val="50000"/>
                  </a:schemeClr>
                </a:solidFill>
              </a:rPr>
              <a:t> прудов. Сейчас эти пруды находятся внутри города, а за ними вырос огромный жилой район, застроенный преимущественно 9-ти этажными домами - по сути, новый город, куда переместился административный центр Алчевска. От многих других городов Донбасса Алчевск отличается компактностью. </a:t>
            </a:r>
            <a:endParaRPr lang="ru-RU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4" name="Рисунок 3" descr="https://i.mycdn.me/image?id=857085957375&amp;t=3&amp;plc=WEB&amp;tkn=*88maAnJ7RId5V0ei0ax9zOy4Euo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5" r="1121" b="17912"/>
          <a:stretch/>
        </p:blipFill>
        <p:spPr bwMode="auto">
          <a:xfrm>
            <a:off x="755576" y="3356992"/>
            <a:ext cx="7776864" cy="3073692"/>
          </a:xfrm>
          <a:prstGeom prst="rect">
            <a:avLst/>
          </a:prstGeom>
          <a:ln w="57150">
            <a:solidFill>
              <a:srgbClr val="92D0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3536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5204146" cy="43204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Каждый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день мы проходим излюбленными тропками, переулками, дворами, улицами Алчевска. </a:t>
            </a: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Однако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мало кто из нас знает историю названия того или иного родного уголка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Рисунок 4" descr="https://i.mycdn.me/image?id=838160814258&amp;t=3&amp;plc=WEB&amp;tkn=*582ZurivSxMy5gxQMt_ZyrBDL-k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3" t="1274" r="10524" b="2975"/>
          <a:stretch/>
        </p:blipFill>
        <p:spPr bwMode="auto">
          <a:xfrm>
            <a:off x="5671690" y="404664"/>
            <a:ext cx="3168352" cy="4320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39324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504" y="1582341"/>
            <a:ext cx="885698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just"/>
            <a:r>
              <a:rPr lang="ru-RU" sz="2200" b="1" dirty="0" smtClean="0">
                <a:solidFill>
                  <a:srgbClr val="003300"/>
                </a:solidFill>
              </a:rPr>
              <a:t>Улицы </a:t>
            </a:r>
            <a:r>
              <a:rPr lang="ru-RU" sz="2200" b="1" dirty="0">
                <a:solidFill>
                  <a:srgbClr val="003300"/>
                </a:solidFill>
              </a:rPr>
              <a:t>бывают разные: магистральные общегородского, районного значения, жилые, пешеходные и другие. </a:t>
            </a:r>
            <a:endParaRPr lang="ru-RU" sz="2200" b="1" dirty="0" smtClean="0">
              <a:solidFill>
                <a:srgbClr val="003300"/>
              </a:solidFill>
            </a:endParaRPr>
          </a:p>
          <a:p>
            <a:pPr algn="just"/>
            <a:r>
              <a:rPr lang="ru-RU" sz="2200" b="1" dirty="0" smtClean="0">
                <a:solidFill>
                  <a:srgbClr val="003300"/>
                </a:solidFill>
              </a:rPr>
              <a:t>Для </a:t>
            </a:r>
            <a:r>
              <a:rPr lang="ru-RU" sz="2200" b="1" dirty="0">
                <a:solidFill>
                  <a:srgbClr val="003300"/>
                </a:solidFill>
              </a:rPr>
              <a:t>Алчевска магистральные - проспекты Ленина и Металлургов, улицы Фрунзе, Ленина, Горького, Ленинградская, Кирова, Липовенко, Гмыри. В единый узел их связывают улицы местного значения: Московская, Набережная, </a:t>
            </a:r>
            <a:r>
              <a:rPr lang="ru-RU" sz="2200" b="1" dirty="0" err="1">
                <a:solidFill>
                  <a:srgbClr val="003300"/>
                </a:solidFill>
              </a:rPr>
              <a:t>Краснооктябрьская</a:t>
            </a:r>
            <a:r>
              <a:rPr lang="ru-RU" sz="2200" b="1" dirty="0">
                <a:solidFill>
                  <a:srgbClr val="003300"/>
                </a:solidFill>
              </a:rPr>
              <a:t>, Гагарина, Запорожская, Калинина. Архитектура улиц – это летопись города, их названия – свидетельства яркой истории</a:t>
            </a:r>
            <a:r>
              <a:rPr lang="ru-RU" sz="2200" b="1" dirty="0" smtClean="0">
                <a:solidFill>
                  <a:srgbClr val="003300"/>
                </a:solidFill>
              </a:rPr>
              <a:t>. По улицам старого города мы с вами уже прошли, а по улицам нового города пройдем сегодня. </a:t>
            </a:r>
            <a:endParaRPr lang="ru-RU" sz="2200" b="1" dirty="0">
              <a:solidFill>
                <a:srgbClr val="003300"/>
              </a:solidFill>
            </a:endParaRPr>
          </a:p>
        </p:txBody>
      </p:sp>
      <p:pic>
        <p:nvPicPr>
          <p:cNvPr id="6" name="Рисунок 5" descr="E:\фестиваль2\image (27)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25" b="17735"/>
          <a:stretch/>
        </p:blipFill>
        <p:spPr bwMode="auto">
          <a:xfrm>
            <a:off x="323528" y="332656"/>
            <a:ext cx="8496944" cy="3168352"/>
          </a:xfrm>
          <a:prstGeom prst="rect">
            <a:avLst/>
          </a:prstGeom>
          <a:ln w="57150">
            <a:solidFill>
              <a:schemeClr val="tx2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54252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04664"/>
            <a:ext cx="8784976" cy="658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                                                                                             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Улица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Липовенко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sz="2400" b="1" dirty="0">
              <a:solidFill>
                <a:srgbClr val="003300"/>
              </a:solidFill>
            </a:endParaRPr>
          </a:p>
          <a:p>
            <a:pPr algn="just"/>
            <a:r>
              <a:rPr lang="ru-RU" sz="2400" b="1" dirty="0" smtClean="0">
                <a:solidFill>
                  <a:srgbClr val="003300"/>
                </a:solidFill>
              </a:rPr>
              <a:t>Улица </a:t>
            </a:r>
            <a:r>
              <a:rPr lang="ru-RU" sz="2400" b="1" dirty="0">
                <a:solidFill>
                  <a:srgbClr val="003300"/>
                </a:solidFill>
              </a:rPr>
              <a:t>Липовенко - одна из главных в Алчевске. Она названа в честь нашего земляка, Героя Советского Союза Липовенко Петра </a:t>
            </a:r>
            <a:r>
              <a:rPr lang="ru-RU" sz="2400" b="1" dirty="0" smtClean="0">
                <a:solidFill>
                  <a:srgbClr val="003300"/>
                </a:solidFill>
              </a:rPr>
              <a:t>Николаевича, погибшего </a:t>
            </a:r>
            <a:r>
              <a:rPr lang="ru-RU" sz="2400" b="1" dirty="0">
                <a:solidFill>
                  <a:srgbClr val="003300"/>
                </a:solidFill>
              </a:rPr>
              <a:t>в боях за оборону Севастополя в годы Великой Отечественной войны. </a:t>
            </a:r>
          </a:p>
        </p:txBody>
      </p:sp>
      <p:pic>
        <p:nvPicPr>
          <p:cNvPr id="4" name="Рисунок 3" descr="C:\Documents and Settings\Администратор\Рабочий стол\image (23).jpg"/>
          <p:cNvPicPr/>
          <p:nvPr/>
        </p:nvPicPr>
        <p:blipFill>
          <a:blip r:embed="rId2" cstate="print"/>
          <a:srcRect t="13563" b="3036"/>
          <a:stretch>
            <a:fillRect/>
          </a:stretch>
        </p:blipFill>
        <p:spPr bwMode="auto">
          <a:xfrm>
            <a:off x="1547664" y="404664"/>
            <a:ext cx="5760640" cy="3024336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5171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4365104"/>
            <a:ext cx="8640960" cy="230425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2600" b="1" dirty="0">
                <a:solidFill>
                  <a:schemeClr val="accent4">
                    <a:lumMod val="50000"/>
                  </a:schemeClr>
                </a:solidFill>
              </a:rPr>
              <a:t>Ранее улица Липовенко называлась Парковой, но в 1965 году решением исполкома Коммунарского городского совета средней школе № 16 присваивается имя Героя Советского Союза Петра Липовенко и в его честь улица Парковая переименовывается в улицу Липовенко. Именно на этой улице были построены первые в городе и области девятиэтажные дома.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3105835"/>
            <a:ext cx="756084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Улица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Липовенко. Вид с площади 20-летия Победы, 1974 г.</a:t>
            </a:r>
          </a:p>
        </p:txBody>
      </p:sp>
      <p:pic>
        <p:nvPicPr>
          <p:cNvPr id="6" name="Рисунок 5" descr="https://i.mycdn.me/image?id=816877001815&amp;t=3&amp;plc=WEB&amp;tkn=*UcoCEdGlPwH7hELdAa9WahL4IuQ"/>
          <p:cNvPicPr>
            <a:picLocks noGrp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37" b="15437"/>
          <a:stretch>
            <a:fillRect/>
          </a:stretch>
        </p:blipFill>
        <p:spPr bwMode="auto">
          <a:xfrm>
            <a:off x="323529" y="260350"/>
            <a:ext cx="8352928" cy="3461038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7218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357-й квартал построен в административном центре района городе Коммунарске в 1960-х. Он был застроен в восточном направлении, начиная от площади ХХ-</a:t>
            </a:r>
            <a:r>
              <a:rPr lang="ru-RU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летия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Победы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568952" cy="478539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>
                <a:solidFill>
                  <a:srgbClr val="003300"/>
                </a:solidFill>
              </a:rPr>
              <a:t>С запада на восток, в направлении перспективной </a:t>
            </a:r>
            <a:r>
              <a:rPr lang="ru-RU" sz="2000" b="1" dirty="0" smtClean="0">
                <a:solidFill>
                  <a:srgbClr val="003300"/>
                </a:solidFill>
              </a:rPr>
              <a:t>застройки </a:t>
            </a:r>
            <a:r>
              <a:rPr lang="ru-RU" sz="2000" b="1" dirty="0" err="1" smtClean="0">
                <a:solidFill>
                  <a:srgbClr val="003300"/>
                </a:solidFill>
              </a:rPr>
              <a:t>г.Коммунарска</a:t>
            </a:r>
            <a:r>
              <a:rPr lang="ru-RU" sz="2000" b="1" dirty="0" smtClean="0">
                <a:solidFill>
                  <a:srgbClr val="003300"/>
                </a:solidFill>
              </a:rPr>
              <a:t> </a:t>
            </a:r>
            <a:r>
              <a:rPr lang="ru-RU" sz="2000" b="1" dirty="0">
                <a:solidFill>
                  <a:srgbClr val="003300"/>
                </a:solidFill>
              </a:rPr>
              <a:t>тех лет, квартал № 357 </a:t>
            </a:r>
            <a:r>
              <a:rPr lang="ru-RU" sz="2000" b="1" dirty="0" smtClean="0">
                <a:solidFill>
                  <a:srgbClr val="003300"/>
                </a:solidFill>
              </a:rPr>
              <a:t>расположился </a:t>
            </a:r>
            <a:r>
              <a:rPr lang="ru-RU" sz="2000" b="1" dirty="0">
                <a:solidFill>
                  <a:srgbClr val="003300"/>
                </a:solidFill>
              </a:rPr>
              <a:t>на территории новой части города в границах улиц Чапаева - Каштанова (ныне ул. Гагарина) и в направлении с севера на юг от улицы Липовенко до улицы Фрунзе (</a:t>
            </a:r>
            <a:r>
              <a:rPr lang="ru-RU" sz="2000" b="1" dirty="0" smtClean="0">
                <a:solidFill>
                  <a:srgbClr val="003300"/>
                </a:solidFill>
              </a:rPr>
              <a:t>переименована </a:t>
            </a:r>
            <a:r>
              <a:rPr lang="ru-RU" sz="2000" b="1" dirty="0">
                <a:solidFill>
                  <a:srgbClr val="003300"/>
                </a:solidFill>
              </a:rPr>
              <a:t>в 80-х гг. на участке от </a:t>
            </a:r>
            <a:r>
              <a:rPr lang="ru-RU" sz="2000" b="1" dirty="0" smtClean="0">
                <a:solidFill>
                  <a:srgbClr val="003300"/>
                </a:solidFill>
              </a:rPr>
              <a:t>площади </a:t>
            </a:r>
            <a:r>
              <a:rPr lang="ru-RU" sz="2000" b="1" dirty="0" err="1">
                <a:solidFill>
                  <a:srgbClr val="003300"/>
                </a:solidFill>
              </a:rPr>
              <a:t>ХХХ-летия</a:t>
            </a:r>
            <a:r>
              <a:rPr lang="ru-RU" sz="2000" b="1" dirty="0">
                <a:solidFill>
                  <a:srgbClr val="003300"/>
                </a:solidFill>
              </a:rPr>
              <a:t> Победы до ул. Гмыри). </a:t>
            </a:r>
            <a:r>
              <a:rPr lang="ru-RU" sz="2000" b="1" dirty="0" smtClean="0">
                <a:solidFill>
                  <a:srgbClr val="003300"/>
                </a:solidFill>
              </a:rPr>
              <a:t>Квартал граничит на </a:t>
            </a:r>
            <a:r>
              <a:rPr lang="ru-RU" sz="2000" b="1" dirty="0">
                <a:solidFill>
                  <a:srgbClr val="003300"/>
                </a:solidFill>
              </a:rPr>
              <a:t>западе с новой застройкой 50-х годов по </a:t>
            </a:r>
            <a:r>
              <a:rPr lang="ru-RU" sz="2000" b="1" dirty="0" smtClean="0">
                <a:solidFill>
                  <a:srgbClr val="003300"/>
                </a:solidFill>
              </a:rPr>
              <a:t> проекту </a:t>
            </a:r>
            <a:r>
              <a:rPr lang="ru-RU" sz="2000" b="1" dirty="0">
                <a:solidFill>
                  <a:srgbClr val="003300"/>
                </a:solidFill>
              </a:rPr>
              <a:t>харьковских архитекторов института ГСП по проектам жилых домов повышенной комфортности - т.н. "</a:t>
            </a:r>
            <a:r>
              <a:rPr lang="ru-RU" sz="2000" b="1" dirty="0" err="1" smtClean="0">
                <a:solidFill>
                  <a:srgbClr val="003300"/>
                </a:solidFill>
              </a:rPr>
              <a:t>сталинок</a:t>
            </a:r>
            <a:r>
              <a:rPr lang="ru-RU" sz="2000" b="1" dirty="0" smtClean="0">
                <a:solidFill>
                  <a:srgbClr val="003300"/>
                </a:solidFill>
              </a:rPr>
              <a:t>« </a:t>
            </a:r>
            <a:r>
              <a:rPr lang="ru-RU" sz="2000" b="1" dirty="0">
                <a:solidFill>
                  <a:srgbClr val="003300"/>
                </a:solidFill>
              </a:rPr>
              <a:t> на южной стороне раскинулся парк, расположенный на правой стороне многокилометровой балки </a:t>
            </a:r>
            <a:r>
              <a:rPr lang="ru-RU" sz="2000" b="1" dirty="0" err="1">
                <a:solidFill>
                  <a:srgbClr val="003300"/>
                </a:solidFill>
              </a:rPr>
              <a:t>Должик</a:t>
            </a:r>
            <a:r>
              <a:rPr lang="ru-RU" sz="2000" b="1" dirty="0">
                <a:solidFill>
                  <a:srgbClr val="003300"/>
                </a:solidFill>
              </a:rPr>
              <a:t> с её многочисленными </a:t>
            </a:r>
            <a:r>
              <a:rPr lang="ru-RU" sz="2000" b="1" dirty="0" smtClean="0">
                <a:solidFill>
                  <a:srgbClr val="003300"/>
                </a:solidFill>
              </a:rPr>
              <a:t>отрогами с </a:t>
            </a:r>
            <a:r>
              <a:rPr lang="ru-RU" sz="2000" b="1" dirty="0">
                <a:solidFill>
                  <a:srgbClr val="003300"/>
                </a:solidFill>
              </a:rPr>
              <a:t>юга, в районе 1-й городской больницы - довоенной постройки 30-х годов, вдоль смежной улицы велось строительство 3-4-х этажных жилых домов из мелких блоков местного изготовления.</a:t>
            </a:r>
          </a:p>
        </p:txBody>
      </p:sp>
    </p:spTree>
    <p:extLst>
      <p:ext uri="{BB962C8B-B14F-4D97-AF65-F5344CB8AC3E}">
        <p14:creationId xmlns:p14="http://schemas.microsoft.com/office/powerpoint/2010/main" val="216711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i.mycdn.me/image?id=813658616871&amp;t=3&amp;plc=WEB&amp;tkn=*0xCB9zN6_sjNxmxWrU-vDtvt_r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2" b="26923"/>
          <a:stretch/>
        </p:blipFill>
        <p:spPr bwMode="auto">
          <a:xfrm>
            <a:off x="693832" y="764704"/>
            <a:ext cx="7560840" cy="4176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chemeClr val="tx2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1343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i.mycdn.me/image?id=666678875479&amp;t=3&amp;plc=WEB&amp;tkn=*hqk1eRkF83WKtbuz4_RaxM4FxX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47629"/>
            <a:ext cx="2808312" cy="4277516"/>
          </a:xfrm>
          <a:prstGeom prst="rect">
            <a:avLst/>
          </a:prstGeom>
          <a:ln w="57150">
            <a:solidFill>
              <a:srgbClr val="92D0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508104" y="4601078"/>
            <a:ext cx="324036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just"/>
            <a:r>
              <a:rPr lang="ru-RU" sz="2000" b="1" dirty="0" smtClean="0">
                <a:solidFill>
                  <a:srgbClr val="003300"/>
                </a:solidFill>
              </a:rPr>
              <a:t>Монтаж кирпичного               9-эт </a:t>
            </a:r>
            <a:r>
              <a:rPr lang="ru-RU" sz="2000" b="1" dirty="0">
                <a:solidFill>
                  <a:srgbClr val="003300"/>
                </a:solidFill>
              </a:rPr>
              <a:t>жилого дома на </a:t>
            </a:r>
            <a:r>
              <a:rPr lang="ru-RU" sz="2000" b="1" dirty="0" smtClean="0">
                <a:solidFill>
                  <a:srgbClr val="003300"/>
                </a:solidFill>
              </a:rPr>
              <a:t>          ул. Липовенко</a:t>
            </a:r>
            <a:endParaRPr lang="ru-RU" sz="2000" b="1" dirty="0">
              <a:solidFill>
                <a:srgbClr val="003300"/>
              </a:solidFill>
            </a:endParaRPr>
          </a:p>
        </p:txBody>
      </p:sp>
      <p:pic>
        <p:nvPicPr>
          <p:cNvPr id="6" name="Рисунок 5" descr="https://i.mycdn.me/image?id=858642418775&amp;t=3&amp;plc=WEB&amp;tkn=*C2D6nHxHIPpYK-a2ELF-qgOgHNE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2592287" cy="4196414"/>
          </a:xfrm>
          <a:prstGeom prst="rect">
            <a:avLst/>
          </a:prstGeom>
          <a:ln w="57150">
            <a:solidFill>
              <a:srgbClr val="92D0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51520" y="4601078"/>
            <a:ext cx="3600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3300"/>
                </a:solidFill>
              </a:rPr>
              <a:t>Пятиэтажный жилой дом №1 с встроенными торговыми помещениями в 357-м квартале Коммунарска, построенный на улице Липовенко из местных материалов </a:t>
            </a:r>
            <a:r>
              <a:rPr lang="ru-RU" b="1" dirty="0" smtClean="0">
                <a:solidFill>
                  <a:srgbClr val="003300"/>
                </a:solidFill>
              </a:rPr>
              <a:t>шлакоблочного </a:t>
            </a:r>
            <a:r>
              <a:rPr lang="ru-RU" b="1" dirty="0">
                <a:solidFill>
                  <a:srgbClr val="003300"/>
                </a:solidFill>
              </a:rPr>
              <a:t>завода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63888" y="4293096"/>
            <a:ext cx="1800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663300"/>
                </a:solidFill>
              </a:rPr>
              <a:t>Обелиск в честь </a:t>
            </a:r>
            <a:r>
              <a:rPr lang="ru-RU" b="1" dirty="0" err="1">
                <a:solidFill>
                  <a:srgbClr val="663300"/>
                </a:solidFill>
              </a:rPr>
              <a:t>ХХ-летия</a:t>
            </a:r>
            <a:r>
              <a:rPr lang="ru-RU" b="1" dirty="0">
                <a:solidFill>
                  <a:srgbClr val="663300"/>
                </a:solidFill>
              </a:rPr>
              <a:t> Победы </a:t>
            </a:r>
            <a:endParaRPr lang="ru-RU" b="1" dirty="0" smtClean="0">
              <a:solidFill>
                <a:srgbClr val="663300"/>
              </a:solidFill>
            </a:endParaRPr>
          </a:p>
          <a:p>
            <a:pPr algn="ctr"/>
            <a:r>
              <a:rPr lang="ru-RU" b="1" dirty="0" smtClean="0">
                <a:solidFill>
                  <a:srgbClr val="663300"/>
                </a:solidFill>
              </a:rPr>
              <a:t>(фото 1966года)</a:t>
            </a:r>
            <a:endParaRPr lang="ru-RU" b="1" dirty="0">
              <a:solidFill>
                <a:srgbClr val="663300"/>
              </a:solidFill>
            </a:endParaRPr>
          </a:p>
        </p:txBody>
      </p:sp>
      <p:pic>
        <p:nvPicPr>
          <p:cNvPr id="9" name="Рисунок 8" descr="C:\Documents and Settings\Администратор\Рабочий стол\image (23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052736"/>
            <a:ext cx="1965906" cy="3024336"/>
          </a:xfrm>
          <a:prstGeom prst="rect">
            <a:avLst/>
          </a:prstGeom>
          <a:noFill/>
          <a:ln w="57150">
            <a:solidFill>
              <a:srgbClr val="92D05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2416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284984"/>
            <a:ext cx="8496943" cy="3312368"/>
          </a:xfrm>
        </p:spPr>
        <p:txBody>
          <a:bodyPr>
            <a:noAutofit/>
          </a:bodyPr>
          <a:lstStyle/>
          <a:p>
            <a:pPr algn="just"/>
            <a:r>
              <a:rPr lang="ru-RU" sz="2000" cap="none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Рядом с мемориалом расположен </a:t>
            </a:r>
            <a:r>
              <a:rPr lang="ru-RU" sz="2000" cap="none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Дворец культуры металлургов </a:t>
            </a:r>
            <a:r>
              <a:rPr lang="ru-RU" sz="2000" cap="none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– </a:t>
            </a:r>
            <a:br>
              <a:rPr lang="ru-RU" sz="2000" cap="none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</a:br>
            <a:r>
              <a:rPr lang="ru-RU" sz="2000" cap="none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архитектурное здание из металла, стекла, керамики и бетона. </a:t>
            </a:r>
            <a:br>
              <a:rPr lang="ru-RU" sz="2000" cap="none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</a:br>
            <a:r>
              <a:rPr lang="ru-RU" sz="2000" cap="none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	Он был сдан в эксплуатацию в октябре 1972 года и стал самым крупным культурным очагом в нашем городе. Полезная площадь трех залов, фойе, комнат, классов превышает 8 тысяч квадратных метров. Основной зал рассчитан на 1050 зрителей. Размеры сцены с поворотным кругом диаметром 14 метров позволяют выступать на ней любым коллективам: драматическим, опереточным, оперным, балетным и др. Другой зал – кино - лекционный – на 340 мест. Третий зал может вмещать одновременно тысячу человек. Десятки комнат и классов предназначены для занятий различных кружков самодеятельности.</a:t>
            </a:r>
            <a:endParaRPr lang="ru-RU" sz="2000" cap="none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5" name="Рисунок 4" descr="https://i.mycdn.me/image?id=770456161879&amp;t=3&amp;plc=WEB&amp;tkn=*0SCxjqw9L9FkBf6D11tot4th8c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4664"/>
            <a:ext cx="6048672" cy="2736304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667994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Фото бригады  строителей, строивших Дворец культуры металлургов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I:\фестиваль2\IMG_20170718_0816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412776"/>
            <a:ext cx="6034617" cy="3484983"/>
          </a:xfrm>
          <a:prstGeom prst="rect">
            <a:avLst/>
          </a:prstGeom>
          <a:noFill/>
          <a:ln w="76200">
            <a:solidFill>
              <a:schemeClr val="accent2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Памятник комбригу Алексею Мозговому,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 установлен на площади перед  ДК Металлургов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Рисунок 3" descr="G:\фестиваль2\image (7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628800"/>
            <a:ext cx="6264696" cy="3816423"/>
          </a:xfrm>
          <a:prstGeom prst="rect">
            <a:avLst/>
          </a:prstGeom>
          <a:noFill/>
          <a:ln w="76200">
            <a:solidFill>
              <a:srgbClr val="FFC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DSCN3556"/>
          <p:cNvPicPr>
            <a:picLocks noChangeAspect="1" noChangeArrowheads="1"/>
          </p:cNvPicPr>
          <p:nvPr/>
        </p:nvPicPr>
        <p:blipFill>
          <a:blip r:embed="rId2" cstate="print"/>
          <a:srcRect l="22680" t="8775" r="21649" b="22496"/>
          <a:stretch>
            <a:fillRect/>
          </a:stretch>
        </p:blipFill>
        <p:spPr bwMode="auto">
          <a:xfrm>
            <a:off x="395536" y="2204864"/>
            <a:ext cx="3960440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 descr="DSCN3557"/>
          <p:cNvPicPr/>
          <p:nvPr/>
        </p:nvPicPr>
        <p:blipFill>
          <a:blip r:embed="rId3" cstate="print"/>
          <a:srcRect l="6997" t="11278" r="16391" b="12265"/>
          <a:stretch>
            <a:fillRect/>
          </a:stretch>
        </p:blipFill>
        <p:spPr bwMode="auto">
          <a:xfrm>
            <a:off x="4427984" y="2132856"/>
            <a:ext cx="4320480" cy="4176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043608" y="548680"/>
            <a:ext cx="73448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Малая архитектурная форма неподалеку от "Шпиля" и в то же время  простое решение магазина, как привлечь клиентов.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t="12308" b="123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79512" y="908720"/>
            <a:ext cx="878497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Профессия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СТРОИТЕЛЯ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очень многогранна.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Строитель не только возводит жилые здания и промышленные объекты, но и создает красоту вокруг этих зданий.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	Для того чтобы стать квалифицированным и дипломированным специалистом в сфере ландшафтного дизайна, следует выбирать такие специальности: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Архитектура.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Дизайн архитектурной среды.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Дизайн.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Ландшафтный дизайн.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Садово-парковое и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ландшафтное строительство.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Может кто- то из нас станет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именно таким специалистом, ведь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в нашем городе есть сфера деятельности для него.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Эскиз участ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356992"/>
            <a:ext cx="3888432" cy="2764864"/>
          </a:xfrm>
          <a:prstGeom prst="rect">
            <a:avLst/>
          </a:prstGeom>
          <a:ln w="76200">
            <a:solidFill>
              <a:srgbClr val="92D0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404665"/>
            <a:ext cx="83529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ea typeface="Times New Roman" pitchFamily="18" charset="0"/>
                <a:cs typeface="Arial" pitchFamily="34" charset="0"/>
              </a:rPr>
              <a:t>За Дворцом культуры, в лесном массиве, расположен парк Победы, где проводят свободное время жители города, а на аттракционах любят кататься дети. Парк культуры и отдыха, функционирующий в г. Алчевске с 1961 года, сначала был расположен в старой части города. Потом его решили перенести ближе к центру, присмотрев живописные местечки в лесопосадке. Оставшуюся территорию, до самых Орловых прудов, оставили под зеленую зону. Протяженность парка составила 61 га, из которых 5 га освоено. 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1628</TotalTime>
  <Words>745</Words>
  <Application>Microsoft Office PowerPoint</Application>
  <PresentationFormat>Экран (4:3)</PresentationFormat>
  <Paragraphs>90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«МЫ БУДЕМ СТРОИТЬ СОЛНЕЧНЫЕ ГОРОДА»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357-й квартал построен в административном центре района городе Коммунарске в 1960-х. Он был застроен в восточном направлении, начиная от площади ХХ-летия Победы</vt:lpstr>
      <vt:lpstr>Презентация PowerPoint</vt:lpstr>
      <vt:lpstr>Презентация PowerPoint</vt:lpstr>
      <vt:lpstr>Рядом с мемориалом расположен Дворец культуры металлургов –  архитектурное здание из металла, стекла, керамики и бетона.   Он был сдан в эксплуатацию в октябре 1972 года и стал самым крупным культурным очагом в нашем городе. Полезная площадь трех залов, фойе, комнат, классов превышает 8 тысяч квадратных метров. Основной зал рассчитан на 1050 зрителей. Размеры сцены с поворотным кругом диаметром 14 метров позволяют выступать на ней любым коллективам: драматическим, опереточным, оперным, балетным и др. Другой зал – кино - лекционный – на 340 мест. Третий зал может вмещать одновременно тысячу человек. Десятки комнат и классов предназначены для занятий различных кружков самодеятельности.</vt:lpstr>
      <vt:lpstr>Фото бригады  строителей, строивших Дворец культуры металлургов</vt:lpstr>
      <vt:lpstr>Памятник комбригу Алексею Мозговому,  установлен на площади перед  ДК Металлургов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«Город 4»</dc:title>
  <dc:creator>Ольга</dc:creator>
  <cp:lastModifiedBy>Samsung</cp:lastModifiedBy>
  <cp:revision>203</cp:revision>
  <dcterms:created xsi:type="dcterms:W3CDTF">2016-07-11T19:03:41Z</dcterms:created>
  <dcterms:modified xsi:type="dcterms:W3CDTF">2021-11-18T10:12:09Z</dcterms:modified>
</cp:coreProperties>
</file>