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78" r:id="rId2"/>
    <p:sldId id="286" r:id="rId3"/>
    <p:sldId id="281" r:id="rId4"/>
    <p:sldId id="258" r:id="rId5"/>
    <p:sldId id="260" r:id="rId6"/>
    <p:sldId id="261" r:id="rId7"/>
    <p:sldId id="259" r:id="rId8"/>
    <p:sldId id="262" r:id="rId9"/>
    <p:sldId id="263" r:id="rId10"/>
    <p:sldId id="264" r:id="rId11"/>
    <p:sldId id="265" r:id="rId12"/>
    <p:sldId id="267" r:id="rId13"/>
    <p:sldId id="268" r:id="rId14"/>
    <p:sldId id="270" r:id="rId15"/>
    <p:sldId id="269" r:id="rId16"/>
    <p:sldId id="271" r:id="rId17"/>
    <p:sldId id="272" r:id="rId18"/>
    <p:sldId id="273" r:id="rId19"/>
    <p:sldId id="274" r:id="rId20"/>
    <p:sldId id="287"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B04E"/>
    <a:srgbClr val="585737"/>
    <a:srgbClr val="8F8F5B"/>
    <a:srgbClr val="DD7169"/>
    <a:srgbClr val="D2D218"/>
    <a:srgbClr val="6BDB70"/>
    <a:srgbClr val="F74FD7"/>
    <a:srgbClr val="FF9933"/>
    <a:srgbClr val="2F915B"/>
    <a:srgbClr val="437D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23" autoAdjust="0"/>
    <p:restoredTop sz="94671" autoAdjust="0"/>
  </p:normalViewPr>
  <p:slideViewPr>
    <p:cSldViewPr>
      <p:cViewPr>
        <p:scale>
          <a:sx n="82" d="100"/>
          <a:sy n="82" d="100"/>
        </p:scale>
        <p:origin x="-180"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DE3C9DA-EC7A-4160-A186-B4F9AE273EAE}" type="datetimeFigureOut">
              <a:rPr lang="ru-RU" smtClean="0"/>
              <a:pPr/>
              <a:t>02.04.2021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CD5983-86E5-4D9F-9BDF-59D67FCFC30E}" type="slidenum">
              <a:rPr lang="ru-RU" smtClean="0"/>
              <a:pPr/>
              <a:t>‹#›</a:t>
            </a:fld>
            <a:endParaRPr lang="ru-RU"/>
          </a:p>
        </p:txBody>
      </p:sp>
    </p:spTree>
    <p:extLst>
      <p:ext uri="{BB962C8B-B14F-4D97-AF65-F5344CB8AC3E}">
        <p14:creationId xmlns:p14="http://schemas.microsoft.com/office/powerpoint/2010/main" val="1771548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ACD5983-86E5-4D9F-9BDF-59D67FCFC30E}" type="slidenum">
              <a:rPr lang="ru-RU" smtClean="0"/>
              <a:pPr/>
              <a:t>4</a:t>
            </a:fld>
            <a:endParaRPr lang="ru-RU"/>
          </a:p>
        </p:txBody>
      </p:sp>
    </p:spTree>
    <p:extLst>
      <p:ext uri="{BB962C8B-B14F-4D97-AF65-F5344CB8AC3E}">
        <p14:creationId xmlns:p14="http://schemas.microsoft.com/office/powerpoint/2010/main" val="1090891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B00C9F2B-70A7-474A-9F5F-C1B3978F0F7D}"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0C9F2B-70A7-474A-9F5F-C1B3978F0F7D}"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B00C9F2B-70A7-474A-9F5F-C1B3978F0F7D}"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00C9F2B-70A7-474A-9F5F-C1B3978F0F7D}"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00C9F2B-70A7-474A-9F5F-C1B3978F0F7D}"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0C9F2B-70A7-474A-9F5F-C1B3978F0F7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00C9F2B-70A7-474A-9F5F-C1B3978F0F7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00C9F2B-70A7-474A-9F5F-C1B3978F0F7D}"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B00C9F2B-70A7-474A-9F5F-C1B3978F0F7D}"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0C9F2B-70A7-474A-9F5F-C1B3978F0F7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E923E51-5AF1-4096-838F-03C2BE124B06}" type="datetimeFigureOut">
              <a:rPr lang="ru-RU" smtClean="0"/>
              <a:pPr/>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0C9F2B-70A7-474A-9F5F-C1B3978F0F7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E923E51-5AF1-4096-838F-03C2BE124B06}" type="datetimeFigureOut">
              <a:rPr lang="ru-RU" smtClean="0"/>
              <a:pPr/>
              <a:t>02.04.2021</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00C9F2B-70A7-474A-9F5F-C1B3978F0F7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3" Type="http://schemas.openxmlformats.org/officeDocument/2006/relationships/slide" Target="slide5.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 Type="http://schemas.openxmlformats.org/officeDocument/2006/relationships/notesSlide" Target="../notesSlides/notesSlide1.xml"/><Relationship Id="rId16" Type="http://schemas.openxmlformats.org/officeDocument/2006/relationships/slide" Target="slide18.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2.xml"/><Relationship Id="rId5" Type="http://schemas.openxmlformats.org/officeDocument/2006/relationships/slide" Target="slide7.xml"/><Relationship Id="rId15" Type="http://schemas.openxmlformats.org/officeDocument/2006/relationships/slide" Target="slide17.xml"/><Relationship Id="rId10" Type="http://schemas.openxmlformats.org/officeDocument/2006/relationships/slide" Target="slide13.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gif"/></Relationships>
</file>

<file path=ppt/slides/_rels/slide9.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85735"/>
            <a:ext cx="7429552" cy="1143000"/>
          </a:xfrm>
          <a:solidFill>
            <a:schemeClr val="accent6">
              <a:lumMod val="60000"/>
              <a:lumOff val="40000"/>
            </a:schemeClr>
          </a:solidFill>
          <a:ln>
            <a:solidFill>
              <a:schemeClr val="accent6">
                <a:lumMod val="50000"/>
              </a:schemeClr>
            </a:solidFill>
          </a:ln>
          <a:scene3d>
            <a:camera prst="orthographicFront"/>
            <a:lightRig rig="threePt" dir="t"/>
          </a:scene3d>
          <a:sp3d>
            <a:bevelT w="152400" h="50800" prst="softRound"/>
          </a:sp3d>
        </p:spPr>
        <p:txBody>
          <a:bodyPr>
            <a:normAutofit/>
          </a:bodyPr>
          <a:lstStyle/>
          <a:p>
            <a:r>
              <a:rPr lang="en-US" sz="6000" b="1" dirty="0" smtClean="0">
                <a:solidFill>
                  <a:srgbClr val="FF0000"/>
                </a:solidFill>
                <a:latin typeface="Freestyle Script" pitchFamily="66" charset="0"/>
              </a:rPr>
              <a:t>  </a:t>
            </a:r>
            <a:r>
              <a:rPr lang="ru-RU" sz="6000" b="1" dirty="0" smtClean="0">
                <a:solidFill>
                  <a:srgbClr val="FF0000"/>
                </a:solidFill>
                <a:latin typeface="Freestyle Script" pitchFamily="66" charset="0"/>
              </a:rPr>
              <a:t>    </a:t>
            </a:r>
            <a:r>
              <a:rPr lang="en-US" sz="6000" b="1" dirty="0" smtClean="0">
                <a:solidFill>
                  <a:srgbClr val="FF0000"/>
                </a:solidFill>
                <a:latin typeface="Freestyle Script" pitchFamily="66" charset="0"/>
              </a:rPr>
              <a:t> British  social etiquette</a:t>
            </a:r>
            <a:endParaRPr lang="ru-RU" sz="6000" dirty="0">
              <a:solidFill>
                <a:srgbClr val="FF0000"/>
              </a:solidFill>
            </a:endParaRPr>
          </a:p>
        </p:txBody>
      </p:sp>
      <p:sp>
        <p:nvSpPr>
          <p:cNvPr id="3" name="Содержимое 2"/>
          <p:cNvSpPr>
            <a:spLocks noGrp="1"/>
          </p:cNvSpPr>
          <p:nvPr>
            <p:ph sz="quarter" idx="1"/>
          </p:nvPr>
        </p:nvSpPr>
        <p:spPr>
          <a:xfrm>
            <a:off x="714348" y="1447800"/>
            <a:ext cx="5643602" cy="3910026"/>
          </a:xfrm>
          <a:scene3d>
            <a:camera prst="isometricRightUp"/>
            <a:lightRig rig="threePt" dir="t"/>
          </a:scene3d>
        </p:spPr>
        <p:txBody>
          <a:bodyPr/>
          <a:lstStyle/>
          <a:p>
            <a:r>
              <a:rPr lang="ru-RU" dirty="0" smtClean="0"/>
              <a:t> </a:t>
            </a:r>
            <a:r>
              <a:rPr lang="en-US" dirty="0" smtClean="0"/>
              <a:t>E</a:t>
            </a:r>
            <a:endParaRPr lang="ru-RU" dirty="0"/>
          </a:p>
        </p:txBody>
      </p:sp>
      <p:pic>
        <p:nvPicPr>
          <p:cNvPr id="1026" name="Picture 2" descr="H:\Documents and Settings\Администратор\Рабочий стол\mietodichieskaia-razrabotka-niedieli-anghliiskogho-iazyka_3.jpeg"/>
          <p:cNvPicPr>
            <a:picLocks noChangeAspect="1" noChangeArrowheads="1"/>
          </p:cNvPicPr>
          <p:nvPr/>
        </p:nvPicPr>
        <p:blipFill>
          <a:blip r:embed="rId2"/>
          <a:srcRect/>
          <a:stretch>
            <a:fillRect/>
          </a:stretch>
        </p:blipFill>
        <p:spPr bwMode="auto">
          <a:xfrm>
            <a:off x="785786" y="1428735"/>
            <a:ext cx="4572032" cy="3286149"/>
          </a:xfrm>
          <a:prstGeom prst="rect">
            <a:avLst/>
          </a:prstGeom>
          <a:noFill/>
          <a:effectLst>
            <a:glow rad="228600">
              <a:schemeClr val="accent6">
                <a:satMod val="175000"/>
                <a:alpha val="40000"/>
              </a:schemeClr>
            </a:glo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501122" cy="1143000"/>
          </a:xfrm>
          <a:solidFill>
            <a:schemeClr val="accent5"/>
          </a:solidFill>
          <a:ln>
            <a:noFill/>
          </a:ln>
          <a:effectLst/>
          <a:scene3d>
            <a:camera prst="orthographicFront">
              <a:rot lat="0" lon="0" rev="0"/>
            </a:camera>
            <a:lightRig rig="glow" dir="t">
              <a:rot lat="0" lon="0" rev="14100000"/>
            </a:lightRig>
          </a:scene3d>
          <a:sp3d prstMaterial="softEdge">
            <a:bevelT w="127000" prst="artDeco"/>
          </a:sp3d>
        </p:spPr>
        <p:txBody>
          <a:bodyPr>
            <a:normAutofit/>
          </a:bodyPr>
          <a:lstStyle/>
          <a:p>
            <a:r>
              <a:rPr lang="en-US" sz="2800" dirty="0" smtClean="0">
                <a:solidFill>
                  <a:srgbClr val="FF0000"/>
                </a:solidFill>
                <a:latin typeface="Arial Rounded MT Bold" pitchFamily="34" charset="0"/>
              </a:rPr>
              <a:t>   Culture and social etiquette in United Kingdom</a:t>
            </a:r>
            <a:br>
              <a:rPr lang="en-US" sz="2800" dirty="0" smtClean="0">
                <a:solidFill>
                  <a:srgbClr val="FF0000"/>
                </a:solidFill>
                <a:latin typeface="Arial Rounded MT Bold" pitchFamily="34" charset="0"/>
              </a:rPr>
            </a:br>
            <a:endParaRPr lang="ru-RU" sz="2800" dirty="0">
              <a:solidFill>
                <a:srgbClr val="FF0000"/>
              </a:solidFill>
            </a:endParaRPr>
          </a:p>
        </p:txBody>
      </p:sp>
      <p:sp>
        <p:nvSpPr>
          <p:cNvPr id="3" name="Содержимое 2"/>
          <p:cNvSpPr>
            <a:spLocks noGrp="1"/>
          </p:cNvSpPr>
          <p:nvPr>
            <p:ph sz="quarter" idx="1"/>
          </p:nvPr>
        </p:nvSpPr>
        <p:spPr>
          <a:xfrm>
            <a:off x="428596" y="1285860"/>
            <a:ext cx="8429684" cy="4572000"/>
          </a:xfrm>
          <a:solidFill>
            <a:schemeClr val="accent6">
              <a:lumMod val="20000"/>
              <a:lumOff val="8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r>
              <a:rPr lang="en-US" dirty="0" smtClean="0">
                <a:solidFill>
                  <a:schemeClr val="accent5">
                    <a:lumMod val="50000"/>
                  </a:schemeClr>
                </a:solidFill>
                <a:latin typeface="Arial Rounded MT Bold" pitchFamily="34" charset="0"/>
              </a:rPr>
              <a:t>    There are no strict etiquette rules that you have to stick to when in the UK. It is advisable, however, to demonstrate decent manners and respect to the local culture and traditions.</a:t>
            </a:r>
            <a:endParaRPr lang="ru-RU" dirty="0">
              <a:solidFill>
                <a:schemeClr val="accent5">
                  <a:lumMod val="50000"/>
                </a:schemeClr>
              </a:solidFill>
            </a:endParaRPr>
          </a:p>
        </p:txBody>
      </p:sp>
      <p:pic>
        <p:nvPicPr>
          <p:cNvPr id="1027" name="Picture 3" descr="H:\Documents and Settings\Администратор\Рабочий стол\3de987a6ff32b3f1ae8bab3694275ce6.jpg"/>
          <p:cNvPicPr>
            <a:picLocks noChangeAspect="1" noChangeArrowheads="1"/>
          </p:cNvPicPr>
          <p:nvPr/>
        </p:nvPicPr>
        <p:blipFill>
          <a:blip r:embed="rId2" cstate="print"/>
          <a:srcRect/>
          <a:stretch>
            <a:fillRect/>
          </a:stretch>
        </p:blipFill>
        <p:spPr bwMode="auto">
          <a:xfrm>
            <a:off x="2571736" y="3357562"/>
            <a:ext cx="4357718" cy="250850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Documents and Settings\Администратор\Рабочий стол\498013749.jpg"/>
          <p:cNvPicPr>
            <a:picLocks noGrp="1" noChangeAspect="1" noChangeArrowheads="1"/>
          </p:cNvPicPr>
          <p:nvPr>
            <p:ph sz="quarter" idx="1"/>
          </p:nvPr>
        </p:nvPicPr>
        <p:blipFill>
          <a:blip r:embed="rId2"/>
          <a:srcRect/>
          <a:stretch>
            <a:fillRect/>
          </a:stretch>
        </p:blipFill>
        <p:spPr bwMode="auto">
          <a:xfrm>
            <a:off x="928662" y="1447800"/>
            <a:ext cx="7858180" cy="4572000"/>
          </a:xfrm>
          <a:prstGeom prst="rect">
            <a:avLst/>
          </a:prstGeom>
          <a:noFill/>
        </p:spPr>
      </p:pic>
      <p:sp>
        <p:nvSpPr>
          <p:cNvPr id="5" name="Заголовок 4"/>
          <p:cNvSpPr>
            <a:spLocks noGrp="1"/>
          </p:cNvSpPr>
          <p:nvPr>
            <p:ph type="title"/>
          </p:nvPr>
        </p:nvSpPr>
        <p:spPr>
          <a:xfrm>
            <a:off x="928662" y="357166"/>
            <a:ext cx="3857652" cy="692497"/>
          </a:xfrm>
          <a:prstGeom prst="rect">
            <a:avLst/>
          </a:prstGeom>
          <a:solidFill>
            <a:srgbClr val="F0F1D7"/>
          </a:solidFill>
          <a:ln>
            <a:solidFill>
              <a:srgbClr val="92D050"/>
            </a:solidFill>
          </a:ln>
          <a:effectLst>
            <a:glow rad="228600">
              <a:schemeClr val="accent5">
                <a:satMod val="175000"/>
                <a:alpha val="40000"/>
              </a:schemeClr>
            </a:glow>
            <a:outerShdw blurRad="127000" dist="38100" dir="2700000" algn="ctr">
              <a:srgbClr val="000000">
                <a:alpha val="45000"/>
              </a:srgbClr>
            </a:outerShdw>
          </a:effectLst>
          <a:scene3d>
            <a:camera prst="orthographicFront"/>
            <a:lightRig rig="soft" dir="t">
              <a:rot lat="0" lon="0" rev="0"/>
            </a:lightRig>
          </a:scene3d>
          <a:sp3d prstMaterial="translucentPowder">
            <a:bevelT w="203200" h="50800" prst="softRound"/>
          </a:sp3d>
        </p:spPr>
        <p:txBody>
          <a:bodyPr wrap="square">
            <a:spAutoFit/>
          </a:bodyPr>
          <a:lstStyle/>
          <a:p>
            <a:r>
              <a:rPr lang="ru-RU" sz="3600" b="1" dirty="0" smtClean="0">
                <a:solidFill>
                  <a:srgbClr val="00CC00"/>
                </a:solidFill>
                <a:latin typeface="Times New Roman" pitchFamily="18" charset="0"/>
                <a:cs typeface="Times New Roman" pitchFamily="18" charset="0"/>
              </a:rPr>
              <a:t>  </a:t>
            </a:r>
            <a:r>
              <a:rPr lang="en-US" sz="3600" b="1" dirty="0" smtClean="0">
                <a:solidFill>
                  <a:srgbClr val="00CC00"/>
                </a:solidFill>
                <a:latin typeface="Times New Roman" pitchFamily="18" charset="0"/>
                <a:cs typeface="Times New Roman" pitchFamily="18" charset="0"/>
              </a:rPr>
              <a:t>IT`S  A  GAME </a:t>
            </a:r>
            <a:endParaRPr lang="ru-RU" sz="3600" b="1" dirty="0">
              <a:solidFill>
                <a:srgbClr val="00CC0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a:t>
            </a:r>
            <a:endParaRPr lang="ru-RU" dirty="0"/>
          </a:p>
        </p:txBody>
      </p:sp>
      <p:sp>
        <p:nvSpPr>
          <p:cNvPr id="3" name="Объект 2"/>
          <p:cNvSpPr>
            <a:spLocks noGrp="1"/>
          </p:cNvSpPr>
          <p:nvPr>
            <p:ph sz="quarter" idx="1"/>
          </p:nvPr>
        </p:nvSpPr>
        <p:spPr/>
        <p:txBody>
          <a:bodyPr/>
          <a:lstStyle/>
          <a:p>
            <a:pPr marL="0" indent="0">
              <a:buNone/>
            </a:pPr>
            <a:r>
              <a:rPr lang="ru-RU" dirty="0" smtClean="0"/>
              <a:t> </a:t>
            </a:r>
            <a:endParaRPr lang="ru-RU" dirty="0"/>
          </a:p>
        </p:txBody>
      </p:sp>
      <p:graphicFrame>
        <p:nvGraphicFramePr>
          <p:cNvPr id="91" name="Таблица 90"/>
          <p:cNvGraphicFramePr>
            <a:graphicFrameLocks noGrp="1"/>
          </p:cNvGraphicFramePr>
          <p:nvPr>
            <p:extLst>
              <p:ext uri="{D42A27DB-BD31-4B8C-83A1-F6EECF244321}">
                <p14:modId xmlns:p14="http://schemas.microsoft.com/office/powerpoint/2010/main" val="2992143563"/>
              </p:ext>
            </p:extLst>
          </p:nvPr>
        </p:nvGraphicFramePr>
        <p:xfrm>
          <a:off x="214283" y="142852"/>
          <a:ext cx="8715437" cy="6847070"/>
        </p:xfrm>
        <a:graphic>
          <a:graphicData uri="http://schemas.openxmlformats.org/drawingml/2006/table">
            <a:tbl>
              <a:tblPr firstRow="1" bandRow="1">
                <a:tableStyleId>{5940675A-B579-460E-94D1-54222C63F5DA}</a:tableStyleId>
              </a:tblPr>
              <a:tblGrid>
                <a:gridCol w="2071677"/>
                <a:gridCol w="1582209"/>
                <a:gridCol w="1826943"/>
                <a:gridCol w="1826943"/>
                <a:gridCol w="1407665"/>
              </a:tblGrid>
              <a:tr h="1625215">
                <a:tc>
                  <a:txBody>
                    <a:bodyPr/>
                    <a:lstStyle/>
                    <a:p>
                      <a:endParaRPr lang="ru-RU" b="1" dirty="0" smtClean="0">
                        <a:effectLst/>
                        <a:latin typeface="+mn-lt"/>
                      </a:endParaRPr>
                    </a:p>
                    <a:p>
                      <a:endParaRPr lang="ru-RU" b="1" dirty="0" smtClean="0">
                        <a:effectLst/>
                        <a:latin typeface="+mn-lt"/>
                      </a:endParaRPr>
                    </a:p>
                    <a:p>
                      <a:r>
                        <a:rPr lang="en-US" sz="2800" b="1" dirty="0" smtClean="0">
                          <a:solidFill>
                            <a:srgbClr val="FF3300"/>
                          </a:solidFill>
                          <a:effectLst/>
                          <a:latin typeface="+mn-lt"/>
                        </a:rPr>
                        <a:t>Reading</a:t>
                      </a:r>
                    </a:p>
                    <a:p>
                      <a:r>
                        <a:rPr lang="en-US" sz="2000" b="1" dirty="0" smtClean="0">
                          <a:solidFill>
                            <a:srgbClr val="FF3300"/>
                          </a:solidFill>
                          <a:effectLst/>
                          <a:latin typeface="+mn-lt"/>
                        </a:rPr>
                        <a:t>(</a:t>
                      </a:r>
                      <a:r>
                        <a:rPr lang="ru-RU" sz="2000" b="1" dirty="0" smtClean="0">
                          <a:solidFill>
                            <a:srgbClr val="FF3300"/>
                          </a:solidFill>
                          <a:effectLst/>
                          <a:latin typeface="+mn-lt"/>
                        </a:rPr>
                        <a:t>Чтение)</a:t>
                      </a:r>
                    </a:p>
                  </a:txBody>
                  <a:tcPr/>
                </a:tc>
                <a:tc>
                  <a:txBody>
                    <a:bodyPr/>
                    <a:lstStyle/>
                    <a:p>
                      <a:r>
                        <a:rPr lang="ru-RU" sz="6600" u="none" dirty="0" smtClean="0">
                          <a:solidFill>
                            <a:srgbClr val="FFFF00"/>
                          </a:solidFill>
                          <a:effectLst>
                            <a:outerShdw blurRad="38100" dist="38100" dir="2700000" algn="tl">
                              <a:srgbClr val="000000">
                                <a:alpha val="43137"/>
                              </a:srgbClr>
                            </a:outerShdw>
                          </a:effectLst>
                          <a:hlinkClick r:id="rId3" action="ppaction://hlinksldjump"/>
                        </a:rPr>
                        <a:t>10</a:t>
                      </a:r>
                      <a:endParaRPr lang="ru-RU" sz="6600" u="none"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4" action="ppaction://hlinksldjump"/>
                        </a:rPr>
                        <a:t>20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5" action="ppaction://hlinksldjump"/>
                        </a:rPr>
                        <a:t>30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6" action="ppaction://hlinksldjump"/>
                        </a:rPr>
                        <a:t>40</a:t>
                      </a:r>
                      <a:endParaRPr lang="ru-RU" sz="6000" dirty="0">
                        <a:solidFill>
                          <a:srgbClr val="FFFF00"/>
                        </a:solidFill>
                        <a:effectLst>
                          <a:outerShdw blurRad="38100" dist="38100" dir="2700000" algn="tl">
                            <a:srgbClr val="000000">
                              <a:alpha val="43137"/>
                            </a:srgbClr>
                          </a:outerShdw>
                        </a:effectLst>
                      </a:endParaRPr>
                    </a:p>
                  </a:txBody>
                  <a:tcPr/>
                </a:tc>
              </a:tr>
              <a:tr h="1625215">
                <a:tc>
                  <a:txBody>
                    <a:bodyPr/>
                    <a:lstStyle/>
                    <a:p>
                      <a:endParaRPr lang="ru-RU" b="1" dirty="0" smtClean="0">
                        <a:effectLst/>
                        <a:latin typeface="+mn-lt"/>
                      </a:endParaRPr>
                    </a:p>
                    <a:p>
                      <a:endParaRPr lang="ru-RU" b="1" dirty="0" smtClean="0">
                        <a:effectLst/>
                        <a:latin typeface="+mn-lt"/>
                      </a:endParaRPr>
                    </a:p>
                    <a:p>
                      <a:r>
                        <a:rPr lang="en-US" sz="2800" b="1" dirty="0" smtClean="0">
                          <a:solidFill>
                            <a:srgbClr val="FF0000"/>
                          </a:solidFill>
                          <a:effectLst/>
                          <a:latin typeface="+mn-lt"/>
                        </a:rPr>
                        <a:t>Vocabulary</a:t>
                      </a:r>
                      <a:endParaRPr lang="ru-RU" sz="2800" b="1" dirty="0" smtClean="0">
                        <a:solidFill>
                          <a:srgbClr val="FF0000"/>
                        </a:solidFill>
                        <a:effectLst/>
                        <a:latin typeface="+mn-lt"/>
                      </a:endParaRPr>
                    </a:p>
                    <a:p>
                      <a:r>
                        <a:rPr lang="en-US" sz="2000" b="1" dirty="0" smtClean="0">
                          <a:solidFill>
                            <a:srgbClr val="FF0000"/>
                          </a:solidFill>
                          <a:effectLst/>
                          <a:latin typeface="+mn-lt"/>
                        </a:rPr>
                        <a:t>(</a:t>
                      </a:r>
                      <a:r>
                        <a:rPr lang="ru-RU" sz="2000" b="1" dirty="0" smtClean="0">
                          <a:solidFill>
                            <a:srgbClr val="FF0000"/>
                          </a:solidFill>
                          <a:effectLst/>
                          <a:latin typeface="+mn-lt"/>
                        </a:rPr>
                        <a:t>Лексика</a:t>
                      </a:r>
                      <a:r>
                        <a:rPr lang="en-US" sz="2000" b="1" dirty="0" smtClean="0">
                          <a:solidFill>
                            <a:srgbClr val="FF0000"/>
                          </a:solidFill>
                          <a:effectLst/>
                          <a:latin typeface="+mn-lt"/>
                        </a:rPr>
                        <a:t>)</a:t>
                      </a:r>
                      <a:endParaRPr lang="ru-RU" sz="2000" b="1" dirty="0">
                        <a:solidFill>
                          <a:srgbClr val="FF0000"/>
                        </a:solidFill>
                        <a:effectLst/>
                        <a:latin typeface="+mn-l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7" action="ppaction://hlinksldjump"/>
                        </a:rPr>
                        <a:t>10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8" action="ppaction://hlinksldjump"/>
                        </a:rPr>
                        <a:t>20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9" action="ppaction://hlinksldjump"/>
                        </a:rPr>
                        <a:t>30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hlinkClick r:id="rId10" action="ppaction://hlinksldjump"/>
                        </a:rPr>
                        <a:t>40</a:t>
                      </a:r>
                      <a:endParaRPr lang="ru-RU" sz="6000" dirty="0">
                        <a:solidFill>
                          <a:srgbClr val="FFFF00"/>
                        </a:solidFill>
                      </a:endParaRPr>
                    </a:p>
                  </a:txBody>
                  <a:tcPr/>
                </a:tc>
              </a:tr>
              <a:tr h="1625215">
                <a:tc>
                  <a:txBody>
                    <a:bodyPr/>
                    <a:lstStyle/>
                    <a:p>
                      <a:endParaRPr lang="ru-RU" b="1" dirty="0" smtClean="0">
                        <a:effectLst/>
                        <a:latin typeface="+mn-lt"/>
                      </a:endParaRPr>
                    </a:p>
                    <a:p>
                      <a:endParaRPr lang="ru-RU" b="1" dirty="0" smtClean="0">
                        <a:effectLst/>
                        <a:latin typeface="+mn-lt"/>
                      </a:endParaRPr>
                    </a:p>
                    <a:p>
                      <a:r>
                        <a:rPr lang="en-US" sz="2800" b="1" dirty="0" smtClean="0">
                          <a:solidFill>
                            <a:srgbClr val="FF0000"/>
                          </a:solidFill>
                          <a:effectLst/>
                          <a:latin typeface="+mn-lt"/>
                        </a:rPr>
                        <a:t>Translation</a:t>
                      </a:r>
                      <a:endParaRPr lang="ru-RU" sz="2800" b="1" dirty="0" smtClean="0">
                        <a:solidFill>
                          <a:srgbClr val="FF0000"/>
                        </a:solidFill>
                        <a:effectLst/>
                        <a:latin typeface="+mn-lt"/>
                      </a:endParaRPr>
                    </a:p>
                    <a:p>
                      <a:r>
                        <a:rPr lang="en-US" sz="2000" b="1" dirty="0" smtClean="0">
                          <a:solidFill>
                            <a:srgbClr val="FF0000"/>
                          </a:solidFill>
                          <a:effectLst/>
                          <a:latin typeface="+mn-lt"/>
                        </a:rPr>
                        <a:t>(</a:t>
                      </a:r>
                      <a:r>
                        <a:rPr lang="ru-RU" sz="2000" b="1" dirty="0" smtClean="0">
                          <a:solidFill>
                            <a:srgbClr val="FF0000"/>
                          </a:solidFill>
                          <a:effectLst/>
                          <a:latin typeface="+mn-lt"/>
                        </a:rPr>
                        <a:t>Перевод</a:t>
                      </a:r>
                      <a:r>
                        <a:rPr lang="en-US" sz="2000" b="1" dirty="0" smtClean="0">
                          <a:solidFill>
                            <a:srgbClr val="FF0000"/>
                          </a:solidFill>
                          <a:effectLst/>
                          <a:latin typeface="+mn-lt"/>
                        </a:rPr>
                        <a:t>)</a:t>
                      </a:r>
                      <a:endParaRPr lang="ru-RU" sz="2000" b="1" dirty="0">
                        <a:solidFill>
                          <a:srgbClr val="FF0000"/>
                        </a:solidFill>
                        <a:effectLst/>
                        <a:latin typeface="+mn-l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1" action="ppaction://hlinksldjump"/>
                        </a:rPr>
                        <a:t>10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0" action="ppaction://hlinksldjump"/>
                        </a:rPr>
                        <a:t>20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2" action="ppaction://hlinksldjump"/>
                        </a:rPr>
                        <a:t>30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3" action="ppaction://hlinksldjump"/>
                        </a:rPr>
                        <a:t>40</a:t>
                      </a:r>
                      <a:endParaRPr lang="ru-RU" sz="6000" dirty="0">
                        <a:solidFill>
                          <a:srgbClr val="FFFF00"/>
                        </a:solidFill>
                        <a:effectLst>
                          <a:outerShdw blurRad="38100" dist="38100" dir="2700000" algn="tl">
                            <a:srgbClr val="000000">
                              <a:alpha val="43137"/>
                            </a:srgbClr>
                          </a:outerShdw>
                        </a:effectLst>
                      </a:endParaRPr>
                    </a:p>
                  </a:txBody>
                  <a:tcPr/>
                </a:tc>
              </a:tr>
              <a:tr h="1625215">
                <a:tc>
                  <a:txBody>
                    <a:bodyPr/>
                    <a:lstStyle/>
                    <a:p>
                      <a:endParaRPr lang="ru-RU" b="1" dirty="0" smtClean="0">
                        <a:solidFill>
                          <a:srgbClr val="FF0000"/>
                        </a:solidFill>
                        <a:effectLst/>
                        <a:latin typeface="+mn-lt"/>
                      </a:endParaRPr>
                    </a:p>
                    <a:p>
                      <a:endParaRPr lang="ru-RU" b="1" dirty="0" smtClean="0">
                        <a:solidFill>
                          <a:srgbClr val="FF0000"/>
                        </a:solidFill>
                        <a:effectLst/>
                        <a:latin typeface="+mn-lt"/>
                      </a:endParaRPr>
                    </a:p>
                    <a:p>
                      <a:r>
                        <a:rPr lang="en-US" sz="2800" b="1" dirty="0" smtClean="0">
                          <a:solidFill>
                            <a:srgbClr val="FF0000"/>
                          </a:solidFill>
                          <a:effectLst/>
                          <a:latin typeface="+mn-lt"/>
                        </a:rPr>
                        <a:t>Grammar</a:t>
                      </a:r>
                      <a:endParaRPr lang="ru-RU" sz="2800" b="1" dirty="0" smtClean="0">
                        <a:solidFill>
                          <a:srgbClr val="FF0000"/>
                        </a:solidFill>
                        <a:effectLst/>
                        <a:latin typeface="+mn-lt"/>
                      </a:endParaRPr>
                    </a:p>
                    <a:p>
                      <a:r>
                        <a:rPr lang="en-US" sz="2000" b="1" dirty="0" smtClean="0">
                          <a:solidFill>
                            <a:srgbClr val="FF0000"/>
                          </a:solidFill>
                          <a:effectLst/>
                          <a:latin typeface="+mn-lt"/>
                        </a:rPr>
                        <a:t>(</a:t>
                      </a:r>
                      <a:r>
                        <a:rPr lang="ru-RU" sz="2000" b="1" dirty="0" smtClean="0">
                          <a:solidFill>
                            <a:srgbClr val="FF0000"/>
                          </a:solidFill>
                          <a:effectLst/>
                          <a:latin typeface="+mn-lt"/>
                        </a:rPr>
                        <a:t>Грамматик</a:t>
                      </a:r>
                      <a:r>
                        <a:rPr lang="en-US" sz="2000" b="1" dirty="0" smtClean="0">
                          <a:solidFill>
                            <a:srgbClr val="FF0000"/>
                          </a:solidFill>
                          <a:effectLst/>
                          <a:latin typeface="+mn-lt"/>
                        </a:rPr>
                        <a:t>a)</a:t>
                      </a:r>
                      <a:endParaRPr lang="ru-RU" sz="2000" b="1" dirty="0">
                        <a:solidFill>
                          <a:srgbClr val="FF0000"/>
                        </a:solidFill>
                        <a:effectLst/>
                        <a:latin typeface="+mn-lt"/>
                      </a:endParaRPr>
                    </a:p>
                  </a:txBody>
                  <a:tcPr/>
                </a:tc>
                <a:tc>
                  <a:txBody>
                    <a:bodyPr/>
                    <a:lstStyle/>
                    <a:p>
                      <a:r>
                        <a:rPr lang="ru-RU" sz="6000" dirty="0" smtClean="0">
                          <a:solidFill>
                            <a:srgbClr val="FF0000"/>
                          </a:solidFill>
                          <a:effectLst>
                            <a:outerShdw blurRad="38100" dist="38100" dir="2700000" algn="tl">
                              <a:srgbClr val="000000">
                                <a:alpha val="43137"/>
                              </a:srgbClr>
                            </a:outerShdw>
                          </a:effectLst>
                          <a:hlinkClick r:id="rId14" action="ppaction://hlinksldjump"/>
                        </a:rPr>
                        <a:t>10</a:t>
                      </a:r>
                      <a:endParaRPr lang="ru-RU" sz="6000" dirty="0">
                        <a:solidFill>
                          <a:srgbClr val="FF00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5" action="ppaction://hlinksldjump"/>
                        </a:rPr>
                        <a:t>20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6" action="ppaction://hlinksldjump"/>
                        </a:rPr>
                        <a:t>30</a:t>
                      </a:r>
                      <a:endParaRPr lang="ru-RU" sz="6000" dirty="0">
                        <a:solidFill>
                          <a:srgbClr val="FFFF00"/>
                        </a:solidFill>
                        <a:effectLst>
                          <a:outerShdw blurRad="38100" dist="38100" dir="2700000" algn="tl">
                            <a:srgbClr val="000000">
                              <a:alpha val="43137"/>
                            </a:srgbClr>
                          </a:outerShdw>
                        </a:effectLst>
                      </a:endParaRPr>
                    </a:p>
                  </a:txBody>
                  <a:tcPr/>
                </a:tc>
                <a:tc>
                  <a:txBody>
                    <a:bodyPr/>
                    <a:lstStyle/>
                    <a:p>
                      <a:r>
                        <a:rPr lang="ru-RU" sz="6000" dirty="0" smtClean="0">
                          <a:solidFill>
                            <a:srgbClr val="FFFF00"/>
                          </a:solidFill>
                          <a:effectLst>
                            <a:outerShdw blurRad="38100" dist="38100" dir="2700000" algn="tl">
                              <a:srgbClr val="000000">
                                <a:alpha val="43137"/>
                              </a:srgbClr>
                            </a:outerShdw>
                          </a:effectLst>
                          <a:hlinkClick r:id="rId17" action="ppaction://hlinksldjump"/>
                        </a:rPr>
                        <a:t>40</a:t>
                      </a:r>
                      <a:endParaRPr lang="ru-RU" sz="6000" dirty="0">
                        <a:solidFill>
                          <a:srgbClr val="FFFF00"/>
                        </a:solidFill>
                        <a:effectLst>
                          <a:outerShdw blurRad="38100" dist="38100" dir="2700000" algn="tl">
                            <a:srgbClr val="000000">
                              <a:alpha val="43137"/>
                            </a:srgbClr>
                          </a:outerShdw>
                        </a:effectLst>
                      </a:endParaRPr>
                    </a:p>
                  </a:txBody>
                  <a:tcPr/>
                </a:tc>
              </a:tr>
            </a:tbl>
          </a:graphicData>
        </a:graphic>
      </p:graphicFrame>
    </p:spTree>
    <p:extLst>
      <p:ext uri="{BB962C8B-B14F-4D97-AF65-F5344CB8AC3E}">
        <p14:creationId xmlns:p14="http://schemas.microsoft.com/office/powerpoint/2010/main" val="3023934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42852"/>
            <a:ext cx="8558218" cy="1285884"/>
          </a:xfrm>
        </p:spPr>
        <p:txBody>
          <a:bodyPr>
            <a:normAutofit fontScale="90000"/>
          </a:bodyPr>
          <a:lstStyle/>
          <a:p>
            <a:r>
              <a:rPr lang="en-US" sz="3100" dirty="0" smtClean="0">
                <a:latin typeface="Times New Roman" pitchFamily="18" charset="0"/>
                <a:cs typeface="Times New Roman" pitchFamily="18" charset="0"/>
                <a:hlinkClick r:id="rId2" action="ppaction://hlinksldjump"/>
              </a:rPr>
              <a:t>Reading words 1</a:t>
            </a:r>
            <a:r>
              <a:rPr lang="ru-RU" sz="3100" dirty="0" smtClean="0">
                <a:latin typeface="Times New Roman" pitchFamily="18" charset="0"/>
                <a:cs typeface="Times New Roman" pitchFamily="18" charset="0"/>
                <a:hlinkClick r:id="rId2" action="ppaction://hlinksldjump"/>
              </a:rPr>
              <a:t>0</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en-US" sz="2700" dirty="0" smtClean="0">
                <a:solidFill>
                  <a:schemeClr val="tx1"/>
                </a:solidFill>
                <a:latin typeface="Times New Roman" pitchFamily="18" charset="0"/>
                <a:cs typeface="Times New Roman" pitchFamily="18" charset="0"/>
              </a:rPr>
              <a:t>Read the words correctly:</a:t>
            </a:r>
            <a:r>
              <a:rPr lang="ru-RU" sz="2700" b="1" dirty="0" smtClean="0">
                <a:latin typeface="Times New Roman" pitchFamily="18" charset="0"/>
                <a:cs typeface="Times New Roman" pitchFamily="18" charset="0"/>
              </a:rPr>
              <a:t/>
            </a:r>
            <a:br>
              <a:rPr lang="ru-RU" sz="2700" b="1" dirty="0" smtClean="0">
                <a:latin typeface="Times New Roman" pitchFamily="18" charset="0"/>
                <a:cs typeface="Times New Roman" pitchFamily="18" charset="0"/>
              </a:rPr>
            </a:br>
            <a:r>
              <a:rPr lang="en-US" sz="1400" b="1" dirty="0" smtClean="0"/>
              <a:t/>
            </a:r>
            <a:br>
              <a:rPr lang="en-US" sz="1400" b="1" dirty="0" smtClean="0"/>
            </a:br>
            <a:endParaRPr lang="ru-RU" sz="1400" dirty="0">
              <a:latin typeface="Times New Roman" pitchFamily="18" charset="0"/>
              <a:cs typeface="Times New Roman" pitchFamily="18" charset="0"/>
            </a:endParaRPr>
          </a:p>
        </p:txBody>
      </p:sp>
      <p:sp>
        <p:nvSpPr>
          <p:cNvPr id="3" name="Объект 2"/>
          <p:cNvSpPr>
            <a:spLocks noGrp="1"/>
          </p:cNvSpPr>
          <p:nvPr>
            <p:ph sz="quarter" idx="1"/>
          </p:nvPr>
        </p:nvSpPr>
        <p:spPr>
          <a:xfrm>
            <a:off x="428596" y="1357298"/>
            <a:ext cx="8358246" cy="5168046"/>
          </a:xfrm>
        </p:spPr>
        <p:txBody>
          <a:bodyPr>
            <a:normAutofit/>
          </a:bodyPr>
          <a:lstStyle/>
          <a:p>
            <a:pPr marL="0" indent="0" algn="ctr">
              <a:buNone/>
            </a:pPr>
            <a:r>
              <a:rPr lang="en-US" sz="3600" dirty="0" smtClean="0">
                <a:solidFill>
                  <a:schemeClr val="accent1">
                    <a:lumMod val="75000"/>
                  </a:schemeClr>
                </a:solidFill>
                <a:effectLst>
                  <a:outerShdw blurRad="38100" dist="38100" dir="2700000" algn="tl">
                    <a:srgbClr val="000000">
                      <a:alpha val="43137"/>
                    </a:srgbClr>
                  </a:outerShdw>
                </a:effectLst>
                <a:latin typeface="+mj-lt"/>
              </a:rPr>
              <a:t>firm handshake  </a:t>
            </a:r>
          </a:p>
          <a:p>
            <a:pPr marL="0" indent="0" algn="ctr">
              <a:buNone/>
            </a:pPr>
            <a:r>
              <a:rPr lang="en-US" sz="3600" dirty="0" smtClean="0">
                <a:solidFill>
                  <a:schemeClr val="accent1">
                    <a:lumMod val="75000"/>
                  </a:schemeClr>
                </a:solidFill>
                <a:effectLst>
                  <a:outerShdw blurRad="38100" dist="38100" dir="2700000" algn="tl">
                    <a:srgbClr val="000000">
                      <a:alpha val="43137"/>
                    </a:srgbClr>
                  </a:outerShdw>
                </a:effectLst>
                <a:latin typeface="+mj-lt"/>
              </a:rPr>
              <a:t> </a:t>
            </a:r>
            <a:r>
              <a:rPr lang="en-US" sz="3600" dirty="0" smtClean="0">
                <a:solidFill>
                  <a:schemeClr val="accent4">
                    <a:lumMod val="60000"/>
                    <a:lumOff val="40000"/>
                  </a:schemeClr>
                </a:solidFill>
                <a:effectLst>
                  <a:outerShdw blurRad="38100" dist="38100" dir="2700000" algn="tl">
                    <a:srgbClr val="000000">
                      <a:alpha val="43137"/>
                    </a:srgbClr>
                  </a:outerShdw>
                </a:effectLst>
                <a:latin typeface="+mj-lt"/>
              </a:rPr>
              <a:t>hug</a:t>
            </a:r>
            <a:r>
              <a:rPr lang="en-US" sz="3600" dirty="0" smtClean="0">
                <a:solidFill>
                  <a:srgbClr val="00CC00"/>
                </a:solidFill>
                <a:effectLst>
                  <a:outerShdw blurRad="38100" dist="38100" dir="2700000" algn="tl">
                    <a:srgbClr val="000000">
                      <a:alpha val="43137"/>
                    </a:srgbClr>
                  </a:outerShdw>
                </a:effectLst>
                <a:latin typeface="+mj-lt"/>
              </a:rPr>
              <a:t>  </a:t>
            </a:r>
          </a:p>
          <a:p>
            <a:pPr marL="0" indent="0" algn="ctr">
              <a:buNone/>
            </a:pPr>
            <a:r>
              <a:rPr lang="en-US" sz="3600" dirty="0" smtClean="0">
                <a:solidFill>
                  <a:srgbClr val="FFC000"/>
                </a:solidFill>
                <a:effectLst>
                  <a:outerShdw blurRad="38100" dist="38100" dir="2700000" algn="tl">
                    <a:srgbClr val="000000">
                      <a:alpha val="43137"/>
                    </a:srgbClr>
                  </a:outerShdw>
                </a:effectLst>
                <a:latin typeface="+mj-lt"/>
              </a:rPr>
              <a:t>culture       </a:t>
            </a:r>
            <a:r>
              <a:rPr lang="en-US" sz="3600" dirty="0" smtClean="0">
                <a:solidFill>
                  <a:srgbClr val="437D66"/>
                </a:solidFill>
                <a:effectLst>
                  <a:outerShdw blurRad="38100" dist="38100" dir="2700000" algn="tl">
                    <a:srgbClr val="000000">
                      <a:alpha val="43137"/>
                    </a:srgbClr>
                  </a:outerShdw>
                </a:effectLst>
                <a:latin typeface="+mj-lt"/>
              </a:rPr>
              <a:t>etiquette</a:t>
            </a:r>
          </a:p>
          <a:p>
            <a:pPr marL="0" indent="0" algn="ctr">
              <a:buNone/>
            </a:pPr>
            <a:r>
              <a:rPr lang="en-US" sz="3600" dirty="0" smtClean="0">
                <a:solidFill>
                  <a:schemeClr val="bg2">
                    <a:lumMod val="50000"/>
                  </a:schemeClr>
                </a:solidFill>
                <a:effectLst>
                  <a:outerShdw blurRad="38100" dist="38100" dir="2700000" algn="tl">
                    <a:srgbClr val="000000">
                      <a:alpha val="43137"/>
                    </a:srgbClr>
                  </a:outerShdw>
                </a:effectLst>
                <a:latin typeface="+mj-lt"/>
              </a:rPr>
              <a:t>greeting     </a:t>
            </a:r>
            <a:r>
              <a:rPr lang="en-US" sz="3600" dirty="0" smtClean="0">
                <a:solidFill>
                  <a:srgbClr val="C00000"/>
                </a:solidFill>
                <a:effectLst>
                  <a:outerShdw blurRad="38100" dist="38100" dir="2700000" algn="tl">
                    <a:srgbClr val="000000">
                      <a:alpha val="43137"/>
                    </a:srgbClr>
                  </a:outerShdw>
                </a:effectLst>
                <a:latin typeface="+mj-lt"/>
              </a:rPr>
              <a:t>                           </a:t>
            </a:r>
            <a:r>
              <a:rPr lang="en-US" sz="3600" dirty="0" smtClean="0">
                <a:solidFill>
                  <a:schemeClr val="accent6">
                    <a:lumMod val="75000"/>
                  </a:schemeClr>
                </a:solidFill>
                <a:effectLst>
                  <a:outerShdw blurRad="38100" dist="38100" dir="2700000" algn="tl">
                    <a:srgbClr val="000000">
                      <a:alpha val="43137"/>
                    </a:srgbClr>
                  </a:outerShdw>
                </a:effectLst>
                <a:latin typeface="+mj-lt"/>
              </a:rPr>
              <a:t>behavior </a:t>
            </a:r>
          </a:p>
          <a:p>
            <a:pPr marL="0" indent="0" algn="ctr">
              <a:buNone/>
            </a:pPr>
            <a:r>
              <a:rPr lang="en-US" sz="3600" dirty="0" smtClean="0">
                <a:solidFill>
                  <a:srgbClr val="FF9933"/>
                </a:solidFill>
                <a:effectLst>
                  <a:outerShdw blurRad="38100" dist="38100" dir="2700000" algn="tl">
                    <a:srgbClr val="000000">
                      <a:alpha val="43137"/>
                    </a:srgbClr>
                  </a:outerShdw>
                </a:effectLst>
                <a:latin typeface="+mj-lt"/>
              </a:rPr>
              <a:t>politeness    </a:t>
            </a:r>
            <a:r>
              <a:rPr lang="en-US" sz="3600" dirty="0" smtClean="0">
                <a:solidFill>
                  <a:srgbClr val="996633"/>
                </a:solidFill>
                <a:effectLst>
                  <a:outerShdw blurRad="38100" dist="38100" dir="2700000" algn="tl">
                    <a:srgbClr val="000000">
                      <a:alpha val="43137"/>
                    </a:srgbClr>
                  </a:outerShdw>
                </a:effectLst>
                <a:latin typeface="+mj-lt"/>
              </a:rPr>
              <a:t>    </a:t>
            </a:r>
            <a:r>
              <a:rPr lang="en-US" sz="3600" dirty="0" smtClean="0">
                <a:solidFill>
                  <a:srgbClr val="C00000"/>
                </a:solidFill>
                <a:effectLst>
                  <a:outerShdw blurRad="38100" dist="38100" dir="2700000" algn="tl">
                    <a:srgbClr val="000000">
                      <a:alpha val="43137"/>
                    </a:srgbClr>
                  </a:outerShdw>
                </a:effectLst>
                <a:latin typeface="+mj-lt"/>
              </a:rPr>
              <a:t>  </a:t>
            </a:r>
            <a:endParaRPr lang="ru-RU" sz="3600" dirty="0">
              <a:solidFill>
                <a:srgbClr val="C00000"/>
              </a:solidFill>
              <a:effectLst>
                <a:outerShdw blurRad="38100" dist="38100" dir="2700000" algn="tl">
                  <a:srgbClr val="000000">
                    <a:alpha val="43137"/>
                  </a:srgbClr>
                </a:outerShdw>
              </a:effectLst>
              <a:latin typeface="+mj-lt"/>
            </a:endParaRPr>
          </a:p>
        </p:txBody>
      </p:sp>
      <p:pic>
        <p:nvPicPr>
          <p:cNvPr id="4" name="Picture 5" descr="Результат пошуку зображень за запитом &quot;firm handshake&quot;"/>
          <p:cNvPicPr>
            <a:picLocks noChangeAspect="1" noChangeArrowheads="1"/>
          </p:cNvPicPr>
          <p:nvPr/>
        </p:nvPicPr>
        <p:blipFill>
          <a:blip r:embed="rId3"/>
          <a:srcRect/>
          <a:stretch>
            <a:fillRect/>
          </a:stretch>
        </p:blipFill>
        <p:spPr bwMode="auto">
          <a:xfrm>
            <a:off x="6572264" y="1571612"/>
            <a:ext cx="2239417" cy="1493833"/>
          </a:xfrm>
          <a:prstGeom prst="rect">
            <a:avLst/>
          </a:prstGeom>
          <a:noFill/>
          <a:ln w="9525">
            <a:noFill/>
            <a:miter lim="800000"/>
            <a:headEnd/>
            <a:tailEnd/>
          </a:ln>
        </p:spPr>
      </p:pic>
    </p:spTree>
    <p:extLst>
      <p:ext uri="{BB962C8B-B14F-4D97-AF65-F5344CB8AC3E}">
        <p14:creationId xmlns:p14="http://schemas.microsoft.com/office/powerpoint/2010/main" val="13021702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14290"/>
            <a:ext cx="8472518" cy="1203348"/>
          </a:xfrm>
        </p:spPr>
        <p:txBody>
          <a:bodyPr>
            <a:noAutofit/>
          </a:bodyPr>
          <a:lstStyle/>
          <a:p>
            <a:r>
              <a:rPr lang="en-US" sz="2800" dirty="0" smtClean="0">
                <a:latin typeface="Times New Roman" pitchFamily="18" charset="0"/>
                <a:cs typeface="Times New Roman" pitchFamily="18" charset="0"/>
                <a:hlinkClick r:id="rId2" action="ppaction://hlinksldjump"/>
              </a:rPr>
              <a:t>Reading words</a:t>
            </a:r>
            <a:r>
              <a:rPr lang="ru-RU" sz="2800" dirty="0" smtClean="0">
                <a:latin typeface="Times New Roman" pitchFamily="18" charset="0"/>
                <a:cs typeface="Times New Roman" pitchFamily="18" charset="0"/>
                <a:hlinkClick r:id="rId2" action="ppaction://hlinksldjump"/>
              </a:rPr>
              <a:t> </a:t>
            </a:r>
            <a:r>
              <a:rPr lang="en-US" sz="2800" dirty="0" smtClean="0">
                <a:latin typeface="Times New Roman" pitchFamily="18" charset="0"/>
                <a:cs typeface="Times New Roman" pitchFamily="18" charset="0"/>
                <a:hlinkClick r:id="rId2" action="ppaction://hlinksldjump"/>
              </a:rPr>
              <a:t>2</a:t>
            </a:r>
            <a:r>
              <a:rPr lang="ru-RU" sz="2800" dirty="0" smtClean="0">
                <a:latin typeface="Times New Roman" pitchFamily="18" charset="0"/>
                <a:cs typeface="Times New Roman" pitchFamily="18" charset="0"/>
                <a:hlinkClick r:id="rId2" action="ppaction://hlinksldjump"/>
              </a:rPr>
              <a:t>0</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en-US" sz="2400" dirty="0" smtClean="0">
                <a:solidFill>
                  <a:schemeClr val="tx1"/>
                </a:solidFill>
                <a:latin typeface="Times New Roman" pitchFamily="18" charset="0"/>
                <a:cs typeface="Times New Roman" pitchFamily="18" charset="0"/>
              </a:rPr>
              <a:t>Read the sentences correctly:</a:t>
            </a:r>
            <a:r>
              <a:rPr lang="ru-RU" sz="2400" dirty="0" smtClean="0">
                <a:solidFill>
                  <a:schemeClr val="tx1"/>
                </a:solidFill>
                <a:latin typeface="Times New Roman" pitchFamily="18" charset="0"/>
                <a:cs typeface="Times New Roman" pitchFamily="18" charset="0"/>
              </a:rPr>
              <a:t/>
            </a:r>
            <a:br>
              <a:rPr lang="ru-RU" sz="2400" dirty="0" smtClean="0">
                <a:solidFill>
                  <a:schemeClr val="tx1"/>
                </a:solidFill>
                <a:latin typeface="Times New Roman" pitchFamily="18" charset="0"/>
                <a:cs typeface="Times New Roman" pitchFamily="18" charset="0"/>
              </a:rPr>
            </a:br>
            <a:endParaRPr lang="ru-RU" sz="24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457200" y="1600200"/>
            <a:ext cx="8686800" cy="4900634"/>
          </a:xfrm>
        </p:spPr>
        <p:txBody>
          <a:bodyPr>
            <a:normAutofit/>
          </a:bodyPr>
          <a:lstStyle/>
          <a:p>
            <a:pPr marL="0" indent="0">
              <a:buNone/>
            </a:pPr>
            <a:r>
              <a:rPr lang="en-US" sz="3200" b="1" i="1" dirty="0" smtClean="0">
                <a:solidFill>
                  <a:schemeClr val="accent1">
                    <a:lumMod val="75000"/>
                  </a:schemeClr>
                </a:solidFill>
              </a:rPr>
              <a:t>If you are meeting someone for the first  time, extend a hand to say hello.</a:t>
            </a:r>
          </a:p>
          <a:p>
            <a:pPr marL="0" indent="0">
              <a:buNone/>
            </a:pPr>
            <a:r>
              <a:rPr lang="en-US" sz="4000" b="1" i="1" dirty="0" smtClean="0">
                <a:solidFill>
                  <a:srgbClr val="0070C0"/>
                </a:solidFill>
              </a:rPr>
              <a:t>  </a:t>
            </a:r>
            <a:r>
              <a:rPr lang="en-US" sz="3600" b="1" i="1" dirty="0" smtClean="0">
                <a:solidFill>
                  <a:schemeClr val="accent5">
                    <a:lumMod val="50000"/>
                  </a:schemeClr>
                </a:solidFill>
              </a:rPr>
              <a:t>When Brits ask how you are, they don`t expect a long reply about your sore throat.</a:t>
            </a:r>
            <a:endParaRPr lang="en-US" sz="4000" b="1" i="1" dirty="0" smtClean="0">
              <a:solidFill>
                <a:srgbClr val="FFFF00"/>
              </a:solidFill>
            </a:endParaRPr>
          </a:p>
          <a:p>
            <a:pPr marL="0" indent="0" algn="ctr">
              <a:buNone/>
            </a:pPr>
            <a:r>
              <a:rPr lang="ru-RU" dirty="0" smtClean="0"/>
              <a:t> </a:t>
            </a:r>
            <a:endParaRPr lang="ru-RU" b="1" dirty="0">
              <a:solidFill>
                <a:srgbClr val="FF0000"/>
              </a:solidFill>
            </a:endParaRPr>
          </a:p>
        </p:txBody>
      </p:sp>
    </p:spTree>
    <p:extLst>
      <p:ext uri="{BB962C8B-B14F-4D97-AF65-F5344CB8AC3E}">
        <p14:creationId xmlns:p14="http://schemas.microsoft.com/office/powerpoint/2010/main" val="19393117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85728"/>
            <a:ext cx="8258204" cy="1357322"/>
          </a:xfrm>
        </p:spPr>
        <p:txBody>
          <a:bodyPr>
            <a:normAutofit fontScale="90000"/>
          </a:bodyPr>
          <a:lstStyle/>
          <a:p>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sz="3100" dirty="0" smtClean="0">
                <a:latin typeface="Times New Roman" pitchFamily="18" charset="0"/>
                <a:cs typeface="Times New Roman" pitchFamily="18" charset="0"/>
                <a:hlinkClick r:id="rId2" action="ppaction://hlinksldjump"/>
              </a:rPr>
              <a:t>Reading words</a:t>
            </a:r>
            <a:r>
              <a:rPr lang="ru-RU" sz="3100" dirty="0" smtClean="0">
                <a:latin typeface="Times New Roman" pitchFamily="18" charset="0"/>
                <a:cs typeface="Times New Roman" pitchFamily="18" charset="0"/>
                <a:hlinkClick r:id="rId2" action="ppaction://hlinksldjump"/>
              </a:rPr>
              <a:t> </a:t>
            </a:r>
            <a:r>
              <a:rPr lang="en-US" sz="3100" dirty="0" smtClean="0">
                <a:latin typeface="Times New Roman" pitchFamily="18" charset="0"/>
                <a:cs typeface="Times New Roman" pitchFamily="18" charset="0"/>
                <a:hlinkClick r:id="rId2" action="ppaction://hlinksldjump"/>
              </a:rPr>
              <a:t>3</a:t>
            </a:r>
            <a:r>
              <a:rPr lang="ru-RU" sz="3100" dirty="0" smtClean="0">
                <a:latin typeface="Times New Roman" pitchFamily="18" charset="0"/>
                <a:cs typeface="Times New Roman" pitchFamily="18" charset="0"/>
                <a:hlinkClick r:id="rId2" action="ppaction://hlinksldjump"/>
              </a:rPr>
              <a:t>0</a:t>
            </a:r>
            <a:r>
              <a:rPr lang="en-US" dirty="0" smtClean="0"/>
              <a:t/>
            </a:r>
            <a:br>
              <a:rPr lang="en-US" dirty="0" smtClean="0"/>
            </a:br>
            <a:r>
              <a:rPr lang="en-US" sz="2700" dirty="0" smtClean="0">
                <a:solidFill>
                  <a:schemeClr val="tx1"/>
                </a:solidFill>
                <a:latin typeface="Times New Roman" pitchFamily="18" charset="0"/>
                <a:cs typeface="Times New Roman" pitchFamily="18" charset="0"/>
              </a:rPr>
              <a:t>Read the proverbs correctly:</a:t>
            </a:r>
            <a:r>
              <a:rPr lang="ru-RU" sz="2700" dirty="0" smtClean="0">
                <a:solidFill>
                  <a:schemeClr val="tx1"/>
                </a:solidFill>
                <a:latin typeface="Times New Roman" pitchFamily="18" charset="0"/>
                <a:cs typeface="Times New Roman" pitchFamily="18" charset="0"/>
              </a:rPr>
              <a:t/>
            </a:r>
            <a:br>
              <a:rPr lang="ru-RU" sz="2700" dirty="0" smtClean="0">
                <a:solidFill>
                  <a:schemeClr val="tx1"/>
                </a:solidFill>
                <a:latin typeface="Times New Roman" pitchFamily="18" charset="0"/>
                <a:cs typeface="Times New Roman" pitchFamily="18" charset="0"/>
              </a:rPr>
            </a:br>
            <a:r>
              <a:rPr lang="en-US" sz="2700" dirty="0" smtClean="0">
                <a:solidFill>
                  <a:schemeClr val="tx1"/>
                </a:solidFill>
                <a:latin typeface="Times New Roman" pitchFamily="18" charset="0"/>
                <a:cs typeface="Times New Roman" pitchFamily="18" charset="0"/>
              </a:rPr>
              <a:t> </a:t>
            </a:r>
            <a:endParaRPr lang="ru-RU" sz="27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214282" y="2000239"/>
            <a:ext cx="8858466" cy="3789589"/>
          </a:xfrm>
        </p:spPr>
        <p:txBody>
          <a:bodyPr>
            <a:normAutofit fontScale="70000" lnSpcReduction="20000"/>
          </a:bodyPr>
          <a:lstStyle/>
          <a:p>
            <a:pPr marL="0" indent="0">
              <a:buNone/>
            </a:pPr>
            <a:r>
              <a:rPr lang="en-US" sz="2800" b="1" dirty="0" smtClean="0">
                <a:latin typeface="ptn57f"/>
              </a:rPr>
              <a:t> </a:t>
            </a:r>
          </a:p>
          <a:p>
            <a:pPr marL="0" indent="0">
              <a:buNone/>
            </a:pPr>
            <a:r>
              <a:rPr lang="en-US" sz="2800" b="1" dirty="0" smtClean="0">
                <a:solidFill>
                  <a:schemeClr val="accent3"/>
                </a:solidFill>
                <a:latin typeface="Times New Roman" pitchFamily="18" charset="0"/>
                <a:cs typeface="Times New Roman" pitchFamily="18" charset="0"/>
              </a:rPr>
              <a:t>“When in Rome, do as the Romans.”</a:t>
            </a:r>
          </a:p>
          <a:p>
            <a:pPr marL="0" indent="0">
              <a:buNone/>
            </a:pPr>
            <a:endParaRPr lang="en-US" sz="2800" dirty="0" smtClean="0">
              <a:latin typeface="Times New Roman" pitchFamily="18" charset="0"/>
              <a:cs typeface="Times New Roman" pitchFamily="18" charset="0"/>
            </a:endParaRPr>
          </a:p>
          <a:p>
            <a:pPr marL="0" indent="0">
              <a:buNone/>
            </a:pPr>
            <a:r>
              <a:rPr lang="en-US" sz="2800" b="1" dirty="0" smtClean="0">
                <a:solidFill>
                  <a:srgbClr val="669900"/>
                </a:solidFill>
                <a:latin typeface="Times New Roman" pitchFamily="18" charset="0"/>
                <a:cs typeface="Times New Roman" pitchFamily="18" charset="0"/>
              </a:rPr>
              <a:t>“Behavior  is a mirror in which everyone displays his image.”</a:t>
            </a:r>
            <a:endParaRPr lang="ru-RU" sz="2800" b="1" dirty="0" smtClean="0">
              <a:solidFill>
                <a:srgbClr val="669900"/>
              </a:solidFill>
              <a:latin typeface="Times New Roman" pitchFamily="18" charset="0"/>
              <a:cs typeface="Times New Roman" pitchFamily="18" charset="0"/>
            </a:endParaRPr>
          </a:p>
          <a:p>
            <a:pPr marL="0" indent="0">
              <a:buNone/>
            </a:pPr>
            <a:endParaRPr lang="en-US" dirty="0" smtClean="0">
              <a:latin typeface="Times New Roman" pitchFamily="18" charset="0"/>
              <a:cs typeface="Times New Roman" pitchFamily="18" charset="0"/>
            </a:endParaRPr>
          </a:p>
          <a:p>
            <a:pPr marL="0" indent="0">
              <a:buNone/>
            </a:pPr>
            <a:r>
              <a:rPr lang="en-US" sz="2800" b="1" dirty="0" smtClean="0">
                <a:solidFill>
                  <a:schemeClr val="accent5">
                    <a:lumMod val="50000"/>
                  </a:schemeClr>
                </a:solidFill>
                <a:latin typeface="Times New Roman" pitchFamily="18" charset="0"/>
                <a:cs typeface="Times New Roman" pitchFamily="18" charset="0"/>
              </a:rPr>
              <a:t>“Good </a:t>
            </a:r>
            <a:r>
              <a:rPr lang="en-US" sz="2800" b="1" dirty="0">
                <a:solidFill>
                  <a:schemeClr val="accent5">
                    <a:lumMod val="50000"/>
                  </a:schemeClr>
                </a:solidFill>
                <a:latin typeface="Times New Roman" pitchFamily="18" charset="0"/>
                <a:cs typeface="Times New Roman" pitchFamily="18" charset="0"/>
              </a:rPr>
              <a:t>manners will open doors that the best education cannot</a:t>
            </a:r>
            <a:r>
              <a:rPr lang="en-US" sz="2800" b="1" dirty="0" smtClean="0">
                <a:solidFill>
                  <a:schemeClr val="accent5">
                    <a:lumMod val="50000"/>
                  </a:schemeClr>
                </a:solidFill>
                <a:latin typeface="Times New Roman" pitchFamily="18" charset="0"/>
                <a:cs typeface="Times New Roman" pitchFamily="18" charset="0"/>
              </a:rPr>
              <a:t>.”</a:t>
            </a:r>
          </a:p>
          <a:p>
            <a:pPr marL="0" indent="0">
              <a:buNone/>
            </a:pPr>
            <a:endParaRPr lang="ru-RU" sz="2400" dirty="0" smtClean="0">
              <a:latin typeface="Times New Roman" pitchFamily="18" charset="0"/>
              <a:cs typeface="Times New Roman" pitchFamily="18" charset="0"/>
            </a:endParaRPr>
          </a:p>
          <a:p>
            <a:pPr marL="0" indent="0">
              <a:buNone/>
            </a:pPr>
            <a:r>
              <a:rPr lang="en-US" b="1" dirty="0" smtClean="0">
                <a:solidFill>
                  <a:srgbClr val="996633"/>
                </a:solidFill>
                <a:latin typeface="Times New Roman" pitchFamily="18" charset="0"/>
                <a:cs typeface="Times New Roman" pitchFamily="18" charset="0"/>
              </a:rPr>
              <a:t>“As </a:t>
            </a:r>
            <a:r>
              <a:rPr lang="en-US" b="1" dirty="0">
                <a:solidFill>
                  <a:srgbClr val="996633"/>
                </a:solidFill>
                <a:latin typeface="Times New Roman" pitchFamily="18" charset="0"/>
                <a:cs typeface="Times New Roman" pitchFamily="18" charset="0"/>
              </a:rPr>
              <a:t>a rule, there is no surer way to the dislike of men than to behave well where they behaved </a:t>
            </a:r>
            <a:r>
              <a:rPr lang="en-US" b="1" dirty="0" smtClean="0">
                <a:solidFill>
                  <a:srgbClr val="996633"/>
                </a:solidFill>
                <a:latin typeface="Times New Roman" pitchFamily="18" charset="0"/>
                <a:cs typeface="Times New Roman" pitchFamily="18" charset="0"/>
              </a:rPr>
              <a:t>badly.”</a:t>
            </a:r>
            <a:endParaRPr lang="ru-RU" b="1" dirty="0" smtClean="0">
              <a:solidFill>
                <a:srgbClr val="996633"/>
              </a:solidFill>
              <a:latin typeface="Times New Roman" pitchFamily="18" charset="0"/>
              <a:cs typeface="Times New Roman" pitchFamily="18" charset="0"/>
            </a:endParaRPr>
          </a:p>
          <a:p>
            <a:pPr marL="0" indent="0">
              <a:buNone/>
            </a:pPr>
            <a:endParaRPr lang="ru-RU" sz="2400" dirty="0" smtClean="0">
              <a:solidFill>
                <a:schemeClr val="accent6">
                  <a:lumMod val="60000"/>
                  <a:lumOff val="40000"/>
                </a:schemeClr>
              </a:solidFill>
              <a:latin typeface="Times New Roman" pitchFamily="18" charset="0"/>
              <a:cs typeface="Times New Roman" pitchFamily="18" charset="0"/>
            </a:endParaRPr>
          </a:p>
          <a:p>
            <a:pPr marL="0" indent="0">
              <a:buNone/>
            </a:pPr>
            <a:r>
              <a:rPr lang="en-US" b="1" dirty="0" smtClean="0">
                <a:solidFill>
                  <a:srgbClr val="FF0000"/>
                </a:solidFill>
                <a:latin typeface="Times New Roman" pitchFamily="18" charset="0"/>
                <a:cs typeface="Times New Roman" pitchFamily="18" charset="0"/>
              </a:rPr>
              <a:t>“With a gentleman I am always a gentleman and a half, and with a fraud I try to be a fraud and a half.”</a:t>
            </a:r>
          </a:p>
          <a:p>
            <a:pPr marL="0" indent="0">
              <a:buNone/>
            </a:pPr>
            <a:endParaRPr lang="en-US" sz="2800" dirty="0" smtClean="0">
              <a:latin typeface="Times New Roman" pitchFamily="18" charset="0"/>
              <a:cs typeface="Times New Roman" pitchFamily="18" charset="0"/>
            </a:endParaRPr>
          </a:p>
          <a:p>
            <a:pPr marL="0" indent="0">
              <a:buNone/>
            </a:pP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7564261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357166"/>
            <a:ext cx="8543956" cy="1060472"/>
          </a:xfrm>
        </p:spPr>
        <p:txBody>
          <a:bodyPr>
            <a:normAutofit/>
          </a:bodyPr>
          <a:lstStyle/>
          <a:p>
            <a:r>
              <a:rPr lang="en-US" sz="2800" dirty="0" smtClean="0">
                <a:hlinkClick r:id="rId2" action="ppaction://hlinksldjump"/>
              </a:rPr>
              <a:t>Reading words</a:t>
            </a:r>
            <a:r>
              <a:rPr lang="ru-RU" sz="2800" dirty="0" smtClean="0">
                <a:hlinkClick r:id="rId2" action="ppaction://hlinksldjump"/>
              </a:rPr>
              <a:t> 40</a:t>
            </a:r>
            <a:r>
              <a:rPr lang="ru-RU" sz="2800" dirty="0" smtClean="0"/>
              <a:t/>
            </a:r>
            <a:br>
              <a:rPr lang="ru-RU" sz="2800" dirty="0" smtClean="0"/>
            </a:br>
            <a:r>
              <a:rPr lang="en-US" sz="2800" b="1" dirty="0" smtClean="0"/>
              <a:t> </a:t>
            </a:r>
            <a:r>
              <a:rPr lang="en-US" sz="2400" dirty="0" smtClean="0">
                <a:latin typeface="Times New Roman" pitchFamily="18" charset="0"/>
                <a:cs typeface="Times New Roman" pitchFamily="18" charset="0"/>
              </a:rPr>
              <a:t>Read limericks aloud with the intonation:</a:t>
            </a:r>
            <a:endParaRPr lang="ru-RU" sz="2400" dirty="0">
              <a:latin typeface="Times New Roman" pitchFamily="18" charset="0"/>
              <a:cs typeface="Times New Roman" pitchFamily="18" charset="0"/>
            </a:endParaRPr>
          </a:p>
        </p:txBody>
      </p:sp>
      <p:sp>
        <p:nvSpPr>
          <p:cNvPr id="3" name="Объект 2"/>
          <p:cNvSpPr>
            <a:spLocks noGrp="1"/>
          </p:cNvSpPr>
          <p:nvPr>
            <p:ph sz="quarter" idx="1"/>
          </p:nvPr>
        </p:nvSpPr>
        <p:spPr>
          <a:xfrm>
            <a:off x="428596" y="1571612"/>
            <a:ext cx="8143932" cy="5000660"/>
          </a:xfrm>
        </p:spPr>
        <p:txBody>
          <a:bodyPr>
            <a:noAutofit/>
          </a:bodyPr>
          <a:lstStyle/>
          <a:p>
            <a:pPr marL="0" indent="0">
              <a:spcBef>
                <a:spcPts val="0"/>
              </a:spcBef>
              <a:buNone/>
            </a:pPr>
            <a:endParaRPr lang="ru-RU" sz="2800" b="1" dirty="0" smtClean="0"/>
          </a:p>
          <a:p>
            <a:pPr marL="0" indent="0">
              <a:spcBef>
                <a:spcPts val="0"/>
              </a:spcBef>
              <a:buNone/>
            </a:pPr>
            <a:endParaRPr lang="ru-RU" sz="2000" b="1" u="sng" dirty="0"/>
          </a:p>
          <a:p>
            <a:pPr marL="0" indent="0">
              <a:spcBef>
                <a:spcPts val="0"/>
              </a:spcBef>
              <a:buNone/>
            </a:pPr>
            <a:r>
              <a:rPr lang="en-US" sz="2000" b="1" dirty="0" smtClean="0">
                <a:solidFill>
                  <a:srgbClr val="C00000"/>
                </a:solidFill>
                <a:latin typeface="Times New Roman" pitchFamily="18" charset="0"/>
                <a:cs typeface="Times New Roman" pitchFamily="18" charset="0"/>
              </a:rPr>
              <a:t>There </a:t>
            </a:r>
            <a:r>
              <a:rPr lang="en-US" sz="2000" b="1" dirty="0">
                <a:solidFill>
                  <a:srgbClr val="C00000"/>
                </a:solidFill>
                <a:latin typeface="Times New Roman" pitchFamily="18" charset="0"/>
                <a:cs typeface="Times New Roman" pitchFamily="18" charset="0"/>
              </a:rPr>
              <a:t>was a Young Lady of Portugal,</a:t>
            </a:r>
            <a:br>
              <a:rPr lang="en-US" sz="2000" b="1" dirty="0">
                <a:solidFill>
                  <a:srgbClr val="C00000"/>
                </a:solidFill>
                <a:latin typeface="Times New Roman" pitchFamily="18" charset="0"/>
                <a:cs typeface="Times New Roman" pitchFamily="18" charset="0"/>
              </a:rPr>
            </a:br>
            <a:r>
              <a:rPr lang="en-US" sz="2000" b="1" dirty="0">
                <a:solidFill>
                  <a:srgbClr val="C00000"/>
                </a:solidFill>
                <a:latin typeface="Times New Roman" pitchFamily="18" charset="0"/>
                <a:cs typeface="Times New Roman" pitchFamily="18" charset="0"/>
              </a:rPr>
              <a:t>Whose ideas were excessively nautical:</a:t>
            </a:r>
            <a:br>
              <a:rPr lang="en-US" sz="2000" b="1" dirty="0">
                <a:solidFill>
                  <a:srgbClr val="C00000"/>
                </a:solidFill>
                <a:latin typeface="Times New Roman" pitchFamily="18" charset="0"/>
                <a:cs typeface="Times New Roman" pitchFamily="18" charset="0"/>
              </a:rPr>
            </a:br>
            <a:r>
              <a:rPr lang="en-US" sz="2000" b="1" dirty="0">
                <a:solidFill>
                  <a:srgbClr val="C00000"/>
                </a:solidFill>
                <a:latin typeface="Times New Roman" pitchFamily="18" charset="0"/>
                <a:cs typeface="Times New Roman" pitchFamily="18" charset="0"/>
              </a:rPr>
              <a:t>She climbed up a tree,</a:t>
            </a:r>
            <a:br>
              <a:rPr lang="en-US" sz="2000" b="1" dirty="0">
                <a:solidFill>
                  <a:srgbClr val="C00000"/>
                </a:solidFill>
                <a:latin typeface="Times New Roman" pitchFamily="18" charset="0"/>
                <a:cs typeface="Times New Roman" pitchFamily="18" charset="0"/>
              </a:rPr>
            </a:br>
            <a:r>
              <a:rPr lang="en-US" sz="2000" b="1" dirty="0">
                <a:solidFill>
                  <a:srgbClr val="C00000"/>
                </a:solidFill>
                <a:latin typeface="Times New Roman" pitchFamily="18" charset="0"/>
                <a:cs typeface="Times New Roman" pitchFamily="18" charset="0"/>
              </a:rPr>
              <a:t>To examine the sea,</a:t>
            </a:r>
            <a:br>
              <a:rPr lang="en-US" sz="2000" b="1" dirty="0">
                <a:solidFill>
                  <a:srgbClr val="C00000"/>
                </a:solidFill>
                <a:latin typeface="Times New Roman" pitchFamily="18" charset="0"/>
                <a:cs typeface="Times New Roman" pitchFamily="18" charset="0"/>
              </a:rPr>
            </a:br>
            <a:r>
              <a:rPr lang="en-US" sz="2000" b="1" dirty="0">
                <a:solidFill>
                  <a:srgbClr val="C00000"/>
                </a:solidFill>
                <a:latin typeface="Times New Roman" pitchFamily="18" charset="0"/>
                <a:cs typeface="Times New Roman" pitchFamily="18" charset="0"/>
              </a:rPr>
              <a:t>But declared she would never leave Portugal</a:t>
            </a:r>
            <a:r>
              <a:rPr lang="en-US" sz="2000" b="1" dirty="0" smtClean="0">
                <a:solidFill>
                  <a:srgbClr val="C00000"/>
                </a:solidFill>
                <a:latin typeface="Times New Roman" pitchFamily="18" charset="0"/>
                <a:cs typeface="Times New Roman" pitchFamily="18" charset="0"/>
              </a:rPr>
              <a:t>. </a:t>
            </a:r>
          </a:p>
          <a:p>
            <a:pPr marL="0" indent="0">
              <a:spcBef>
                <a:spcPts val="0"/>
              </a:spcBef>
              <a:buNone/>
            </a:pPr>
            <a:endParaRPr lang="en-US" sz="2000" dirty="0" smtClean="0">
              <a:solidFill>
                <a:schemeClr val="accent4">
                  <a:lumMod val="60000"/>
                  <a:lumOff val="40000"/>
                </a:schemeClr>
              </a:solidFill>
              <a:latin typeface="Times New Roman" pitchFamily="18" charset="0"/>
              <a:cs typeface="Times New Roman" pitchFamily="18" charset="0"/>
            </a:endParaRPr>
          </a:p>
          <a:p>
            <a:pPr marL="0" indent="0">
              <a:spcBef>
                <a:spcPts val="0"/>
              </a:spcBef>
              <a:buNone/>
            </a:pPr>
            <a:r>
              <a:rPr lang="en-US" sz="2000" b="1" dirty="0" smtClean="0">
                <a:solidFill>
                  <a:schemeClr val="accent4">
                    <a:lumMod val="60000"/>
                    <a:lumOff val="40000"/>
                  </a:schemeClr>
                </a:solidFill>
                <a:latin typeface="Times New Roman" pitchFamily="18" charset="0"/>
                <a:cs typeface="Times New Roman" pitchFamily="18" charset="0"/>
              </a:rPr>
              <a:t>There was an Old Person of Leeds,</a:t>
            </a:r>
            <a:br>
              <a:rPr lang="en-US" sz="2000" b="1" dirty="0" smtClean="0">
                <a:solidFill>
                  <a:schemeClr val="accent4">
                    <a:lumMod val="60000"/>
                    <a:lumOff val="40000"/>
                  </a:schemeClr>
                </a:solidFill>
                <a:latin typeface="Times New Roman" pitchFamily="18" charset="0"/>
                <a:cs typeface="Times New Roman" pitchFamily="18" charset="0"/>
              </a:rPr>
            </a:br>
            <a:r>
              <a:rPr lang="en-US" sz="2000" b="1" dirty="0" smtClean="0">
                <a:solidFill>
                  <a:schemeClr val="accent4">
                    <a:lumMod val="60000"/>
                    <a:lumOff val="40000"/>
                  </a:schemeClr>
                </a:solidFill>
                <a:latin typeface="Times New Roman" pitchFamily="18" charset="0"/>
                <a:cs typeface="Times New Roman" pitchFamily="18" charset="0"/>
              </a:rPr>
              <a:t>Whose head was infested with beads;</a:t>
            </a:r>
            <a:br>
              <a:rPr lang="en-US" sz="2000" b="1" dirty="0" smtClean="0">
                <a:solidFill>
                  <a:schemeClr val="accent4">
                    <a:lumMod val="60000"/>
                    <a:lumOff val="40000"/>
                  </a:schemeClr>
                </a:solidFill>
                <a:latin typeface="Times New Roman" pitchFamily="18" charset="0"/>
                <a:cs typeface="Times New Roman" pitchFamily="18" charset="0"/>
              </a:rPr>
            </a:br>
            <a:r>
              <a:rPr lang="en-US" sz="2000" b="1" dirty="0" smtClean="0">
                <a:solidFill>
                  <a:schemeClr val="accent4">
                    <a:lumMod val="60000"/>
                    <a:lumOff val="40000"/>
                  </a:schemeClr>
                </a:solidFill>
                <a:latin typeface="Times New Roman" pitchFamily="18" charset="0"/>
                <a:cs typeface="Times New Roman" pitchFamily="18" charset="0"/>
              </a:rPr>
              <a:t>She sat on a stool,</a:t>
            </a:r>
            <a:br>
              <a:rPr lang="en-US" sz="2000" b="1" dirty="0" smtClean="0">
                <a:solidFill>
                  <a:schemeClr val="accent4">
                    <a:lumMod val="60000"/>
                    <a:lumOff val="40000"/>
                  </a:schemeClr>
                </a:solidFill>
                <a:latin typeface="Times New Roman" pitchFamily="18" charset="0"/>
                <a:cs typeface="Times New Roman" pitchFamily="18" charset="0"/>
              </a:rPr>
            </a:br>
            <a:r>
              <a:rPr lang="en-US" sz="2000" b="1" dirty="0" smtClean="0">
                <a:solidFill>
                  <a:schemeClr val="accent4">
                    <a:lumMod val="60000"/>
                    <a:lumOff val="40000"/>
                  </a:schemeClr>
                </a:solidFill>
                <a:latin typeface="Times New Roman" pitchFamily="18" charset="0"/>
                <a:cs typeface="Times New Roman" pitchFamily="18" charset="0"/>
              </a:rPr>
              <a:t>And ate gooseberry fool,</a:t>
            </a:r>
            <a:br>
              <a:rPr lang="en-US" sz="2000" b="1" dirty="0" smtClean="0">
                <a:solidFill>
                  <a:schemeClr val="accent4">
                    <a:lumMod val="60000"/>
                    <a:lumOff val="40000"/>
                  </a:schemeClr>
                </a:solidFill>
                <a:latin typeface="Times New Roman" pitchFamily="18" charset="0"/>
                <a:cs typeface="Times New Roman" pitchFamily="18" charset="0"/>
              </a:rPr>
            </a:br>
            <a:r>
              <a:rPr lang="en-US" sz="2000" b="1" dirty="0" smtClean="0">
                <a:solidFill>
                  <a:schemeClr val="accent4">
                    <a:lumMod val="60000"/>
                    <a:lumOff val="40000"/>
                  </a:schemeClr>
                </a:solidFill>
                <a:latin typeface="Times New Roman" pitchFamily="18" charset="0"/>
                <a:cs typeface="Times New Roman" pitchFamily="18" charset="0"/>
              </a:rPr>
              <a:t>Which agreed with that person of Leeds.</a:t>
            </a:r>
            <a:endParaRPr lang="ru-RU" sz="2000" b="1" dirty="0" smtClean="0">
              <a:solidFill>
                <a:schemeClr val="accent4">
                  <a:lumMod val="60000"/>
                  <a:lumOff val="40000"/>
                </a:schemeClr>
              </a:solidFill>
              <a:latin typeface="Times New Roman" pitchFamily="18" charset="0"/>
              <a:cs typeface="Times New Roman" pitchFamily="18" charset="0"/>
            </a:endParaRPr>
          </a:p>
          <a:p>
            <a:pPr marL="0" indent="0">
              <a:spcBef>
                <a:spcPts val="0"/>
              </a:spcBef>
              <a:buNone/>
            </a:pPr>
            <a:endParaRPr lang="en-US" sz="2000" b="1" u="sng" dirty="0" smtClean="0">
              <a:solidFill>
                <a:srgbClr val="996633"/>
              </a:solidFill>
            </a:endParaRPr>
          </a:p>
        </p:txBody>
      </p:sp>
      <p:pic>
        <p:nvPicPr>
          <p:cNvPr id="5122" name="Picture 2" descr="H:\Documents and Settings\Администратор\Рабочий стол\35_limerik_-_1.jpg"/>
          <p:cNvPicPr>
            <a:picLocks noChangeAspect="1" noChangeArrowheads="1"/>
          </p:cNvPicPr>
          <p:nvPr/>
        </p:nvPicPr>
        <p:blipFill>
          <a:blip r:embed="rId3" cstate="print"/>
          <a:srcRect/>
          <a:stretch>
            <a:fillRect/>
          </a:stretch>
        </p:blipFill>
        <p:spPr bwMode="auto">
          <a:xfrm>
            <a:off x="5500694" y="357166"/>
            <a:ext cx="3357586" cy="1189603"/>
          </a:xfrm>
          <a:prstGeom prst="rect">
            <a:avLst/>
          </a:prstGeom>
          <a:noFill/>
        </p:spPr>
      </p:pic>
      <p:pic>
        <p:nvPicPr>
          <p:cNvPr id="9" name="Picture 3" descr="H:\Documents and Settings\Администратор\Рабочий стол\bon002.gif"/>
          <p:cNvPicPr>
            <a:picLocks noChangeAspect="1" noChangeArrowheads="1"/>
          </p:cNvPicPr>
          <p:nvPr/>
        </p:nvPicPr>
        <p:blipFill>
          <a:blip r:embed="rId4"/>
          <a:srcRect/>
          <a:stretch>
            <a:fillRect/>
          </a:stretch>
        </p:blipFill>
        <p:spPr bwMode="auto">
          <a:xfrm>
            <a:off x="6143636" y="2357430"/>
            <a:ext cx="1714512" cy="1363891"/>
          </a:xfrm>
          <a:prstGeom prst="rect">
            <a:avLst/>
          </a:prstGeom>
          <a:noFill/>
        </p:spPr>
      </p:pic>
      <p:pic>
        <p:nvPicPr>
          <p:cNvPr id="5125" name="Picture 5" descr="H:\Documents and Settings\Администратор\Рабочий стол\_15 (1).png"/>
          <p:cNvPicPr>
            <a:picLocks noChangeAspect="1" noChangeArrowheads="1"/>
          </p:cNvPicPr>
          <p:nvPr/>
        </p:nvPicPr>
        <p:blipFill>
          <a:blip r:embed="rId5"/>
          <a:srcRect/>
          <a:stretch>
            <a:fillRect/>
          </a:stretch>
        </p:blipFill>
        <p:spPr bwMode="auto">
          <a:xfrm>
            <a:off x="6429388" y="4410082"/>
            <a:ext cx="1571636" cy="1519248"/>
          </a:xfrm>
          <a:prstGeom prst="rect">
            <a:avLst/>
          </a:prstGeom>
          <a:noFill/>
        </p:spPr>
      </p:pic>
    </p:spTree>
    <p:extLst>
      <p:ext uri="{BB962C8B-B14F-4D97-AF65-F5344CB8AC3E}">
        <p14:creationId xmlns:p14="http://schemas.microsoft.com/office/powerpoint/2010/main" val="20357680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28604"/>
            <a:ext cx="8197110" cy="984172"/>
          </a:xfrm>
        </p:spPr>
        <p:txBody>
          <a:bodyPr>
            <a:normAutofit fontScale="90000"/>
          </a:bodyPr>
          <a:lstStyle/>
          <a:p>
            <a:r>
              <a:rPr lang="en-US" dirty="0" smtClean="0">
                <a:hlinkClick r:id="rId2" action="ppaction://hlinksldjump"/>
              </a:rPr>
              <a:t>Vocabulary</a:t>
            </a:r>
            <a:r>
              <a:rPr lang="ru-RU" dirty="0" smtClean="0">
                <a:hlinkClick r:id="rId2" action="ppaction://hlinksldjump"/>
              </a:rPr>
              <a:t> 10</a:t>
            </a:r>
            <a:r>
              <a:rPr lang="en-US" dirty="0" smtClean="0"/>
              <a:t/>
            </a:r>
            <a:br>
              <a:rPr lang="en-US" dirty="0" smtClean="0"/>
            </a:br>
            <a:r>
              <a:rPr lang="en-US" sz="2700" dirty="0" smtClean="0">
                <a:solidFill>
                  <a:schemeClr val="tx1"/>
                </a:solidFill>
                <a:latin typeface="Times New Roman" pitchFamily="18" charset="0"/>
                <a:cs typeface="Times New Roman" pitchFamily="18" charset="0"/>
              </a:rPr>
              <a:t>Choose the correct word</a:t>
            </a:r>
            <a:r>
              <a:rPr lang="en-US" sz="2700" dirty="0" smtClean="0">
                <a:solidFill>
                  <a:schemeClr val="accent6">
                    <a:lumMod val="75000"/>
                  </a:schemeClr>
                </a:solidFill>
                <a:latin typeface="Times New Roman" pitchFamily="18" charset="0"/>
                <a:cs typeface="Times New Roman" pitchFamily="18" charset="0"/>
              </a:rPr>
              <a:t> </a:t>
            </a:r>
            <a:r>
              <a:rPr lang="en-US" sz="2800" b="1" i="1" dirty="0" smtClean="0">
                <a:solidFill>
                  <a:srgbClr val="FF0000"/>
                </a:solidFill>
                <a:latin typeface="Times New Roman" pitchFamily="18" charset="0"/>
                <a:cs typeface="Times New Roman" pitchFamily="18" charset="0"/>
              </a:rPr>
              <a:t>make</a:t>
            </a:r>
            <a:r>
              <a:rPr lang="ru-RU" sz="2800" b="1" i="1" dirty="0" smtClean="0">
                <a:solidFill>
                  <a:srgbClr val="FF0000"/>
                </a:solidFill>
                <a:latin typeface="Times New Roman" pitchFamily="18" charset="0"/>
                <a:cs typeface="Times New Roman" pitchFamily="18" charset="0"/>
              </a:rPr>
              <a:t>,</a:t>
            </a:r>
            <a:r>
              <a:rPr lang="en-US" sz="2800" b="1" i="1" dirty="0" smtClean="0">
                <a:solidFill>
                  <a:srgbClr val="FF0000"/>
                </a:solidFill>
                <a:latin typeface="Times New Roman" pitchFamily="18" charset="0"/>
                <a:cs typeface="Times New Roman" pitchFamily="18" charset="0"/>
              </a:rPr>
              <a:t> in</a:t>
            </a:r>
            <a:r>
              <a:rPr lang="ru-RU" sz="2800" b="1" i="1" dirty="0" smtClean="0">
                <a:solidFill>
                  <a:srgbClr val="FF0000"/>
                </a:solidFill>
                <a:latin typeface="Times New Roman" pitchFamily="18" charset="0"/>
                <a:cs typeface="Times New Roman" pitchFamily="18" charset="0"/>
              </a:rPr>
              <a:t>,</a:t>
            </a:r>
            <a:r>
              <a:rPr lang="en-US" sz="2800" b="1" i="1" dirty="0" smtClean="0">
                <a:solidFill>
                  <a:srgbClr val="FF0000"/>
                </a:solidFill>
                <a:latin typeface="Times New Roman" pitchFamily="18" charset="0"/>
                <a:cs typeface="Times New Roman" pitchFamily="18" charset="0"/>
              </a:rPr>
              <a:t> be </a:t>
            </a:r>
            <a:r>
              <a:rPr lang="ru-RU" sz="2800" b="1" i="1" dirty="0" smtClean="0">
                <a:solidFill>
                  <a:srgbClr val="FF0000"/>
                </a:solidFill>
                <a:latin typeface="Times New Roman" pitchFamily="18" charset="0"/>
                <a:cs typeface="Times New Roman" pitchFamily="18" charset="0"/>
              </a:rPr>
              <a:t>,</a:t>
            </a:r>
            <a:r>
              <a:rPr lang="en-US" sz="2800" b="1" i="1" dirty="0" smtClean="0">
                <a:solidFill>
                  <a:srgbClr val="FF0000"/>
                </a:solidFill>
                <a:latin typeface="Times New Roman" pitchFamily="18" charset="0"/>
                <a:cs typeface="Times New Roman" pitchFamily="18" charset="0"/>
              </a:rPr>
              <a:t> place</a:t>
            </a:r>
            <a:r>
              <a:rPr lang="ru-RU" sz="2800" b="1" i="1" dirty="0" smtClean="0">
                <a:solidFill>
                  <a:srgbClr val="FF0000"/>
                </a:solidFill>
                <a:latin typeface="Times New Roman" pitchFamily="18" charset="0"/>
                <a:cs typeface="Times New Roman" pitchFamily="18" charset="0"/>
              </a:rPr>
              <a:t>,</a:t>
            </a:r>
            <a:r>
              <a:rPr lang="en-US" sz="2800" b="1" i="1" dirty="0" smtClean="0">
                <a:solidFill>
                  <a:srgbClr val="FF0000"/>
                </a:solidFill>
                <a:latin typeface="Times New Roman" pitchFamily="18" charset="0"/>
                <a:cs typeface="Times New Roman" pitchFamily="18" charset="0"/>
              </a:rPr>
              <a:t> place </a:t>
            </a:r>
            <a:r>
              <a:rPr lang="en-US" sz="2800" dirty="0" smtClean="0">
                <a:solidFill>
                  <a:schemeClr val="tx1"/>
                </a:solidFill>
                <a:latin typeface="Times New Roman" pitchFamily="18" charset="0"/>
                <a:cs typeface="Times New Roman" pitchFamily="18" charset="0"/>
              </a:rPr>
              <a:t>and fill in:</a:t>
            </a:r>
            <a:endParaRPr lang="ru-RU" sz="3100" dirty="0">
              <a:solidFill>
                <a:schemeClr val="tx1"/>
              </a:solidFill>
            </a:endParaRPr>
          </a:p>
        </p:txBody>
      </p:sp>
      <p:sp>
        <p:nvSpPr>
          <p:cNvPr id="3" name="Объект 2"/>
          <p:cNvSpPr>
            <a:spLocks noGrp="1"/>
          </p:cNvSpPr>
          <p:nvPr>
            <p:ph sz="quarter" idx="1"/>
          </p:nvPr>
        </p:nvSpPr>
        <p:spPr>
          <a:xfrm>
            <a:off x="428596" y="1785926"/>
            <a:ext cx="8247860" cy="4739418"/>
          </a:xfrm>
        </p:spPr>
        <p:txBody>
          <a:bodyPr>
            <a:normAutofit/>
          </a:bodyPr>
          <a:lstStyle/>
          <a:p>
            <a:pPr marL="0" indent="0">
              <a:buNone/>
            </a:pPr>
            <a:endParaRPr lang="en-US" sz="3200" b="1" dirty="0" smtClean="0">
              <a:solidFill>
                <a:schemeClr val="accent6">
                  <a:lumMod val="75000"/>
                </a:schemeClr>
              </a:solidFill>
              <a:latin typeface="Times New Roman" pitchFamily="18" charset="0"/>
              <a:cs typeface="Times New Roman" pitchFamily="18" charset="0"/>
            </a:endParaRPr>
          </a:p>
          <a:p>
            <a:pPr marL="0" indent="0">
              <a:buNone/>
            </a:pPr>
            <a:r>
              <a:rPr lang="en-US" sz="3200" b="1" dirty="0" smtClean="0">
                <a:solidFill>
                  <a:schemeClr val="accent6">
                    <a:lumMod val="75000"/>
                  </a:schemeClr>
                </a:solidFill>
                <a:latin typeface="Times New Roman" pitchFamily="18" charset="0"/>
                <a:cs typeface="Times New Roman" pitchFamily="18" charset="0"/>
              </a:rPr>
              <a:t>                  </a:t>
            </a:r>
            <a:r>
              <a:rPr lang="ru-RU" sz="3200" b="1" dirty="0" smtClean="0">
                <a:solidFill>
                  <a:schemeClr val="accent6">
                    <a:lumMod val="75000"/>
                  </a:schemeClr>
                </a:solidFill>
                <a:latin typeface="Times New Roman" pitchFamily="18" charset="0"/>
                <a:cs typeface="Times New Roman" pitchFamily="18" charset="0"/>
              </a:rPr>
              <a:t>……..</a:t>
            </a:r>
            <a:r>
              <a:rPr lang="en-US" sz="3200" b="1" dirty="0" smtClean="0">
                <a:solidFill>
                  <a:schemeClr val="accent6">
                    <a:lumMod val="75000"/>
                  </a:schemeClr>
                </a:solidFill>
                <a:latin typeface="Times New Roman" pitchFamily="18" charset="0"/>
                <a:cs typeface="Times New Roman" pitchFamily="18" charset="0"/>
              </a:rPr>
              <a:t> eye contact</a:t>
            </a:r>
          </a:p>
          <a:p>
            <a:pPr marL="0" indent="0">
              <a:buNone/>
            </a:pPr>
            <a:r>
              <a:rPr lang="en-US" sz="3200" b="1" dirty="0" smtClean="0">
                <a:solidFill>
                  <a:schemeClr val="accent6">
                    <a:lumMod val="75000"/>
                  </a:schemeClr>
                </a:solidFill>
                <a:latin typeface="Times New Roman" pitchFamily="18" charset="0"/>
                <a:cs typeface="Times New Roman" pitchFamily="18" charset="0"/>
              </a:rPr>
              <a:t>                  </a:t>
            </a:r>
            <a:r>
              <a:rPr lang="ru-RU" sz="3200" b="1" dirty="0" smtClean="0">
                <a:solidFill>
                  <a:schemeClr val="accent6">
                    <a:lumMod val="75000"/>
                  </a:schemeClr>
                </a:solidFill>
                <a:latin typeface="Times New Roman" pitchFamily="18" charset="0"/>
                <a:cs typeface="Times New Roman" pitchFamily="18" charset="0"/>
              </a:rPr>
              <a:t>……..</a:t>
            </a:r>
            <a:r>
              <a:rPr lang="en-US" sz="3200" b="1" dirty="0" smtClean="0">
                <a:solidFill>
                  <a:schemeClr val="accent6">
                    <a:lumMod val="75000"/>
                  </a:schemeClr>
                </a:solidFill>
                <a:latin typeface="Times New Roman" pitchFamily="18" charset="0"/>
                <a:cs typeface="Times New Roman" pitchFamily="18" charset="0"/>
              </a:rPr>
              <a:t> public</a:t>
            </a:r>
          </a:p>
          <a:p>
            <a:pPr marL="0" indent="0">
              <a:buNone/>
            </a:pPr>
            <a:r>
              <a:rPr lang="en-US" sz="3200" b="1" dirty="0" smtClean="0">
                <a:solidFill>
                  <a:schemeClr val="accent6">
                    <a:lumMod val="75000"/>
                  </a:schemeClr>
                </a:solidFill>
                <a:latin typeface="Times New Roman" pitchFamily="18" charset="0"/>
                <a:cs typeface="Times New Roman" pitchFamily="18" charset="0"/>
              </a:rPr>
              <a:t>                  </a:t>
            </a:r>
            <a:r>
              <a:rPr lang="ru-RU" sz="3200" b="1" dirty="0" smtClean="0">
                <a:solidFill>
                  <a:schemeClr val="accent6">
                    <a:lumMod val="75000"/>
                  </a:schemeClr>
                </a:solidFill>
                <a:latin typeface="Times New Roman" pitchFamily="18" charset="0"/>
                <a:cs typeface="Times New Roman" pitchFamily="18" charset="0"/>
              </a:rPr>
              <a:t>……..</a:t>
            </a:r>
            <a:r>
              <a:rPr lang="en-US" sz="3200" b="1" dirty="0" smtClean="0">
                <a:solidFill>
                  <a:schemeClr val="accent6">
                    <a:lumMod val="75000"/>
                  </a:schemeClr>
                </a:solidFill>
                <a:latin typeface="Times New Roman" pitchFamily="18" charset="0"/>
                <a:cs typeface="Times New Roman" pitchFamily="18" charset="0"/>
              </a:rPr>
              <a:t> aware</a:t>
            </a:r>
          </a:p>
          <a:p>
            <a:pPr marL="0" indent="0">
              <a:buNone/>
            </a:pPr>
            <a:r>
              <a:rPr lang="en-US" sz="3200" b="1" dirty="0" smtClean="0">
                <a:solidFill>
                  <a:schemeClr val="accent6">
                    <a:lumMod val="75000"/>
                  </a:schemeClr>
                </a:solidFill>
                <a:latin typeface="Times New Roman" pitchFamily="18" charset="0"/>
                <a:cs typeface="Times New Roman" pitchFamily="18" charset="0"/>
              </a:rPr>
              <a:t>                  crowded</a:t>
            </a:r>
            <a:r>
              <a:rPr lang="ru-RU" sz="3200" b="1" dirty="0" smtClean="0">
                <a:solidFill>
                  <a:schemeClr val="accent6">
                    <a:lumMod val="75000"/>
                  </a:schemeClr>
                </a:solidFill>
                <a:latin typeface="Times New Roman" pitchFamily="18" charset="0"/>
                <a:cs typeface="Times New Roman" pitchFamily="18" charset="0"/>
              </a:rPr>
              <a:t>…………</a:t>
            </a:r>
            <a:endParaRPr lang="en-US" sz="3200" b="1" dirty="0" smtClean="0">
              <a:solidFill>
                <a:schemeClr val="accent6">
                  <a:lumMod val="75000"/>
                </a:schemeClr>
              </a:solidFill>
              <a:latin typeface="Times New Roman" pitchFamily="18" charset="0"/>
              <a:cs typeface="Times New Roman" pitchFamily="18" charset="0"/>
            </a:endParaRPr>
          </a:p>
          <a:p>
            <a:pPr marL="0" indent="0">
              <a:buNone/>
            </a:pPr>
            <a:r>
              <a:rPr lang="en-US" sz="3200" b="1" dirty="0" smtClean="0">
                <a:solidFill>
                  <a:schemeClr val="accent6">
                    <a:lumMod val="75000"/>
                  </a:schemeClr>
                </a:solidFill>
                <a:latin typeface="Times New Roman" pitchFamily="18" charset="0"/>
                <a:cs typeface="Times New Roman" pitchFamily="18" charset="0"/>
              </a:rPr>
              <a:t>                  second-</a:t>
            </a:r>
            <a:r>
              <a:rPr lang="ru-RU" sz="3200" b="1" dirty="0" smtClean="0">
                <a:solidFill>
                  <a:schemeClr val="accent6">
                    <a:lumMod val="75000"/>
                  </a:schemeClr>
                </a:solidFill>
                <a:latin typeface="Times New Roman" pitchFamily="18" charset="0"/>
                <a:cs typeface="Times New Roman" pitchFamily="18" charset="0"/>
              </a:rPr>
              <a:t>………….</a:t>
            </a:r>
            <a:endParaRPr lang="en-US" sz="3200" b="1" dirty="0" smtClean="0">
              <a:solidFill>
                <a:schemeClr val="accent6">
                  <a:lumMod val="75000"/>
                </a:schemeClr>
              </a:solidFill>
              <a:latin typeface="Times New Roman" pitchFamily="18" charset="0"/>
              <a:cs typeface="Times New Roman" pitchFamily="18" charset="0"/>
            </a:endParaRPr>
          </a:p>
          <a:p>
            <a:pPr marL="0" indent="0" algn="ctr">
              <a:buNone/>
            </a:pPr>
            <a:r>
              <a:rPr lang="en-US" sz="3600" b="1" dirty="0" smtClean="0">
                <a:solidFill>
                  <a:schemeClr val="accent6">
                    <a:lumMod val="75000"/>
                  </a:schemeClr>
                </a:solidFill>
              </a:rPr>
              <a:t> </a:t>
            </a:r>
          </a:p>
        </p:txBody>
      </p:sp>
    </p:spTree>
    <p:extLst>
      <p:ext uri="{BB962C8B-B14F-4D97-AF65-F5344CB8AC3E}">
        <p14:creationId xmlns:p14="http://schemas.microsoft.com/office/powerpoint/2010/main" val="27729433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686800" cy="1571612"/>
          </a:xfrm>
        </p:spPr>
        <p:txBody>
          <a:bodyPr>
            <a:normAutofit fontScale="90000"/>
          </a:bodyPr>
          <a:lstStyle/>
          <a:p>
            <a:r>
              <a:rPr lang="ru-RU" sz="2400" dirty="0" smtClean="0">
                <a:latin typeface="Times New Roman" pitchFamily="18" charset="0"/>
                <a:cs typeface="Times New Roman" pitchFamily="18" charset="0"/>
                <a:hlinkClick r:id="rId2" action="ppaction://hlinksldjump"/>
              </a:rPr>
              <a:t/>
            </a:r>
            <a:br>
              <a:rPr lang="ru-RU" sz="2400" dirty="0" smtClean="0">
                <a:latin typeface="Times New Roman" pitchFamily="18" charset="0"/>
                <a:cs typeface="Times New Roman" pitchFamily="18" charset="0"/>
                <a:hlinkClick r:id="rId2" action="ppaction://hlinksldjump"/>
              </a:rPr>
            </a:br>
            <a:r>
              <a:rPr lang="ru-RU" sz="2400" dirty="0" smtClean="0">
                <a:latin typeface="Times New Roman" pitchFamily="18" charset="0"/>
                <a:cs typeface="Times New Roman" pitchFamily="18" charset="0"/>
                <a:hlinkClick r:id="rId2" action="ppaction://hlinksldjump"/>
              </a:rPr>
              <a:t/>
            </a:r>
            <a:br>
              <a:rPr lang="ru-RU" sz="2400" dirty="0" smtClean="0">
                <a:latin typeface="Times New Roman" pitchFamily="18" charset="0"/>
                <a:cs typeface="Times New Roman" pitchFamily="18" charset="0"/>
                <a:hlinkClick r:id="rId2" action="ppaction://hlinksldjump"/>
              </a:rPr>
            </a:br>
            <a:r>
              <a:rPr lang="en-US" sz="3100" dirty="0" smtClean="0">
                <a:latin typeface="Times New Roman" pitchFamily="18" charset="0"/>
                <a:cs typeface="Times New Roman" pitchFamily="18" charset="0"/>
                <a:hlinkClick r:id="rId2" action="ppaction://hlinksldjump"/>
              </a:rPr>
              <a:t>Vocabulary</a:t>
            </a:r>
            <a:r>
              <a:rPr lang="ru-RU" sz="3100" dirty="0" smtClean="0">
                <a:latin typeface="Times New Roman" pitchFamily="18" charset="0"/>
                <a:cs typeface="Times New Roman" pitchFamily="18" charset="0"/>
                <a:hlinkClick r:id="rId2" action="ppaction://hlinksldjump"/>
              </a:rPr>
              <a:t> 20</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Guess the word:</a:t>
            </a:r>
            <a:br>
              <a:rPr lang="en-US" sz="2700" dirty="0" smtClean="0">
                <a:latin typeface="Times New Roman" pitchFamily="18" charset="0"/>
                <a:cs typeface="Times New Roman" pitchFamily="18" charset="0"/>
              </a:rPr>
            </a:br>
            <a:endParaRPr lang="ru-RU" sz="2700" dirty="0">
              <a:latin typeface="Times New Roman" pitchFamily="18" charset="0"/>
              <a:cs typeface="Times New Roman" pitchFamily="18" charset="0"/>
            </a:endParaRPr>
          </a:p>
        </p:txBody>
      </p:sp>
      <p:sp>
        <p:nvSpPr>
          <p:cNvPr id="3" name="Объект 2"/>
          <p:cNvSpPr>
            <a:spLocks noGrp="1"/>
          </p:cNvSpPr>
          <p:nvPr>
            <p:ph sz="quarter" idx="1"/>
          </p:nvPr>
        </p:nvSpPr>
        <p:spPr>
          <a:xfrm>
            <a:off x="214282" y="1447800"/>
            <a:ext cx="8472518" cy="4572000"/>
          </a:xfrm>
        </p:spPr>
        <p:txBody>
          <a:bodyPr>
            <a:normAutofit/>
          </a:bodyPr>
          <a:lstStyle/>
          <a:p>
            <a:pPr marL="514350" indent="-514350"/>
            <a:r>
              <a:rPr lang="en-US" sz="2400" dirty="0" smtClean="0"/>
              <a:t> </a:t>
            </a:r>
            <a:r>
              <a:rPr lang="en-US" sz="2400" b="1" dirty="0">
                <a:solidFill>
                  <a:schemeClr val="accent2"/>
                </a:solidFill>
                <a:latin typeface="Times New Roman" pitchFamily="18" charset="0"/>
                <a:cs typeface="Times New Roman" pitchFamily="18" charset="0"/>
              </a:rPr>
              <a:t>The more there is, the lees you see.</a:t>
            </a:r>
            <a:br>
              <a:rPr lang="en-US" sz="2400" b="1" dirty="0">
                <a:solidFill>
                  <a:schemeClr val="accent2"/>
                </a:solidFill>
                <a:latin typeface="Times New Roman" pitchFamily="18" charset="0"/>
                <a:cs typeface="Times New Roman" pitchFamily="18" charset="0"/>
              </a:rPr>
            </a:br>
            <a:r>
              <a:rPr lang="en-US" sz="2400" b="1" dirty="0">
                <a:solidFill>
                  <a:schemeClr val="accent2"/>
                </a:solidFill>
                <a:latin typeface="Times New Roman" pitchFamily="18" charset="0"/>
                <a:cs typeface="Times New Roman" pitchFamily="18" charset="0"/>
              </a:rPr>
              <a:t>(Darkness</a:t>
            </a:r>
            <a:r>
              <a:rPr lang="en-US" sz="2400" b="1" dirty="0" smtClean="0">
                <a:solidFill>
                  <a:schemeClr val="accent2"/>
                </a:solidFill>
                <a:latin typeface="Times New Roman" pitchFamily="18" charset="0"/>
                <a:cs typeface="Times New Roman" pitchFamily="18" charset="0"/>
              </a:rPr>
              <a:t>)</a:t>
            </a:r>
            <a:endParaRPr lang="ru-RU" sz="2400" b="1" dirty="0" smtClean="0">
              <a:solidFill>
                <a:schemeClr val="accent2"/>
              </a:solidFill>
              <a:latin typeface="Times New Roman" pitchFamily="18" charset="0"/>
              <a:cs typeface="Times New Roman" pitchFamily="18" charset="0"/>
            </a:endParaRPr>
          </a:p>
          <a:p>
            <a:pPr marL="514350" indent="-514350"/>
            <a:r>
              <a:rPr lang="en-US" sz="2400" b="1" dirty="0" smtClean="0">
                <a:solidFill>
                  <a:schemeClr val="accent6">
                    <a:lumMod val="75000"/>
                  </a:schemeClr>
                </a:solidFill>
                <a:latin typeface="Times New Roman" pitchFamily="18" charset="0"/>
                <a:cs typeface="Times New Roman" pitchFamily="18" charset="0"/>
              </a:rPr>
              <a:t>Where is the ocean the deepest?</a:t>
            </a:r>
            <a:br>
              <a:rPr lang="en-US" sz="2400" b="1" dirty="0" smtClean="0">
                <a:solidFill>
                  <a:schemeClr val="accent6">
                    <a:lumMod val="75000"/>
                  </a:schemeClr>
                </a:solidFill>
                <a:latin typeface="Times New Roman" pitchFamily="18" charset="0"/>
                <a:cs typeface="Times New Roman" pitchFamily="18" charset="0"/>
              </a:rPr>
            </a:br>
            <a:r>
              <a:rPr lang="en-US" sz="2400" b="1" dirty="0" smtClean="0">
                <a:solidFill>
                  <a:schemeClr val="accent6">
                    <a:lumMod val="75000"/>
                  </a:schemeClr>
                </a:solidFill>
                <a:latin typeface="Times New Roman" pitchFamily="18" charset="0"/>
                <a:cs typeface="Times New Roman" pitchFamily="18" charset="0"/>
              </a:rPr>
              <a:t>(On the bottom)</a:t>
            </a:r>
            <a:endParaRPr lang="ru-RU" sz="2400" b="1" dirty="0" smtClean="0">
              <a:solidFill>
                <a:schemeClr val="accent6">
                  <a:lumMod val="75000"/>
                </a:schemeClr>
              </a:solidFill>
              <a:latin typeface="Times New Roman" pitchFamily="18" charset="0"/>
              <a:cs typeface="Times New Roman" pitchFamily="18" charset="0"/>
            </a:endParaRPr>
          </a:p>
          <a:p>
            <a:pPr marL="514350" indent="-514350"/>
            <a:r>
              <a:rPr lang="en-US" sz="2400" b="1" dirty="0" smtClean="0"/>
              <a:t> </a:t>
            </a:r>
            <a:r>
              <a:rPr lang="en-US" sz="2400" b="1" dirty="0">
                <a:solidFill>
                  <a:srgbClr val="2F915B"/>
                </a:solidFill>
              </a:rPr>
              <a:t>How can a man go eight days without sleep?</a:t>
            </a:r>
            <a:br>
              <a:rPr lang="en-US" sz="2400" b="1" dirty="0">
                <a:solidFill>
                  <a:srgbClr val="2F915B"/>
                </a:solidFill>
              </a:rPr>
            </a:br>
            <a:r>
              <a:rPr lang="en-US" sz="2400" b="1" dirty="0">
                <a:solidFill>
                  <a:srgbClr val="2F915B"/>
                </a:solidFill>
              </a:rPr>
              <a:t>(He sleeps at night</a:t>
            </a:r>
            <a:r>
              <a:rPr lang="en-US" sz="2400" b="1" dirty="0" smtClean="0">
                <a:solidFill>
                  <a:srgbClr val="2F915B"/>
                </a:solidFill>
              </a:rPr>
              <a:t>)</a:t>
            </a:r>
            <a:endParaRPr lang="ru-RU" sz="2400" b="1" dirty="0" smtClean="0">
              <a:solidFill>
                <a:srgbClr val="2F915B"/>
              </a:solidFill>
            </a:endParaRPr>
          </a:p>
          <a:p>
            <a:pPr marL="514350" indent="-514350"/>
            <a:r>
              <a:rPr lang="en-US" sz="2400" b="1" dirty="0">
                <a:solidFill>
                  <a:srgbClr val="FF9933"/>
                </a:solidFill>
              </a:rPr>
              <a:t>What invention allow people to walk through walls?</a:t>
            </a:r>
            <a:br>
              <a:rPr lang="en-US" sz="2400" b="1" dirty="0">
                <a:solidFill>
                  <a:srgbClr val="FF9933"/>
                </a:solidFill>
              </a:rPr>
            </a:br>
            <a:r>
              <a:rPr lang="en-US" sz="2400" b="1" dirty="0">
                <a:solidFill>
                  <a:srgbClr val="FF9933"/>
                </a:solidFill>
              </a:rPr>
              <a:t>(Doors</a:t>
            </a:r>
            <a:r>
              <a:rPr lang="en-US" sz="2400" b="1" dirty="0" smtClean="0">
                <a:solidFill>
                  <a:srgbClr val="FF9933"/>
                </a:solidFill>
              </a:rPr>
              <a:t>)</a:t>
            </a:r>
            <a:endParaRPr lang="ru-RU" sz="2400" b="1" dirty="0" smtClean="0">
              <a:solidFill>
                <a:srgbClr val="FF9933"/>
              </a:solidFill>
            </a:endParaRPr>
          </a:p>
          <a:p>
            <a:pPr marL="514350" indent="-514350"/>
            <a:r>
              <a:rPr lang="en-US" sz="2400" b="1" dirty="0">
                <a:solidFill>
                  <a:schemeClr val="accent4">
                    <a:lumMod val="60000"/>
                    <a:lumOff val="40000"/>
                  </a:schemeClr>
                </a:solidFill>
              </a:rPr>
              <a:t>How can a man go eight days without sleep?</a:t>
            </a:r>
            <a:r>
              <a:rPr lang="en-US" sz="2400" dirty="0">
                <a:solidFill>
                  <a:schemeClr val="accent4">
                    <a:lumMod val="60000"/>
                    <a:lumOff val="40000"/>
                  </a:schemeClr>
                </a:solidFill>
              </a:rPr>
              <a:t/>
            </a:r>
            <a:br>
              <a:rPr lang="en-US" sz="2400" dirty="0">
                <a:solidFill>
                  <a:schemeClr val="accent4">
                    <a:lumMod val="60000"/>
                    <a:lumOff val="40000"/>
                  </a:schemeClr>
                </a:solidFill>
              </a:rPr>
            </a:br>
            <a:r>
              <a:rPr lang="en-US" sz="2400" b="1" dirty="0">
                <a:solidFill>
                  <a:schemeClr val="accent4">
                    <a:lumMod val="60000"/>
                    <a:lumOff val="40000"/>
                  </a:schemeClr>
                </a:solidFill>
              </a:rPr>
              <a:t>(He sleeps at night)</a:t>
            </a: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8" y="642918"/>
            <a:ext cx="2857520" cy="2500330"/>
          </a:xfrm>
          <a:prstGeom prst="rect">
            <a:avLst/>
          </a:prstGeom>
        </p:spPr>
      </p:pic>
    </p:spTree>
    <p:extLst>
      <p:ext uri="{BB962C8B-B14F-4D97-AF65-F5344CB8AC3E}">
        <p14:creationId xmlns:p14="http://schemas.microsoft.com/office/powerpoint/2010/main" val="4872393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1143000"/>
          </a:xfrm>
        </p:spPr>
        <p:txBody>
          <a:bodyPr>
            <a:normAutofit/>
          </a:bodyPr>
          <a:lstStyle/>
          <a:p>
            <a:r>
              <a:rPr lang="en-US" sz="3100" dirty="0" smtClean="0">
                <a:latin typeface="Times New Roman" pitchFamily="18" charset="0"/>
                <a:cs typeface="Times New Roman" pitchFamily="18" charset="0"/>
                <a:hlinkClick r:id="rId2" action="ppaction://hlinksldjump"/>
              </a:rPr>
              <a:t>Vocabulary</a:t>
            </a:r>
            <a:r>
              <a:rPr lang="ru-RU" sz="3100" dirty="0" smtClean="0">
                <a:latin typeface="Times New Roman" pitchFamily="18" charset="0"/>
                <a:cs typeface="Times New Roman" pitchFamily="18" charset="0"/>
                <a:hlinkClick r:id="rId2" action="ppaction://hlinksldjump"/>
              </a:rPr>
              <a:t> 30</a:t>
            </a:r>
            <a:r>
              <a:rPr lang="en-US" dirty="0" smtClean="0"/>
              <a:t/>
            </a:r>
            <a:br>
              <a:rPr lang="en-US" dirty="0" smtClean="0"/>
            </a:br>
            <a:r>
              <a:rPr lang="en-US" sz="2700" dirty="0" smtClean="0">
                <a:solidFill>
                  <a:schemeClr val="tx1"/>
                </a:solidFill>
              </a:rPr>
              <a:t>Find not less than </a:t>
            </a:r>
            <a:r>
              <a:rPr lang="ru-RU" sz="2700" dirty="0" smtClean="0">
                <a:solidFill>
                  <a:schemeClr val="tx1"/>
                </a:solidFill>
              </a:rPr>
              <a:t> 10 </a:t>
            </a:r>
            <a:r>
              <a:rPr lang="en-US" sz="2700" dirty="0" smtClean="0">
                <a:solidFill>
                  <a:schemeClr val="tx1"/>
                </a:solidFill>
              </a:rPr>
              <a:t>words to describe the picture:</a:t>
            </a:r>
            <a:endParaRPr lang="ru-RU" sz="2700" dirty="0">
              <a:solidFill>
                <a:schemeClr val="tx1"/>
              </a:solidFill>
            </a:endParaRPr>
          </a:p>
        </p:txBody>
      </p:sp>
      <p:sp>
        <p:nvSpPr>
          <p:cNvPr id="5" name="Прямоугольник 4"/>
          <p:cNvSpPr/>
          <p:nvPr/>
        </p:nvSpPr>
        <p:spPr>
          <a:xfrm>
            <a:off x="214282" y="1785926"/>
            <a:ext cx="4500594" cy="3859518"/>
          </a:xfrm>
          <a:prstGeom prst="rect">
            <a:avLst/>
          </a:prstGeom>
        </p:spPr>
        <p:txBody>
          <a:bodyPr wrap="square">
            <a:spAutoFit/>
          </a:bodyPr>
          <a:lstStyle/>
          <a:p>
            <a:pPr>
              <a:lnSpc>
                <a:spcPct val="80000"/>
              </a:lnSpc>
            </a:pPr>
            <a:r>
              <a:rPr lang="en-US" i="1" dirty="0" smtClean="0">
                <a:solidFill>
                  <a:srgbClr val="FF0000"/>
                </a:solidFill>
                <a:latin typeface="Times New Roman" pitchFamily="18" charset="0"/>
                <a:cs typeface="Times New Roman" pitchFamily="18" charset="0"/>
              </a:rPr>
              <a:t>Extend </a:t>
            </a:r>
            <a:r>
              <a:rPr lang="en-US" dirty="0" smtClean="0">
                <a:solidFill>
                  <a:schemeClr val="accent4">
                    <a:lumMod val="75000"/>
                  </a:schemeClr>
                </a:solidFill>
                <a:latin typeface="Times New Roman" pitchFamily="18" charset="0"/>
                <a:cs typeface="Times New Roman" pitchFamily="18" charset="0"/>
              </a:rPr>
              <a:t>– to reach out</a:t>
            </a:r>
          </a:p>
          <a:p>
            <a:pPr>
              <a:lnSpc>
                <a:spcPct val="80000"/>
              </a:lnSpc>
            </a:pPr>
            <a:r>
              <a:rPr lang="en-US" i="1" dirty="0" smtClean="0">
                <a:solidFill>
                  <a:srgbClr val="FF0000"/>
                </a:solidFill>
                <a:latin typeface="Times New Roman" pitchFamily="18" charset="0"/>
                <a:cs typeface="Times New Roman" pitchFamily="18" charset="0"/>
              </a:rPr>
              <a:t>Firm handshake </a:t>
            </a:r>
            <a:r>
              <a:rPr lang="en-US" dirty="0" smtClean="0">
                <a:solidFill>
                  <a:schemeClr val="accent4">
                    <a:lumMod val="75000"/>
                  </a:schemeClr>
                </a:solidFill>
                <a:latin typeface="Times New Roman" pitchFamily="18" charset="0"/>
                <a:cs typeface="Times New Roman" pitchFamily="18" charset="0"/>
              </a:rPr>
              <a:t>– holding  </a:t>
            </a:r>
            <a:r>
              <a:rPr lang="en-US" dirty="0" err="1" smtClean="0">
                <a:solidFill>
                  <a:schemeClr val="accent4">
                    <a:lumMod val="75000"/>
                  </a:schemeClr>
                </a:solidFill>
                <a:latin typeface="Times New Roman" pitchFamily="18" charset="0"/>
                <a:cs typeface="Times New Roman" pitchFamily="18" charset="0"/>
              </a:rPr>
              <a:t>smb’s</a:t>
            </a:r>
            <a:r>
              <a:rPr lang="en-US" dirty="0" smtClean="0">
                <a:solidFill>
                  <a:schemeClr val="accent4">
                    <a:lumMod val="75000"/>
                  </a:schemeClr>
                </a:solidFill>
                <a:latin typeface="Times New Roman" pitchFamily="18" charset="0"/>
                <a:cs typeface="Times New Roman" pitchFamily="18" charset="0"/>
              </a:rPr>
              <a:t>  hand with a strong grip and moving it up and down</a:t>
            </a:r>
          </a:p>
          <a:p>
            <a:pPr>
              <a:lnSpc>
                <a:spcPct val="80000"/>
              </a:lnSpc>
            </a:pPr>
            <a:r>
              <a:rPr lang="en-US" i="1" dirty="0" smtClean="0">
                <a:solidFill>
                  <a:srgbClr val="FF0000"/>
                </a:solidFill>
                <a:latin typeface="Times New Roman" pitchFamily="18" charset="0"/>
                <a:cs typeface="Times New Roman" pitchFamily="18" charset="0"/>
              </a:rPr>
              <a:t>Rare</a:t>
            </a:r>
            <a:r>
              <a:rPr lang="en-US" i="1" dirty="0" smtClean="0">
                <a:solidFill>
                  <a:schemeClr val="accent4">
                    <a:lumMod val="75000"/>
                  </a:schemeClr>
                </a:solidFill>
                <a:latin typeface="Times New Roman" pitchFamily="18" charset="0"/>
                <a:cs typeface="Times New Roman" pitchFamily="18" charset="0"/>
              </a:rPr>
              <a:t> –</a:t>
            </a:r>
            <a:r>
              <a:rPr lang="en-US" dirty="0" smtClean="0">
                <a:solidFill>
                  <a:schemeClr val="accent4">
                    <a:lumMod val="75000"/>
                  </a:schemeClr>
                </a:solidFill>
                <a:latin typeface="Times New Roman" pitchFamily="18" charset="0"/>
                <a:cs typeface="Times New Roman" pitchFamily="18" charset="0"/>
              </a:rPr>
              <a:t> not common</a:t>
            </a:r>
          </a:p>
          <a:p>
            <a:pPr>
              <a:lnSpc>
                <a:spcPct val="80000"/>
              </a:lnSpc>
            </a:pPr>
            <a:r>
              <a:rPr lang="en-US" i="1" dirty="0" smtClean="0">
                <a:solidFill>
                  <a:srgbClr val="FF0000"/>
                </a:solidFill>
                <a:latin typeface="Times New Roman" pitchFamily="18" charset="0"/>
                <a:cs typeface="Times New Roman" pitchFamily="18" charset="0"/>
              </a:rPr>
              <a:t>Hug</a:t>
            </a:r>
            <a:r>
              <a:rPr lang="en-US" i="1" dirty="0" smtClean="0">
                <a:solidFill>
                  <a:schemeClr val="accent4">
                    <a:lumMod val="75000"/>
                  </a:schemeClr>
                </a:solidFill>
                <a:latin typeface="Times New Roman" pitchFamily="18" charset="0"/>
                <a:cs typeface="Times New Roman" pitchFamily="18" charset="0"/>
              </a:rPr>
              <a:t> </a:t>
            </a:r>
            <a:r>
              <a:rPr lang="en-US" dirty="0" smtClean="0">
                <a:solidFill>
                  <a:schemeClr val="accent4">
                    <a:lumMod val="75000"/>
                  </a:schemeClr>
                </a:solidFill>
                <a:latin typeface="Times New Roman" pitchFamily="18" charset="0"/>
                <a:cs typeface="Times New Roman" pitchFamily="18" charset="0"/>
              </a:rPr>
              <a:t>– putting your arms around a person and holding them tightly to show affection</a:t>
            </a:r>
          </a:p>
          <a:p>
            <a:pPr>
              <a:lnSpc>
                <a:spcPct val="80000"/>
              </a:lnSpc>
            </a:pPr>
            <a:r>
              <a:rPr lang="en-US" i="1" dirty="0" smtClean="0">
                <a:solidFill>
                  <a:srgbClr val="FF0000"/>
                </a:solidFill>
                <a:latin typeface="Times New Roman" pitchFamily="18" charset="0"/>
                <a:cs typeface="Times New Roman" pitchFamily="18" charset="0"/>
              </a:rPr>
              <a:t>Make eye contact </a:t>
            </a:r>
            <a:r>
              <a:rPr lang="en-US" dirty="0" smtClean="0">
                <a:solidFill>
                  <a:schemeClr val="accent4">
                    <a:lumMod val="75000"/>
                  </a:schemeClr>
                </a:solidFill>
                <a:latin typeface="Times New Roman" pitchFamily="18" charset="0"/>
                <a:cs typeface="Times New Roman" pitchFamily="18" charset="0"/>
              </a:rPr>
              <a:t>– to look  </a:t>
            </a:r>
            <a:r>
              <a:rPr lang="en-US" dirty="0" err="1" smtClean="0">
                <a:solidFill>
                  <a:schemeClr val="accent4">
                    <a:lumMod val="75000"/>
                  </a:schemeClr>
                </a:solidFill>
                <a:latin typeface="Times New Roman" pitchFamily="18" charset="0"/>
                <a:cs typeface="Times New Roman" pitchFamily="18" charset="0"/>
              </a:rPr>
              <a:t>smb</a:t>
            </a:r>
            <a:r>
              <a:rPr lang="en-US" dirty="0" smtClean="0">
                <a:solidFill>
                  <a:schemeClr val="accent4">
                    <a:lumMod val="75000"/>
                  </a:schemeClr>
                </a:solidFill>
                <a:latin typeface="Times New Roman" pitchFamily="18" charset="0"/>
                <a:cs typeface="Times New Roman" pitchFamily="18" charset="0"/>
              </a:rPr>
              <a:t>. straight in the eye when they look at you</a:t>
            </a:r>
          </a:p>
          <a:p>
            <a:pPr>
              <a:lnSpc>
                <a:spcPct val="80000"/>
              </a:lnSpc>
            </a:pPr>
            <a:r>
              <a:rPr lang="en-US" i="1" dirty="0" smtClean="0">
                <a:solidFill>
                  <a:srgbClr val="FF0000"/>
                </a:solidFill>
                <a:latin typeface="Times New Roman" pitchFamily="18" charset="0"/>
                <a:cs typeface="Times New Roman" pitchFamily="18" charset="0"/>
              </a:rPr>
              <a:t>Typical </a:t>
            </a:r>
            <a:r>
              <a:rPr lang="en-US" dirty="0" smtClean="0">
                <a:solidFill>
                  <a:schemeClr val="accent4">
                    <a:lumMod val="75000"/>
                  </a:schemeClr>
                </a:solidFill>
                <a:latin typeface="Times New Roman" pitchFamily="18" charset="0"/>
                <a:cs typeface="Times New Roman" pitchFamily="18" charset="0"/>
              </a:rPr>
              <a:t>– usual</a:t>
            </a:r>
          </a:p>
          <a:p>
            <a:pPr>
              <a:lnSpc>
                <a:spcPct val="80000"/>
              </a:lnSpc>
            </a:pPr>
            <a:r>
              <a:rPr lang="en-US" i="1" dirty="0" smtClean="0">
                <a:solidFill>
                  <a:srgbClr val="FF0000"/>
                </a:solidFill>
                <a:latin typeface="Times New Roman" pitchFamily="18" charset="0"/>
                <a:cs typeface="Times New Roman" pitchFamily="18" charset="0"/>
              </a:rPr>
              <a:t>Greeting</a:t>
            </a:r>
            <a:r>
              <a:rPr lang="en-US" i="1" dirty="0" smtClean="0">
                <a:solidFill>
                  <a:schemeClr val="accent4">
                    <a:lumMod val="75000"/>
                  </a:schemeClr>
                </a:solidFill>
                <a:latin typeface="Times New Roman" pitchFamily="18" charset="0"/>
                <a:cs typeface="Times New Roman" pitchFamily="18" charset="0"/>
              </a:rPr>
              <a:t> </a:t>
            </a:r>
            <a:r>
              <a:rPr lang="en-US" dirty="0" smtClean="0">
                <a:solidFill>
                  <a:schemeClr val="accent4">
                    <a:lumMod val="75000"/>
                  </a:schemeClr>
                </a:solidFill>
                <a:latin typeface="Times New Roman" pitchFamily="18" charset="0"/>
                <a:cs typeface="Times New Roman" pitchFamily="18" charset="0"/>
              </a:rPr>
              <a:t>– way of saying hello</a:t>
            </a:r>
          </a:p>
          <a:p>
            <a:pPr>
              <a:lnSpc>
                <a:spcPct val="80000"/>
              </a:lnSpc>
            </a:pPr>
            <a:r>
              <a:rPr lang="en-US" i="1" dirty="0" smtClean="0">
                <a:solidFill>
                  <a:srgbClr val="FF0000"/>
                </a:solidFill>
                <a:latin typeface="Times New Roman" pitchFamily="18" charset="0"/>
                <a:cs typeface="Times New Roman" pitchFamily="18" charset="0"/>
              </a:rPr>
              <a:t>In public </a:t>
            </a:r>
            <a:r>
              <a:rPr lang="en-US" dirty="0" smtClean="0">
                <a:solidFill>
                  <a:schemeClr val="accent4">
                    <a:lumMod val="75000"/>
                  </a:schemeClr>
                </a:solidFill>
                <a:latin typeface="Times New Roman" pitchFamily="18" charset="0"/>
                <a:cs typeface="Times New Roman" pitchFamily="18" charset="0"/>
              </a:rPr>
              <a:t>– in front of a group of people</a:t>
            </a:r>
          </a:p>
          <a:p>
            <a:pPr>
              <a:lnSpc>
                <a:spcPct val="80000"/>
              </a:lnSpc>
            </a:pPr>
            <a:r>
              <a:rPr lang="en-US" i="1" dirty="0" smtClean="0">
                <a:solidFill>
                  <a:srgbClr val="FF0000"/>
                </a:solidFill>
                <a:latin typeface="Times New Roman" pitchFamily="18" charset="0"/>
                <a:cs typeface="Times New Roman" pitchFamily="18" charset="0"/>
              </a:rPr>
              <a:t>Be aware </a:t>
            </a:r>
            <a:r>
              <a:rPr lang="en-US" dirty="0" smtClean="0">
                <a:solidFill>
                  <a:schemeClr val="accent4">
                    <a:lumMod val="75000"/>
                  </a:schemeClr>
                </a:solidFill>
                <a:latin typeface="Times New Roman" pitchFamily="18" charset="0"/>
                <a:cs typeface="Times New Roman" pitchFamily="18" charset="0"/>
              </a:rPr>
              <a:t>– to make sure you know about </a:t>
            </a:r>
            <a:r>
              <a:rPr lang="en-US" dirty="0" err="1" smtClean="0">
                <a:solidFill>
                  <a:schemeClr val="accent4">
                    <a:lumMod val="75000"/>
                  </a:schemeClr>
                </a:solidFill>
                <a:latin typeface="Times New Roman" pitchFamily="18" charset="0"/>
                <a:cs typeface="Times New Roman" pitchFamily="18" charset="0"/>
              </a:rPr>
              <a:t>smth</a:t>
            </a:r>
            <a:r>
              <a:rPr lang="en-US" dirty="0" smtClean="0">
                <a:solidFill>
                  <a:schemeClr val="accent4">
                    <a:lumMod val="75000"/>
                  </a:schemeClr>
                </a:solidFill>
                <a:latin typeface="Times New Roman" pitchFamily="18" charset="0"/>
                <a:cs typeface="Times New Roman" pitchFamily="18" charset="0"/>
              </a:rPr>
              <a:t>.</a:t>
            </a:r>
          </a:p>
          <a:p>
            <a:pPr>
              <a:lnSpc>
                <a:spcPct val="80000"/>
              </a:lnSpc>
            </a:pPr>
            <a:r>
              <a:rPr lang="en-US" i="1" dirty="0" smtClean="0">
                <a:solidFill>
                  <a:srgbClr val="FF0000"/>
                </a:solidFill>
                <a:latin typeface="Times New Roman" pitchFamily="18" charset="0"/>
                <a:cs typeface="Times New Roman" pitchFamily="18" charset="0"/>
              </a:rPr>
              <a:t>Crowded place </a:t>
            </a:r>
            <a:r>
              <a:rPr lang="en-US" i="1" dirty="0" smtClean="0">
                <a:solidFill>
                  <a:schemeClr val="accent4">
                    <a:lumMod val="75000"/>
                  </a:schemeClr>
                </a:solidFill>
                <a:latin typeface="Times New Roman" pitchFamily="18" charset="0"/>
                <a:cs typeface="Times New Roman" pitchFamily="18" charset="0"/>
              </a:rPr>
              <a:t>– </a:t>
            </a:r>
            <a:r>
              <a:rPr lang="en-US" dirty="0" smtClean="0">
                <a:solidFill>
                  <a:schemeClr val="accent4">
                    <a:lumMod val="75000"/>
                  </a:schemeClr>
                </a:solidFill>
                <a:latin typeface="Times New Roman" pitchFamily="18" charset="0"/>
                <a:cs typeface="Times New Roman" pitchFamily="18" charset="0"/>
              </a:rPr>
              <a:t>area full of people</a:t>
            </a:r>
          </a:p>
          <a:p>
            <a:pPr>
              <a:lnSpc>
                <a:spcPct val="80000"/>
              </a:lnSpc>
            </a:pPr>
            <a:r>
              <a:rPr lang="en-US" i="1" dirty="0" smtClean="0">
                <a:solidFill>
                  <a:srgbClr val="FF0000"/>
                </a:solidFill>
                <a:latin typeface="Times New Roman" pitchFamily="18" charset="0"/>
                <a:cs typeface="Times New Roman" pitchFamily="18" charset="0"/>
              </a:rPr>
              <a:t>Token </a:t>
            </a:r>
            <a:r>
              <a:rPr lang="en-US" i="1" dirty="0" smtClean="0">
                <a:solidFill>
                  <a:schemeClr val="accent4">
                    <a:lumMod val="75000"/>
                  </a:schemeClr>
                </a:solidFill>
                <a:latin typeface="Times New Roman" pitchFamily="18" charset="0"/>
                <a:cs typeface="Times New Roman" pitchFamily="18" charset="0"/>
              </a:rPr>
              <a:t>–</a:t>
            </a:r>
            <a:r>
              <a:rPr lang="en-US" dirty="0" smtClean="0">
                <a:solidFill>
                  <a:schemeClr val="accent4">
                    <a:lumMod val="75000"/>
                  </a:schemeClr>
                </a:solidFill>
                <a:latin typeface="Times New Roman" pitchFamily="18" charset="0"/>
                <a:cs typeface="Times New Roman" pitchFamily="18" charset="0"/>
              </a:rPr>
              <a:t> sign</a:t>
            </a:r>
          </a:p>
          <a:p>
            <a:pPr>
              <a:lnSpc>
                <a:spcPct val="80000"/>
              </a:lnSpc>
            </a:pPr>
            <a:r>
              <a:rPr lang="en-US" i="1" dirty="0" smtClean="0">
                <a:solidFill>
                  <a:srgbClr val="FF0000"/>
                </a:solidFill>
                <a:latin typeface="Times New Roman" pitchFamily="18" charset="0"/>
                <a:cs typeface="Times New Roman" pitchFamily="18" charset="0"/>
              </a:rPr>
              <a:t>Elbow</a:t>
            </a:r>
            <a:r>
              <a:rPr lang="en-US" dirty="0" smtClean="0">
                <a:solidFill>
                  <a:srgbClr val="FF0000"/>
                </a:solidFill>
                <a:latin typeface="Times New Roman" pitchFamily="18" charset="0"/>
                <a:cs typeface="Times New Roman" pitchFamily="18" charset="0"/>
              </a:rPr>
              <a:t> </a:t>
            </a:r>
            <a:r>
              <a:rPr lang="en-US" dirty="0" smtClean="0">
                <a:solidFill>
                  <a:schemeClr val="accent4">
                    <a:lumMod val="75000"/>
                  </a:schemeClr>
                </a:solidFill>
                <a:latin typeface="Times New Roman" pitchFamily="18" charset="0"/>
                <a:cs typeface="Times New Roman" pitchFamily="18" charset="0"/>
              </a:rPr>
              <a:t>– the joint in the middle of the arm</a:t>
            </a:r>
          </a:p>
          <a:p>
            <a:pPr>
              <a:lnSpc>
                <a:spcPct val="80000"/>
              </a:lnSpc>
            </a:pPr>
            <a:r>
              <a:rPr lang="en-US" i="1" dirty="0" smtClean="0">
                <a:solidFill>
                  <a:srgbClr val="FF0000"/>
                </a:solidFill>
                <a:latin typeface="Times New Roman" pitchFamily="18" charset="0"/>
                <a:cs typeface="Times New Roman" pitchFamily="18" charset="0"/>
              </a:rPr>
              <a:t>Second-rate</a:t>
            </a:r>
            <a:r>
              <a:rPr lang="en-US" dirty="0" smtClean="0">
                <a:solidFill>
                  <a:schemeClr val="accent4">
                    <a:lumMod val="75000"/>
                  </a:schemeClr>
                </a:solidFill>
                <a:latin typeface="Times New Roman" pitchFamily="18" charset="0"/>
                <a:cs typeface="Times New Roman" pitchFamily="18" charset="0"/>
              </a:rPr>
              <a:t> – not the best</a:t>
            </a:r>
            <a:endParaRPr lang="ru-RU" dirty="0">
              <a:solidFill>
                <a:schemeClr val="accent4">
                  <a:lumMod val="75000"/>
                </a:schemeClr>
              </a:solidFill>
              <a:latin typeface="Times New Roman" pitchFamily="18" charset="0"/>
              <a:cs typeface="Times New Roman" pitchFamily="18" charset="0"/>
            </a:endParaRPr>
          </a:p>
        </p:txBody>
      </p:sp>
      <p:pic>
        <p:nvPicPr>
          <p:cNvPr id="3074" name="Picture 2" descr="H:\Documents and Settings\Администратор\Рабочий стол\1359.jpg"/>
          <p:cNvPicPr>
            <a:picLocks noGrp="1" noChangeAspect="1" noChangeArrowheads="1"/>
          </p:cNvPicPr>
          <p:nvPr>
            <p:ph sz="quarter" idx="1"/>
          </p:nvPr>
        </p:nvPicPr>
        <p:blipFill>
          <a:blip r:embed="rId3"/>
          <a:srcRect/>
          <a:stretch>
            <a:fillRect/>
          </a:stretch>
        </p:blipFill>
        <p:spPr bwMode="auto">
          <a:xfrm>
            <a:off x="4786314" y="2071678"/>
            <a:ext cx="3643341" cy="3357586"/>
          </a:xfrm>
          <a:prstGeom prst="rect">
            <a:avLst/>
          </a:prstGeom>
          <a:noFill/>
        </p:spPr>
      </p:pic>
    </p:spTree>
    <p:extLst>
      <p:ext uri="{BB962C8B-B14F-4D97-AF65-F5344CB8AC3E}">
        <p14:creationId xmlns:p14="http://schemas.microsoft.com/office/powerpoint/2010/main" val="19637186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267978" cy="1387696"/>
          </a:xfrm>
        </p:spPr>
        <p:txBody>
          <a:bodyPr>
            <a:normAutofit fontScale="90000"/>
          </a:bodyPr>
          <a:lstStyle/>
          <a:p>
            <a:r>
              <a:rPr lang="en-US" sz="3100" b="1" dirty="0" smtClean="0">
                <a:latin typeface="Times New Roman" pitchFamily="18" charset="0"/>
                <a:cs typeface="Times New Roman" pitchFamily="18" charset="0"/>
                <a:hlinkClick r:id="rId2" action="ppaction://hlinksldjump"/>
              </a:rPr>
              <a:t>Translation</a:t>
            </a:r>
            <a:r>
              <a:rPr lang="ru-RU" sz="3100" b="1" dirty="0" smtClean="0">
                <a:latin typeface="Times New Roman" pitchFamily="18" charset="0"/>
                <a:cs typeface="Times New Roman" pitchFamily="18" charset="0"/>
                <a:hlinkClick r:id="rId2" action="ppaction://hlinksldjump"/>
              </a:rPr>
              <a:t> 10</a:t>
            </a:r>
            <a:r>
              <a:rPr lang="en-US" sz="3100" b="1" dirty="0" smtClean="0">
                <a:latin typeface="Times New Roman" pitchFamily="18" charset="0"/>
                <a:cs typeface="Times New Roman" pitchFamily="18" charset="0"/>
              </a:rPr>
              <a:t/>
            </a:r>
            <a:br>
              <a:rPr lang="en-US" sz="3100" b="1" dirty="0" smtClean="0">
                <a:latin typeface="Times New Roman" pitchFamily="18" charset="0"/>
                <a:cs typeface="Times New Roman" pitchFamily="18" charset="0"/>
              </a:rPr>
            </a:br>
            <a:r>
              <a:rPr lang="en-US" sz="2700" dirty="0">
                <a:solidFill>
                  <a:schemeClr val="tx1"/>
                </a:solidFill>
                <a:latin typeface="Times New Roman" pitchFamily="18" charset="0"/>
                <a:cs typeface="Times New Roman" pitchFamily="18" charset="0"/>
              </a:rPr>
              <a:t>Translate into </a:t>
            </a:r>
            <a:r>
              <a:rPr lang="en-US" sz="2700" dirty="0" smtClean="0">
                <a:solidFill>
                  <a:schemeClr val="tx1"/>
                </a:solidFill>
                <a:latin typeface="Times New Roman" pitchFamily="18" charset="0"/>
                <a:cs typeface="Times New Roman" pitchFamily="18" charset="0"/>
              </a:rPr>
              <a:t>Russian:</a:t>
            </a:r>
            <a:r>
              <a:rPr lang="en-US" sz="2700" dirty="0">
                <a:solidFill>
                  <a:schemeClr val="tx1"/>
                </a:solidFill>
                <a:latin typeface="Times New Roman" pitchFamily="18" charset="0"/>
                <a:cs typeface="Times New Roman" pitchFamily="18" charset="0"/>
              </a:rPr>
              <a:t/>
            </a:r>
            <a:br>
              <a:rPr lang="en-US" sz="2700" dirty="0">
                <a:solidFill>
                  <a:schemeClr val="tx1"/>
                </a:solidFill>
                <a:latin typeface="Times New Roman" pitchFamily="18" charset="0"/>
                <a:cs typeface="Times New Roman" pitchFamily="18" charset="0"/>
              </a:rPr>
            </a:br>
            <a:endParaRPr lang="ru-RU" sz="27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571472" y="1428736"/>
            <a:ext cx="8115328" cy="5168616"/>
          </a:xfrm>
        </p:spPr>
        <p:txBody>
          <a:bodyPr>
            <a:normAutofit/>
          </a:bodyPr>
          <a:lstStyle/>
          <a:p>
            <a:pPr marL="0" indent="0" algn="ctr">
              <a:buNone/>
            </a:pPr>
            <a:r>
              <a:rPr lang="en-US" sz="4800" b="1" dirty="0" smtClean="0">
                <a:solidFill>
                  <a:srgbClr val="0070C0"/>
                </a:solidFill>
                <a:latin typeface="Times New Roman" pitchFamily="18" charset="0"/>
                <a:cs typeface="Times New Roman" pitchFamily="18" charset="0"/>
              </a:rPr>
              <a:t>Worthwhile</a:t>
            </a:r>
          </a:p>
          <a:p>
            <a:pPr marL="0" indent="0" algn="ctr">
              <a:buNone/>
            </a:pPr>
            <a:r>
              <a:rPr lang="en-US" sz="4800" b="1" dirty="0" smtClean="0">
                <a:solidFill>
                  <a:srgbClr val="0070C0"/>
                </a:solidFill>
                <a:latin typeface="Times New Roman" pitchFamily="18" charset="0"/>
                <a:cs typeface="Times New Roman" pitchFamily="18" charset="0"/>
              </a:rPr>
              <a:t>Important rules</a:t>
            </a:r>
          </a:p>
          <a:p>
            <a:pPr marL="0" indent="0" algn="ctr">
              <a:buNone/>
            </a:pPr>
            <a:r>
              <a:rPr lang="en-US" sz="4800" b="1" dirty="0" smtClean="0">
                <a:solidFill>
                  <a:srgbClr val="0070C0"/>
                </a:solidFill>
                <a:latin typeface="Times New Roman" pitchFamily="18" charset="0"/>
                <a:cs typeface="Times New Roman" pitchFamily="18" charset="0"/>
              </a:rPr>
              <a:t>Insincere</a:t>
            </a:r>
          </a:p>
          <a:p>
            <a:pPr marL="0" indent="0" algn="ctr">
              <a:buNone/>
            </a:pPr>
            <a:r>
              <a:rPr lang="en-US" sz="4800" b="1" dirty="0" smtClean="0">
                <a:solidFill>
                  <a:srgbClr val="0070C0"/>
                </a:solidFill>
                <a:latin typeface="Times New Roman" pitchFamily="18" charset="0"/>
                <a:cs typeface="Times New Roman" pitchFamily="18" charset="0"/>
              </a:rPr>
              <a:t>Politeness</a:t>
            </a:r>
          </a:p>
          <a:p>
            <a:pPr marL="0" indent="0" algn="ctr">
              <a:buNone/>
            </a:pPr>
            <a:r>
              <a:rPr lang="en-US" sz="4800" b="1" dirty="0" smtClean="0">
                <a:solidFill>
                  <a:srgbClr val="0070C0"/>
                </a:solidFill>
                <a:latin typeface="Times New Roman" pitchFamily="18" charset="0"/>
                <a:cs typeface="Times New Roman" pitchFamily="18" charset="0"/>
              </a:rPr>
              <a:t> Small gift</a:t>
            </a:r>
            <a:endParaRPr lang="ru-RU" dirty="0"/>
          </a:p>
        </p:txBody>
      </p:sp>
    </p:spTree>
    <p:extLst>
      <p:ext uri="{BB962C8B-B14F-4D97-AF65-F5344CB8AC3E}">
        <p14:creationId xmlns:p14="http://schemas.microsoft.com/office/powerpoint/2010/main" val="15062361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786842" cy="1343072"/>
          </a:xfrm>
        </p:spPr>
        <p:txBody>
          <a:bodyPr>
            <a:normAutofit fontScale="90000"/>
          </a:bodyPr>
          <a:lstStyle/>
          <a:p>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dirty="0" smtClean="0">
                <a:hlinkClick r:id="rId2" action="ppaction://hlinksldjump"/>
              </a:rPr>
              <a:t/>
            </a:r>
            <a:br>
              <a:rPr lang="en-US" dirty="0" smtClean="0">
                <a:hlinkClick r:id="rId2" action="ppaction://hlinksldjump"/>
              </a:rPr>
            </a:br>
            <a:r>
              <a:rPr lang="en-US" sz="3100" b="1" dirty="0" smtClean="0">
                <a:latin typeface="Times New Roman" pitchFamily="18" charset="0"/>
                <a:cs typeface="Times New Roman" pitchFamily="18" charset="0"/>
                <a:hlinkClick r:id="rId2" action="ppaction://hlinksldjump"/>
              </a:rPr>
              <a:t>Translation</a:t>
            </a:r>
            <a:r>
              <a:rPr lang="ru-RU" sz="3100" b="1" dirty="0" smtClean="0">
                <a:latin typeface="Times New Roman" pitchFamily="18" charset="0"/>
                <a:cs typeface="Times New Roman" pitchFamily="18" charset="0"/>
                <a:hlinkClick r:id="rId2" action="ppaction://hlinksldjump"/>
              </a:rPr>
              <a:t> 20</a:t>
            </a:r>
            <a:r>
              <a:rPr lang="en-US" dirty="0" smtClean="0"/>
              <a:t/>
            </a:r>
            <a:br>
              <a:rPr lang="en-US" dirty="0" smtClean="0"/>
            </a:br>
            <a:r>
              <a:rPr lang="en-US" sz="2700" dirty="0" smtClean="0">
                <a:solidFill>
                  <a:schemeClr val="tx1"/>
                </a:solidFill>
                <a:latin typeface="Times New Roman" pitchFamily="18" charset="0"/>
                <a:cs typeface="Times New Roman" pitchFamily="18" charset="0"/>
              </a:rPr>
              <a:t>Translate into Russian:</a:t>
            </a:r>
            <a:br>
              <a:rPr lang="en-US" sz="2700" dirty="0" smtClean="0">
                <a:solidFill>
                  <a:schemeClr val="tx1"/>
                </a:solidFill>
                <a:latin typeface="Times New Roman" pitchFamily="18" charset="0"/>
                <a:cs typeface="Times New Roman" pitchFamily="18" charset="0"/>
              </a:rPr>
            </a:br>
            <a:endParaRPr lang="ru-RU" sz="27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571472" y="1714488"/>
            <a:ext cx="8115328" cy="4666840"/>
          </a:xfrm>
        </p:spPr>
        <p:txBody>
          <a:bodyPr>
            <a:noAutofit/>
          </a:bodyPr>
          <a:lstStyle/>
          <a:p>
            <a:r>
              <a:rPr lang="en-GB" sz="2000" b="1" dirty="0" smtClean="0">
                <a:solidFill>
                  <a:schemeClr val="accent1"/>
                </a:solidFill>
                <a:latin typeface="Times New Roman" pitchFamily="18" charset="0"/>
                <a:cs typeface="Times New Roman" pitchFamily="18" charset="0"/>
              </a:rPr>
              <a:t>Do shake hands:</a:t>
            </a:r>
          </a:p>
          <a:p>
            <a:pPr>
              <a:buNone/>
            </a:pPr>
            <a:r>
              <a:rPr lang="en-GB" sz="2000" b="1" dirty="0" smtClean="0">
                <a:solidFill>
                  <a:schemeClr val="accent1"/>
                </a:solidFill>
                <a:latin typeface="Times New Roman" pitchFamily="18" charset="0"/>
                <a:cs typeface="Times New Roman" pitchFamily="18" charset="0"/>
              </a:rPr>
              <a:t>    When you are first introduced to someone, shake their right hand with your own right hand.</a:t>
            </a:r>
          </a:p>
          <a:p>
            <a:pPr marL="0" indent="0" algn="ctr">
              <a:lnSpc>
                <a:spcPct val="150000"/>
              </a:lnSpc>
              <a:spcBef>
                <a:spcPts val="0"/>
              </a:spcBef>
              <a:buNone/>
            </a:pPr>
            <a:endParaRPr lang="en-US" b="1" dirty="0" smtClean="0">
              <a:solidFill>
                <a:srgbClr val="FFC000"/>
              </a:solidFill>
            </a:endParaRPr>
          </a:p>
          <a:p>
            <a:pPr marL="0" indent="0" algn="ctr">
              <a:lnSpc>
                <a:spcPct val="150000"/>
              </a:lnSpc>
              <a:spcBef>
                <a:spcPts val="0"/>
              </a:spcBef>
              <a:buNone/>
            </a:pPr>
            <a:r>
              <a:rPr lang="en-US" sz="4000" b="1" dirty="0" smtClean="0">
                <a:solidFill>
                  <a:schemeClr val="accent6">
                    <a:lumMod val="75000"/>
                  </a:schemeClr>
                </a:solidFill>
              </a:rPr>
              <a:t>  </a:t>
            </a:r>
            <a:endParaRPr lang="ru-RU" sz="4000" b="1" dirty="0">
              <a:solidFill>
                <a:schemeClr val="accent6">
                  <a:lumMod val="75000"/>
                </a:schemeClr>
              </a:solidFill>
            </a:endParaRPr>
          </a:p>
        </p:txBody>
      </p:sp>
      <p:sp>
        <p:nvSpPr>
          <p:cNvPr id="4" name="Прямоугольник 3"/>
          <p:cNvSpPr/>
          <p:nvPr/>
        </p:nvSpPr>
        <p:spPr>
          <a:xfrm>
            <a:off x="642910" y="2690336"/>
            <a:ext cx="6215090" cy="1600438"/>
          </a:xfrm>
          <a:prstGeom prst="rect">
            <a:avLst/>
          </a:prstGeom>
        </p:spPr>
        <p:txBody>
          <a:bodyPr wrap="square">
            <a:spAutoFit/>
          </a:bodyPr>
          <a:lstStyle/>
          <a:p>
            <a:endParaRPr lang="en-GB" b="1" dirty="0" smtClean="0">
              <a:latin typeface="Arial" panose="020B0604020202020204" pitchFamily="34" charset="0"/>
              <a:cs typeface="Arial" panose="020B0604020202020204" pitchFamily="34" charset="0"/>
            </a:endParaRPr>
          </a:p>
          <a:p>
            <a:pPr>
              <a:buFont typeface="Arial" pitchFamily="34" charset="0"/>
              <a:buChar char="•"/>
            </a:pPr>
            <a:r>
              <a:rPr lang="en-GB" sz="2000" b="1" dirty="0" smtClean="0">
                <a:solidFill>
                  <a:schemeClr val="accent2">
                    <a:lumMod val="60000"/>
                    <a:lumOff val="40000"/>
                  </a:schemeClr>
                </a:solidFill>
                <a:latin typeface="Times New Roman" pitchFamily="18" charset="0"/>
                <a:cs typeface="Times New Roman" pitchFamily="18" charset="0"/>
              </a:rPr>
              <a:t>   Do say sorry:</a:t>
            </a:r>
          </a:p>
          <a:p>
            <a:r>
              <a:rPr lang="en-GB" sz="2000" b="1" dirty="0" smtClean="0">
                <a:solidFill>
                  <a:schemeClr val="accent2">
                    <a:lumMod val="60000"/>
                    <a:lumOff val="40000"/>
                  </a:schemeClr>
                </a:solidFill>
                <a:latin typeface="Times New Roman" pitchFamily="18" charset="0"/>
                <a:cs typeface="Times New Roman" pitchFamily="18" charset="0"/>
              </a:rPr>
              <a:t> If you accidentally bump into someone, say 'sorry'. They probably will too, even if it was your fault! This is a habit </a:t>
            </a:r>
            <a:r>
              <a:rPr lang="en-GB" b="1" dirty="0" smtClean="0">
                <a:solidFill>
                  <a:schemeClr val="accent2">
                    <a:lumMod val="60000"/>
                    <a:lumOff val="40000"/>
                  </a:schemeClr>
                </a:solidFill>
                <a:latin typeface="Times New Roman" pitchFamily="18" charset="0"/>
                <a:cs typeface="Times New Roman" pitchFamily="18" charset="0"/>
              </a:rPr>
              <a:t>and can be seen as very amusing by an 'outsider'. </a:t>
            </a:r>
          </a:p>
        </p:txBody>
      </p:sp>
    </p:spTree>
    <p:extLst>
      <p:ext uri="{BB962C8B-B14F-4D97-AF65-F5344CB8AC3E}">
        <p14:creationId xmlns:p14="http://schemas.microsoft.com/office/powerpoint/2010/main" val="31860296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85728"/>
            <a:ext cx="8129590" cy="1143000"/>
          </a:xfrm>
        </p:spPr>
        <p:txBody>
          <a:bodyPr>
            <a:normAutofit/>
          </a:bodyPr>
          <a:lstStyle/>
          <a:p>
            <a:r>
              <a:rPr lang="en-US" sz="2800" b="1" u="sng" dirty="0" smtClean="0">
                <a:solidFill>
                  <a:srgbClr val="00B0F0"/>
                </a:solidFill>
                <a:latin typeface="Times New Roman" pitchFamily="18" charset="0"/>
                <a:cs typeface="Times New Roman" pitchFamily="18" charset="0"/>
              </a:rPr>
              <a:t>Translation</a:t>
            </a:r>
            <a:r>
              <a:rPr lang="ru-RU" sz="2800" b="1" u="sng" dirty="0" smtClean="0">
                <a:solidFill>
                  <a:srgbClr val="00B0F0"/>
                </a:solidFill>
                <a:latin typeface="Times New Roman" pitchFamily="18" charset="0"/>
                <a:cs typeface="Times New Roman" pitchFamily="18" charset="0"/>
              </a:rPr>
              <a:t> 30</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Translate into English:</a:t>
            </a:r>
            <a:endParaRPr lang="ru-RU" sz="2400" dirty="0">
              <a:latin typeface="Times New Roman" pitchFamily="18" charset="0"/>
              <a:cs typeface="Times New Roman" pitchFamily="18" charset="0"/>
            </a:endParaRPr>
          </a:p>
        </p:txBody>
      </p:sp>
      <p:sp>
        <p:nvSpPr>
          <p:cNvPr id="3" name="Объект 2"/>
          <p:cNvSpPr>
            <a:spLocks noGrp="1"/>
          </p:cNvSpPr>
          <p:nvPr>
            <p:ph sz="quarter" idx="1"/>
          </p:nvPr>
        </p:nvSpPr>
        <p:spPr>
          <a:xfrm>
            <a:off x="142844" y="2214554"/>
            <a:ext cx="5143536" cy="3643338"/>
          </a:xfrm>
        </p:spPr>
        <p:txBody>
          <a:bodyPr>
            <a:normAutofit fontScale="77500" lnSpcReduction="20000"/>
          </a:bodyPr>
          <a:lstStyle/>
          <a:p>
            <a:pPr lvl="4">
              <a:buNone/>
            </a:pPr>
            <a:r>
              <a:rPr lang="en-US" sz="2100" b="1" dirty="0" smtClean="0">
                <a:solidFill>
                  <a:srgbClr val="DD7169"/>
                </a:solidFill>
                <a:latin typeface="Times New Roman" pitchFamily="18" charset="0"/>
                <a:cs typeface="Times New Roman" pitchFamily="18" charset="0"/>
              </a:rPr>
              <a:t>1</a:t>
            </a:r>
            <a:r>
              <a:rPr lang="ru-RU" sz="2100" b="1" dirty="0" smtClean="0">
                <a:solidFill>
                  <a:srgbClr val="DD7169"/>
                </a:solidFill>
                <a:latin typeface="Times New Roman" pitchFamily="18" charset="0"/>
                <a:cs typeface="Times New Roman" pitchFamily="18" charset="0"/>
              </a:rPr>
              <a:t>.</a:t>
            </a:r>
            <a:r>
              <a:rPr lang="en-US" sz="2100" b="1" dirty="0" smtClean="0">
                <a:solidFill>
                  <a:srgbClr val="DD7169"/>
                </a:solidFill>
                <a:latin typeface="Times New Roman" pitchFamily="18" charset="0"/>
                <a:cs typeface="Times New Roman" pitchFamily="18" charset="0"/>
              </a:rPr>
              <a:t>When you visit people at home, make sure you are on time. It’s also nice to take a gift </a:t>
            </a:r>
            <a:r>
              <a:rPr lang="ru-RU" sz="2100" b="1" dirty="0" smtClean="0">
                <a:solidFill>
                  <a:srgbClr val="DD7169"/>
                </a:solidFill>
                <a:latin typeface="Times New Roman" pitchFamily="18" charset="0"/>
                <a:cs typeface="Times New Roman" pitchFamily="18" charset="0"/>
              </a:rPr>
              <a:t> </a:t>
            </a:r>
            <a:r>
              <a:rPr lang="en-US" sz="2100" b="1" dirty="0" smtClean="0">
                <a:solidFill>
                  <a:srgbClr val="DD7169"/>
                </a:solidFill>
                <a:latin typeface="Times New Roman" pitchFamily="18" charset="0"/>
                <a:cs typeface="Times New Roman" pitchFamily="18" charset="0"/>
              </a:rPr>
              <a:t>or your hosts, such as a bottle of wine, a bunch of flowers or a box of chocolates.   </a:t>
            </a:r>
          </a:p>
          <a:p>
            <a:pPr lvl="4">
              <a:buNone/>
            </a:pPr>
            <a:endParaRPr lang="ru-RU" dirty="0" smtClean="0">
              <a:solidFill>
                <a:schemeClr val="accent3"/>
              </a:solidFill>
            </a:endParaRPr>
          </a:p>
          <a:p>
            <a:pPr lvl="4">
              <a:buNone/>
            </a:pPr>
            <a:r>
              <a:rPr lang="ru-RU" b="1" dirty="0" smtClean="0">
                <a:solidFill>
                  <a:schemeClr val="accent3"/>
                </a:solidFill>
              </a:rPr>
              <a:t>   </a:t>
            </a:r>
            <a:r>
              <a:rPr lang="en-US" b="1" dirty="0" smtClean="0">
                <a:solidFill>
                  <a:schemeClr val="accent3"/>
                </a:solidFill>
              </a:rPr>
              <a:t>2</a:t>
            </a:r>
            <a:r>
              <a:rPr lang="ru-RU" b="1" dirty="0" smtClean="0">
                <a:solidFill>
                  <a:schemeClr val="accent3"/>
                </a:solidFill>
              </a:rPr>
              <a:t>.</a:t>
            </a:r>
            <a:r>
              <a:rPr lang="en-US" b="1" dirty="0" smtClean="0">
                <a:solidFill>
                  <a:schemeClr val="accent3"/>
                </a:solidFill>
              </a:rPr>
              <a:t>The British like their privacy, so not all topics are safe for small talk. Avoid asking people about their age, religion, politics, marital status, weight or how much they earn.</a:t>
            </a:r>
            <a:endParaRPr lang="ru-RU" b="1" dirty="0" smtClean="0">
              <a:solidFill>
                <a:schemeClr val="accent3"/>
              </a:solidFill>
            </a:endParaRPr>
          </a:p>
          <a:p>
            <a:pPr>
              <a:buNone/>
            </a:pPr>
            <a:r>
              <a:rPr lang="en-US" sz="1800" b="1" dirty="0" smtClean="0">
                <a:solidFill>
                  <a:srgbClr val="6BDB70"/>
                </a:solidFill>
                <a:latin typeface="Times New Roman" pitchFamily="18" charset="0"/>
                <a:cs typeface="Times New Roman" pitchFamily="18" charset="0"/>
              </a:rPr>
              <a:t>                                </a:t>
            </a:r>
          </a:p>
          <a:p>
            <a:pPr algn="ctr">
              <a:buNone/>
            </a:pPr>
            <a:r>
              <a:rPr lang="en-US" sz="2100" b="1" dirty="0" smtClean="0">
                <a:solidFill>
                  <a:srgbClr val="4EB04E"/>
                </a:solidFill>
                <a:latin typeface="Times New Roman" pitchFamily="18" charset="0"/>
                <a:cs typeface="Times New Roman" pitchFamily="18" charset="0"/>
              </a:rPr>
              <a:t>                        3</a:t>
            </a:r>
            <a:r>
              <a:rPr lang="ru-RU" sz="2100" b="1" dirty="0" smtClean="0">
                <a:solidFill>
                  <a:srgbClr val="4EB04E"/>
                </a:solidFill>
                <a:latin typeface="Times New Roman" pitchFamily="18" charset="0"/>
                <a:cs typeface="Times New Roman" pitchFamily="18" charset="0"/>
              </a:rPr>
              <a:t>.</a:t>
            </a:r>
            <a:r>
              <a:rPr lang="en-US" sz="2100" b="1" dirty="0" smtClean="0">
                <a:solidFill>
                  <a:srgbClr val="4EB04E"/>
                </a:solidFill>
                <a:latin typeface="Times New Roman" pitchFamily="18" charset="0"/>
                <a:cs typeface="Times New Roman" pitchFamily="18" charset="0"/>
              </a:rPr>
              <a:t>A British person might say ‘come and see                me soon’ or ‘drop in anytime’. </a:t>
            </a:r>
            <a:endParaRPr lang="ru-RU" sz="2100" b="1" dirty="0" smtClean="0">
              <a:solidFill>
                <a:srgbClr val="4EB04E"/>
              </a:solidFill>
              <a:latin typeface="Times New Roman" pitchFamily="18" charset="0"/>
              <a:cs typeface="Times New Roman" pitchFamily="18" charset="0"/>
            </a:endParaRPr>
          </a:p>
          <a:p>
            <a:pPr algn="ctr">
              <a:buNone/>
            </a:pPr>
            <a:r>
              <a:rPr lang="en-US" sz="2100" b="1" dirty="0" smtClean="0">
                <a:solidFill>
                  <a:srgbClr val="4EB04E"/>
                </a:solidFill>
                <a:latin typeface="Times New Roman" pitchFamily="18" charset="0"/>
                <a:cs typeface="Times New Roman" pitchFamily="18" charset="0"/>
              </a:rPr>
              <a:t>                       However, you must always phone before         you visit someone.</a:t>
            </a:r>
            <a:endParaRPr lang="ru-RU" sz="2100" b="1" dirty="0">
              <a:solidFill>
                <a:srgbClr val="4EB04E"/>
              </a:solidFill>
              <a:latin typeface="Times New Roman" pitchFamily="18" charset="0"/>
              <a:cs typeface="Times New Roman" pitchFamily="18" charset="0"/>
            </a:endParaRPr>
          </a:p>
        </p:txBody>
      </p:sp>
      <p:pic>
        <p:nvPicPr>
          <p:cNvPr id="7" name="Picture 4" descr="H:\Documents and Settings\Администратор\Рабочий стол\img12 (1).jpg"/>
          <p:cNvPicPr>
            <a:picLocks noChangeAspect="1" noChangeArrowheads="1"/>
          </p:cNvPicPr>
          <p:nvPr/>
        </p:nvPicPr>
        <p:blipFill>
          <a:blip r:embed="rId2"/>
          <a:srcRect/>
          <a:stretch>
            <a:fillRect/>
          </a:stretch>
        </p:blipFill>
        <p:spPr bwMode="auto">
          <a:xfrm>
            <a:off x="6143636" y="3357562"/>
            <a:ext cx="1911331" cy="1643074"/>
          </a:xfrm>
          <a:prstGeom prst="rect">
            <a:avLst/>
          </a:prstGeom>
          <a:noFill/>
        </p:spPr>
      </p:pic>
      <p:pic>
        <p:nvPicPr>
          <p:cNvPr id="4098" name="Picture 2" descr="H:\Documents and Settings\Администратор\Рабочий стол\sex-love-life-2010-02-03-box-chocolates-main (1).jpg"/>
          <p:cNvPicPr>
            <a:picLocks noChangeAspect="1" noChangeArrowheads="1"/>
          </p:cNvPicPr>
          <p:nvPr/>
        </p:nvPicPr>
        <p:blipFill>
          <a:blip r:embed="rId3" cstate="print"/>
          <a:srcRect/>
          <a:stretch>
            <a:fillRect/>
          </a:stretch>
        </p:blipFill>
        <p:spPr bwMode="auto">
          <a:xfrm>
            <a:off x="5643570" y="2143116"/>
            <a:ext cx="2894398" cy="3071834"/>
          </a:xfrm>
          <a:prstGeom prst="rect">
            <a:avLst/>
          </a:prstGeom>
          <a:noFill/>
        </p:spPr>
      </p:pic>
    </p:spTree>
    <p:extLst>
      <p:ext uri="{BB962C8B-B14F-4D97-AF65-F5344CB8AC3E}">
        <p14:creationId xmlns:p14="http://schemas.microsoft.com/office/powerpoint/2010/main" val="30668851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1143000"/>
          </a:xfrm>
        </p:spPr>
        <p:txBody>
          <a:bodyPr>
            <a:normAutofit/>
          </a:bodyPr>
          <a:lstStyle/>
          <a:p>
            <a:r>
              <a:rPr lang="en-US" sz="2800" b="1" u="sng" dirty="0" smtClean="0">
                <a:solidFill>
                  <a:srgbClr val="00B0F0"/>
                </a:solidFill>
                <a:latin typeface="Times New Roman" pitchFamily="18" charset="0"/>
                <a:cs typeface="Times New Roman" pitchFamily="18" charset="0"/>
              </a:rPr>
              <a:t>Translation </a:t>
            </a:r>
            <a:r>
              <a:rPr lang="ru-RU" sz="2800" b="1" u="sng" dirty="0" smtClean="0">
                <a:solidFill>
                  <a:srgbClr val="00B0F0"/>
                </a:solidFill>
                <a:latin typeface="Times New Roman" pitchFamily="18" charset="0"/>
                <a:cs typeface="Times New Roman" pitchFamily="18" charset="0"/>
              </a:rPr>
              <a:t>40</a:t>
            </a:r>
            <a:r>
              <a:rPr lang="en-US" dirty="0" smtClean="0"/>
              <a:t/>
            </a:r>
            <a:br>
              <a:rPr lang="en-US" dirty="0" smtClean="0"/>
            </a:br>
            <a:r>
              <a:rPr lang="en-US" sz="2400" dirty="0" smtClean="0">
                <a:solidFill>
                  <a:schemeClr val="tx1"/>
                </a:solidFill>
              </a:rPr>
              <a:t>Translate into Russian:</a:t>
            </a:r>
            <a:endParaRPr lang="ru-RU" sz="2400" dirty="0">
              <a:solidFill>
                <a:schemeClr val="tx1"/>
              </a:solidFill>
            </a:endParaRPr>
          </a:p>
        </p:txBody>
      </p:sp>
      <p:sp>
        <p:nvSpPr>
          <p:cNvPr id="3" name="Объект 2"/>
          <p:cNvSpPr>
            <a:spLocks noGrp="1"/>
          </p:cNvSpPr>
          <p:nvPr>
            <p:ph sz="quarter" idx="1"/>
          </p:nvPr>
        </p:nvSpPr>
        <p:spPr>
          <a:xfrm>
            <a:off x="457200" y="2060848"/>
            <a:ext cx="5829312" cy="4065315"/>
          </a:xfrm>
        </p:spPr>
        <p:txBody>
          <a:bodyPr>
            <a:normAutofit/>
          </a:bodyPr>
          <a:lstStyle/>
          <a:p>
            <a:pPr marL="0" indent="0"/>
            <a:r>
              <a:rPr lang="en-US" sz="2000" dirty="0" smtClean="0">
                <a:solidFill>
                  <a:schemeClr val="accent3"/>
                </a:solidFill>
                <a:latin typeface="Times New Roman" pitchFamily="18" charset="0"/>
                <a:cs typeface="Times New Roman" pitchFamily="18" charset="0"/>
              </a:rPr>
              <a:t>The British are famous for their language, sense of </a:t>
            </a:r>
            <a:r>
              <a:rPr lang="en-US" sz="2000" dirty="0" err="1" smtClean="0">
                <a:solidFill>
                  <a:schemeClr val="accent3"/>
                </a:solidFill>
                <a:latin typeface="Times New Roman" pitchFamily="18" charset="0"/>
                <a:cs typeface="Times New Roman" pitchFamily="18" charset="0"/>
              </a:rPr>
              <a:t>humour</a:t>
            </a:r>
            <a:r>
              <a:rPr lang="en-US" sz="2000" dirty="0" smtClean="0">
                <a:solidFill>
                  <a:schemeClr val="accent3"/>
                </a:solidFill>
                <a:latin typeface="Times New Roman" pitchFamily="18" charset="0"/>
                <a:cs typeface="Times New Roman" pitchFamily="18" charset="0"/>
              </a:rPr>
              <a:t> and, of course, politeness. So, when you are in the UK, make sure you respect the social etiquette in the certain situations.</a:t>
            </a:r>
          </a:p>
          <a:p>
            <a:pPr marL="0" indent="0"/>
            <a:r>
              <a:rPr lang="en-US" sz="2000" dirty="0" smtClean="0">
                <a:solidFill>
                  <a:schemeClr val="accent3"/>
                </a:solidFill>
                <a:latin typeface="Times New Roman" pitchFamily="18" charset="0"/>
                <a:cs typeface="Times New Roman" pitchFamily="18" charset="0"/>
              </a:rPr>
              <a:t>It is only when you greet close friends or relatives that you would kiss them on the cheek or give them a hug. </a:t>
            </a:r>
          </a:p>
          <a:p>
            <a:pPr marL="0" indent="0"/>
            <a:r>
              <a:rPr lang="en-US" sz="2000" dirty="0" smtClean="0">
                <a:solidFill>
                  <a:schemeClr val="accent3"/>
                </a:solidFill>
                <a:latin typeface="Times New Roman" pitchFamily="18" charset="0"/>
                <a:cs typeface="Times New Roman" pitchFamily="18" charset="0"/>
              </a:rPr>
              <a:t>A British person might say ‘come and see me soon’ or ‘drop in anytime’. However, you must always phone before you visit someone.</a:t>
            </a:r>
            <a:endParaRPr lang="ru-RU" sz="2000" dirty="0" smtClean="0">
              <a:solidFill>
                <a:schemeClr val="accent3"/>
              </a:solidFill>
              <a:latin typeface="Times New Roman" pitchFamily="18" charset="0"/>
              <a:cs typeface="Times New Roman" pitchFamily="18" charset="0"/>
            </a:endParaRPr>
          </a:p>
        </p:txBody>
      </p:sp>
      <p:pic>
        <p:nvPicPr>
          <p:cNvPr id="5122" name="Picture 2" descr="H:\Documents and Settings\Администратор\Рабочий стол\Fotolia_96392281_Subscription_Monthly_M_86642173854843953.jpg"/>
          <p:cNvPicPr>
            <a:picLocks noChangeAspect="1" noChangeArrowheads="1"/>
          </p:cNvPicPr>
          <p:nvPr/>
        </p:nvPicPr>
        <p:blipFill>
          <a:blip r:embed="rId2"/>
          <a:srcRect/>
          <a:stretch>
            <a:fillRect/>
          </a:stretch>
        </p:blipFill>
        <p:spPr bwMode="auto">
          <a:xfrm>
            <a:off x="6215074" y="2000240"/>
            <a:ext cx="2705089" cy="2428892"/>
          </a:xfrm>
          <a:prstGeom prst="rect">
            <a:avLst/>
          </a:prstGeom>
          <a:noFill/>
        </p:spPr>
      </p:pic>
    </p:spTree>
    <p:extLst>
      <p:ext uri="{BB962C8B-B14F-4D97-AF65-F5344CB8AC3E}">
        <p14:creationId xmlns:p14="http://schemas.microsoft.com/office/powerpoint/2010/main" val="23995697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14290"/>
            <a:ext cx="8001056" cy="1428760"/>
          </a:xfrm>
        </p:spPr>
        <p:txBody>
          <a:bodyPr>
            <a:normAutofit fontScale="90000"/>
          </a:bodyPr>
          <a:lstStyle/>
          <a:p>
            <a:r>
              <a:rPr lang="en-US" sz="3100" b="1" dirty="0" smtClean="0">
                <a:latin typeface="Times New Roman" pitchFamily="18" charset="0"/>
                <a:cs typeface="Times New Roman" pitchFamily="18" charset="0"/>
                <a:hlinkClick r:id="rId2" action="ppaction://hlinksldjump"/>
              </a:rPr>
              <a:t>Grammar</a:t>
            </a:r>
            <a:r>
              <a:rPr lang="ru-RU" sz="3100" dirty="0" smtClean="0">
                <a:latin typeface="Times New Roman" pitchFamily="18" charset="0"/>
                <a:cs typeface="Times New Roman" pitchFamily="18" charset="0"/>
                <a:hlinkClick r:id="rId2" action="ppaction://hlinksldjump"/>
              </a:rPr>
              <a:t> </a:t>
            </a:r>
            <a:r>
              <a:rPr lang="ru-RU" sz="3100" b="1" dirty="0" smtClean="0">
                <a:latin typeface="Times New Roman" pitchFamily="18" charset="0"/>
                <a:cs typeface="Times New Roman" pitchFamily="18" charset="0"/>
                <a:hlinkClick r:id="rId2" action="ppaction://hlinksldjump"/>
              </a:rPr>
              <a:t>10</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en-US" sz="2700" dirty="0" smtClean="0">
                <a:solidFill>
                  <a:schemeClr val="tx1"/>
                </a:solidFill>
                <a:latin typeface="Times New Roman" pitchFamily="18" charset="0"/>
                <a:cs typeface="Times New Roman" pitchFamily="18" charset="0"/>
              </a:rPr>
              <a:t>Give advice to sb. visiting the UK</a:t>
            </a:r>
            <a:r>
              <a:rPr lang="ru-RU" sz="2700" dirty="0" smtClean="0">
                <a:solidFill>
                  <a:schemeClr val="tx1"/>
                </a:solidFill>
                <a:latin typeface="Times New Roman" pitchFamily="18" charset="0"/>
                <a:cs typeface="Times New Roman" pitchFamily="18" charset="0"/>
              </a:rPr>
              <a:t>, </a:t>
            </a:r>
            <a:r>
              <a:rPr lang="en-US" sz="2700" dirty="0" smtClean="0">
                <a:solidFill>
                  <a:schemeClr val="tx1"/>
                </a:solidFill>
                <a:latin typeface="Times New Roman" pitchFamily="18" charset="0"/>
                <a:cs typeface="Times New Roman" pitchFamily="18" charset="0"/>
              </a:rPr>
              <a:t>using the phrases: </a:t>
            </a:r>
            <a:r>
              <a:rPr lang="en-US" sz="2700" i="1" dirty="0" smtClean="0">
                <a:solidFill>
                  <a:srgbClr val="FF0000"/>
                </a:solidFill>
                <a:latin typeface="Times New Roman" pitchFamily="18" charset="0"/>
                <a:cs typeface="Times New Roman" pitchFamily="18" charset="0"/>
              </a:rPr>
              <a:t>extend a hand </a:t>
            </a:r>
            <a:r>
              <a:rPr lang="ru-RU" sz="2700" i="1" dirty="0" smtClean="0">
                <a:solidFill>
                  <a:srgbClr val="FF0000"/>
                </a:solidFill>
                <a:latin typeface="Times New Roman" pitchFamily="18" charset="0"/>
                <a:cs typeface="Times New Roman" pitchFamily="18" charset="0"/>
              </a:rPr>
              <a:t>,</a:t>
            </a:r>
            <a:r>
              <a:rPr lang="en-US" sz="2700" i="1" dirty="0" smtClean="0">
                <a:solidFill>
                  <a:srgbClr val="FF0000"/>
                </a:solidFill>
                <a:latin typeface="Times New Roman" pitchFamily="18" charset="0"/>
                <a:cs typeface="Times New Roman" pitchFamily="18" charset="0"/>
              </a:rPr>
              <a:t> make eye contact </a:t>
            </a:r>
            <a:r>
              <a:rPr lang="ru-RU" sz="2700" i="1" dirty="0" smtClean="0">
                <a:solidFill>
                  <a:srgbClr val="FF0000"/>
                </a:solidFill>
                <a:latin typeface="Times New Roman" pitchFamily="18" charset="0"/>
                <a:cs typeface="Times New Roman" pitchFamily="18" charset="0"/>
              </a:rPr>
              <a:t>,</a:t>
            </a:r>
            <a:r>
              <a:rPr lang="en-US" sz="2700" i="1" dirty="0" smtClean="0">
                <a:solidFill>
                  <a:srgbClr val="FF0000"/>
                </a:solidFill>
                <a:latin typeface="Times New Roman" pitchFamily="18" charset="0"/>
                <a:cs typeface="Times New Roman" pitchFamily="18" charset="0"/>
              </a:rPr>
              <a:t> give some flowers</a:t>
            </a:r>
            <a:r>
              <a:rPr lang="ru-RU" sz="2700" i="1" dirty="0" smtClean="0">
                <a:solidFill>
                  <a:srgbClr val="FF0000"/>
                </a:solidFill>
                <a:latin typeface="Times New Roman" pitchFamily="18" charset="0"/>
                <a:cs typeface="Times New Roman" pitchFamily="18" charset="0"/>
              </a:rPr>
              <a:t>,</a:t>
            </a:r>
            <a:r>
              <a:rPr lang="en-US" sz="2700" i="1" dirty="0" smtClean="0">
                <a:solidFill>
                  <a:srgbClr val="FF0000"/>
                </a:solidFill>
                <a:latin typeface="Times New Roman" pitchFamily="18" charset="0"/>
                <a:cs typeface="Times New Roman" pitchFamily="18" charset="0"/>
              </a:rPr>
              <a:t> point with</a:t>
            </a:r>
            <a:r>
              <a:rPr lang="ru-RU" sz="2700" i="1" dirty="0" smtClean="0">
                <a:solidFill>
                  <a:srgbClr val="FF0000"/>
                </a:solidFill>
                <a:latin typeface="Times New Roman" pitchFamily="18" charset="0"/>
                <a:cs typeface="Times New Roman" pitchFamily="18" charset="0"/>
              </a:rPr>
              <a:t>,</a:t>
            </a:r>
            <a:r>
              <a:rPr lang="en-US" sz="2700" i="1" dirty="0" smtClean="0">
                <a:solidFill>
                  <a:srgbClr val="FF0000"/>
                </a:solidFill>
                <a:latin typeface="Times New Roman" pitchFamily="18" charset="0"/>
                <a:cs typeface="Times New Roman" pitchFamily="18" charset="0"/>
              </a:rPr>
              <a:t> hugs.</a:t>
            </a:r>
            <a:endParaRPr lang="ru-RU" sz="2700" i="1" dirty="0">
              <a:solidFill>
                <a:srgbClr val="FF0000"/>
              </a:solidFill>
              <a:latin typeface="Times New Roman" pitchFamily="18" charset="0"/>
              <a:cs typeface="Times New Roman" pitchFamily="18" charset="0"/>
            </a:endParaRPr>
          </a:p>
        </p:txBody>
      </p:sp>
      <p:sp>
        <p:nvSpPr>
          <p:cNvPr id="3" name="Объект 2"/>
          <p:cNvSpPr>
            <a:spLocks noGrp="1"/>
          </p:cNvSpPr>
          <p:nvPr>
            <p:ph sz="quarter" idx="1"/>
          </p:nvPr>
        </p:nvSpPr>
        <p:spPr>
          <a:xfrm>
            <a:off x="500034" y="2000240"/>
            <a:ext cx="8072494" cy="3857652"/>
          </a:xfrm>
        </p:spPr>
        <p:txBody>
          <a:bodyPr>
            <a:normAutofit/>
          </a:bodyPr>
          <a:lstStyle/>
          <a:p>
            <a:pPr marL="0" indent="0">
              <a:buNone/>
            </a:pPr>
            <a:r>
              <a:rPr lang="ru-RU" sz="2400" dirty="0" smtClean="0">
                <a:solidFill>
                  <a:schemeClr val="accent6">
                    <a:lumMod val="50000"/>
                  </a:schemeClr>
                </a:solidFill>
                <a:latin typeface="Times New Roman" pitchFamily="18" charset="0"/>
                <a:cs typeface="Times New Roman" pitchFamily="18" charset="0"/>
              </a:rPr>
              <a:t>1.</a:t>
            </a:r>
            <a:r>
              <a:rPr lang="en-US" sz="2400" dirty="0" smtClean="0">
                <a:solidFill>
                  <a:schemeClr val="accent6">
                    <a:lumMod val="50000"/>
                  </a:schemeClr>
                </a:solidFill>
                <a:latin typeface="Times New Roman" pitchFamily="18" charset="0"/>
                <a:cs typeface="Times New Roman" pitchFamily="18" charset="0"/>
              </a:rPr>
              <a:t>You should …………….when you first meet Brit.</a:t>
            </a:r>
            <a:endParaRPr lang="ru-RU" sz="2400" dirty="0" smtClean="0">
              <a:solidFill>
                <a:schemeClr val="accent6">
                  <a:lumMod val="50000"/>
                </a:schemeClr>
              </a:solidFill>
              <a:latin typeface="Times New Roman" pitchFamily="18" charset="0"/>
              <a:cs typeface="Times New Roman" pitchFamily="18" charset="0"/>
            </a:endParaRPr>
          </a:p>
          <a:p>
            <a:pPr marL="0" indent="0">
              <a:buNone/>
            </a:pPr>
            <a:r>
              <a:rPr lang="ru-RU" sz="2400" dirty="0" smtClean="0">
                <a:solidFill>
                  <a:schemeClr val="accent6">
                    <a:lumMod val="50000"/>
                  </a:schemeClr>
                </a:solidFill>
                <a:latin typeface="Times New Roman" pitchFamily="18" charset="0"/>
                <a:cs typeface="Times New Roman" pitchFamily="18" charset="0"/>
              </a:rPr>
              <a:t>2.</a:t>
            </a:r>
            <a:r>
              <a:rPr lang="en-US" sz="2400" dirty="0" smtClean="0">
                <a:solidFill>
                  <a:schemeClr val="accent6">
                    <a:lumMod val="50000"/>
                  </a:schemeClr>
                </a:solidFill>
                <a:latin typeface="Times New Roman" pitchFamily="18" charset="0"/>
                <a:cs typeface="Times New Roman" pitchFamily="18" charset="0"/>
              </a:rPr>
              <a:t> You should </a:t>
            </a:r>
            <a:r>
              <a:rPr lang="ru-RU" sz="2400" dirty="0" smtClean="0">
                <a:solidFill>
                  <a:schemeClr val="accent6">
                    <a:lumMod val="50000"/>
                  </a:schemeClr>
                </a:solidFill>
                <a:latin typeface="Times New Roman" pitchFamily="18" charset="0"/>
                <a:cs typeface="Times New Roman" pitchFamily="18" charset="0"/>
              </a:rPr>
              <a:t>………</a:t>
            </a:r>
            <a:r>
              <a:rPr lang="en-US" sz="2400" dirty="0" smtClean="0">
                <a:solidFill>
                  <a:schemeClr val="accent6">
                    <a:lumMod val="50000"/>
                  </a:schemeClr>
                </a:solidFill>
                <a:latin typeface="Times New Roman" pitchFamily="18" charset="0"/>
                <a:cs typeface="Times New Roman" pitchFamily="18" charset="0"/>
              </a:rPr>
              <a:t> when you talk to someone.</a:t>
            </a:r>
          </a:p>
          <a:p>
            <a:pPr marL="0" indent="0">
              <a:buNone/>
            </a:pPr>
            <a:r>
              <a:rPr lang="en-US" sz="2400" dirty="0" smtClean="0">
                <a:solidFill>
                  <a:schemeClr val="accent6">
                    <a:lumMod val="50000"/>
                  </a:schemeClr>
                </a:solidFill>
                <a:latin typeface="Times New Roman" pitchFamily="18" charset="0"/>
                <a:cs typeface="Times New Roman" pitchFamily="18" charset="0"/>
              </a:rPr>
              <a:t>3. You should </a:t>
            </a:r>
            <a:r>
              <a:rPr lang="ru-RU" sz="2400" dirty="0" smtClean="0">
                <a:solidFill>
                  <a:schemeClr val="accent6">
                    <a:lumMod val="50000"/>
                  </a:schemeClr>
                </a:solidFill>
                <a:latin typeface="Times New Roman" pitchFamily="18" charset="0"/>
                <a:cs typeface="Times New Roman" pitchFamily="18" charset="0"/>
              </a:rPr>
              <a:t>……………</a:t>
            </a:r>
            <a:r>
              <a:rPr lang="en-US" sz="2400" dirty="0" smtClean="0">
                <a:solidFill>
                  <a:schemeClr val="accent6">
                    <a:lumMod val="50000"/>
                  </a:schemeClr>
                </a:solidFill>
                <a:latin typeface="Times New Roman" pitchFamily="18" charset="0"/>
                <a:cs typeface="Times New Roman" pitchFamily="18" charset="0"/>
              </a:rPr>
              <a:t> to your host as a taken of thanks.</a:t>
            </a:r>
          </a:p>
          <a:p>
            <a:pPr marL="0" indent="0">
              <a:buNone/>
            </a:pPr>
            <a:r>
              <a:rPr lang="en-US" sz="2400" dirty="0" smtClean="0">
                <a:solidFill>
                  <a:schemeClr val="accent6">
                    <a:lumMod val="50000"/>
                  </a:schemeClr>
                </a:solidFill>
                <a:latin typeface="Times New Roman" pitchFamily="18" charset="0"/>
                <a:cs typeface="Times New Roman" pitchFamily="18" charset="0"/>
              </a:rPr>
              <a:t>4. You shouldn`t </a:t>
            </a:r>
            <a:r>
              <a:rPr lang="ru-RU" sz="2400" dirty="0" smtClean="0">
                <a:solidFill>
                  <a:schemeClr val="accent6">
                    <a:lumMod val="50000"/>
                  </a:schemeClr>
                </a:solidFill>
                <a:latin typeface="Times New Roman" pitchFamily="18" charset="0"/>
                <a:cs typeface="Times New Roman" pitchFamily="18" charset="0"/>
              </a:rPr>
              <a:t>………….</a:t>
            </a:r>
            <a:r>
              <a:rPr lang="en-US" sz="2400" dirty="0" smtClean="0">
                <a:solidFill>
                  <a:schemeClr val="accent6">
                    <a:lumMod val="50000"/>
                  </a:schemeClr>
                </a:solidFill>
                <a:latin typeface="Times New Roman" pitchFamily="18" charset="0"/>
                <a:cs typeface="Times New Roman" pitchFamily="18" charset="0"/>
              </a:rPr>
              <a:t>your index finger; use your whole  hand instead.</a:t>
            </a:r>
          </a:p>
          <a:p>
            <a:pPr marL="0" indent="0">
              <a:buNone/>
            </a:pPr>
            <a:r>
              <a:rPr lang="en-US" sz="2400" dirty="0" smtClean="0">
                <a:solidFill>
                  <a:schemeClr val="accent6">
                    <a:lumMod val="50000"/>
                  </a:schemeClr>
                </a:solidFill>
                <a:latin typeface="Times New Roman" pitchFamily="18" charset="0"/>
                <a:cs typeface="Times New Roman" pitchFamily="18" charset="0"/>
              </a:rPr>
              <a:t>5. </a:t>
            </a:r>
            <a:r>
              <a:rPr lang="ru-RU" sz="2400" dirty="0" smtClean="0">
                <a:solidFill>
                  <a:schemeClr val="accent6">
                    <a:lumMod val="50000"/>
                  </a:schemeClr>
                </a:solidFill>
                <a:latin typeface="Times New Roman" pitchFamily="18" charset="0"/>
                <a:cs typeface="Times New Roman" pitchFamily="18" charset="0"/>
              </a:rPr>
              <a:t>………..</a:t>
            </a:r>
            <a:r>
              <a:rPr lang="en-US" sz="2400" dirty="0" smtClean="0">
                <a:solidFill>
                  <a:schemeClr val="accent6">
                    <a:lumMod val="50000"/>
                  </a:schemeClr>
                </a:solidFill>
                <a:latin typeface="Times New Roman" pitchFamily="18" charset="0"/>
                <a:cs typeface="Times New Roman" pitchFamily="18" charset="0"/>
              </a:rPr>
              <a:t>are unusual between friends.</a:t>
            </a:r>
          </a:p>
        </p:txBody>
      </p:sp>
    </p:spTree>
    <p:extLst>
      <p:ext uri="{BB962C8B-B14F-4D97-AF65-F5344CB8AC3E}">
        <p14:creationId xmlns:p14="http://schemas.microsoft.com/office/powerpoint/2010/main" val="26508378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428604"/>
            <a:ext cx="8197110" cy="857272"/>
          </a:xfrm>
        </p:spPr>
        <p:txBody>
          <a:bodyPr>
            <a:normAutofit fontScale="90000"/>
          </a:bodyPr>
          <a:lstStyle/>
          <a:p>
            <a:r>
              <a:rPr lang="en-US" sz="3100" b="1" dirty="0" smtClean="0">
                <a:solidFill>
                  <a:srgbClr val="00B0F0"/>
                </a:solidFill>
                <a:latin typeface="Times New Roman" pitchFamily="18" charset="0"/>
                <a:cs typeface="Times New Roman" pitchFamily="18" charset="0"/>
                <a:hlinkClick r:id="rId2" action="ppaction://hlinksldjump"/>
              </a:rPr>
              <a:t>Grammar</a:t>
            </a:r>
            <a:r>
              <a:rPr lang="ru-RU" sz="3100" b="1" dirty="0" smtClean="0">
                <a:solidFill>
                  <a:srgbClr val="00B0F0"/>
                </a:solidFill>
                <a:latin typeface="Times New Roman" pitchFamily="18" charset="0"/>
                <a:cs typeface="Times New Roman" pitchFamily="18" charset="0"/>
                <a:hlinkClick r:id="rId2" action="ppaction://hlinksldjump"/>
              </a:rPr>
              <a:t> 20</a:t>
            </a:r>
            <a:r>
              <a:rPr lang="en-US" sz="2400" b="1" dirty="0" smtClean="0">
                <a:solidFill>
                  <a:srgbClr val="00B0F0"/>
                </a:solidFill>
                <a:latin typeface="Times New Roman" pitchFamily="18" charset="0"/>
                <a:cs typeface="Times New Roman" pitchFamily="18" charset="0"/>
              </a:rPr>
              <a:t/>
            </a:r>
            <a:br>
              <a:rPr lang="en-US" sz="2400" b="1" dirty="0" smtClean="0">
                <a:solidFill>
                  <a:srgbClr val="00B0F0"/>
                </a:solidFill>
                <a:latin typeface="Times New Roman" pitchFamily="18" charset="0"/>
                <a:cs typeface="Times New Roman" pitchFamily="18" charset="0"/>
              </a:rPr>
            </a:br>
            <a:r>
              <a:rPr lang="en-US" sz="2700" dirty="0" smtClean="0">
                <a:solidFill>
                  <a:schemeClr val="tx1"/>
                </a:solidFill>
                <a:latin typeface="Times New Roman" pitchFamily="18" charset="0"/>
                <a:cs typeface="Times New Roman" pitchFamily="18" charset="0"/>
              </a:rPr>
              <a:t>Complete sentences using the words:</a:t>
            </a:r>
            <a:r>
              <a:rPr lang="en-US" sz="2700" dirty="0" smtClean="0">
                <a:latin typeface="Times New Roman" pitchFamily="18" charset="0"/>
                <a:cs typeface="Times New Roman" pitchFamily="18" charset="0"/>
              </a:rPr>
              <a:t> </a:t>
            </a:r>
            <a:r>
              <a:rPr lang="en-US" sz="2700" b="1" i="1" dirty="0" smtClean="0">
                <a:solidFill>
                  <a:srgbClr val="FF0000"/>
                </a:solidFill>
                <a:latin typeface="Times New Roman" pitchFamily="18" charset="0"/>
                <a:cs typeface="Times New Roman" pitchFamily="18" charset="0"/>
              </a:rPr>
              <a:t>on</a:t>
            </a:r>
            <a:r>
              <a:rPr lang="ru-RU" sz="2700" b="1" i="1" dirty="0" smtClean="0">
                <a:solidFill>
                  <a:srgbClr val="FF0000"/>
                </a:solidFill>
                <a:latin typeface="Times New Roman" pitchFamily="18" charset="0"/>
                <a:cs typeface="Times New Roman" pitchFamily="18" charset="0"/>
              </a:rPr>
              <a:t>,</a:t>
            </a:r>
            <a:r>
              <a:rPr lang="en-US" sz="2700" b="1" i="1" dirty="0" smtClean="0">
                <a:solidFill>
                  <a:srgbClr val="FF0000"/>
                </a:solidFill>
                <a:latin typeface="Times New Roman" pitchFamily="18" charset="0"/>
                <a:cs typeface="Times New Roman" pitchFamily="18" charset="0"/>
              </a:rPr>
              <a:t> by few</a:t>
            </a:r>
            <a:r>
              <a:rPr lang="ru-RU" sz="2700" b="1" i="1" dirty="0" smtClean="0">
                <a:solidFill>
                  <a:srgbClr val="FF0000"/>
                </a:solidFill>
                <a:latin typeface="Times New Roman" pitchFamily="18" charset="0"/>
                <a:cs typeface="Times New Roman" pitchFamily="18" charset="0"/>
              </a:rPr>
              <a:t>,</a:t>
            </a:r>
            <a:r>
              <a:rPr lang="en-US" sz="2700" b="1" i="1" dirty="0" smtClean="0">
                <a:latin typeface="Times New Roman" pitchFamily="18" charset="0"/>
                <a:cs typeface="Times New Roman" pitchFamily="18" charset="0"/>
              </a:rPr>
              <a:t> </a:t>
            </a:r>
            <a:r>
              <a:rPr lang="en-US" sz="2700" b="1" i="1" dirty="0" smtClean="0">
                <a:solidFill>
                  <a:srgbClr val="FF0000"/>
                </a:solidFill>
                <a:latin typeface="Times New Roman" pitchFamily="18" charset="0"/>
                <a:cs typeface="Times New Roman" pitchFamily="18" charset="0"/>
              </a:rPr>
              <a:t>at the </a:t>
            </a:r>
            <a:r>
              <a:rPr lang="ru-RU" sz="2700" b="1" i="1" dirty="0" smtClean="0">
                <a:solidFill>
                  <a:srgbClr val="FF0000"/>
                </a:solidFill>
                <a:latin typeface="Times New Roman" pitchFamily="18" charset="0"/>
                <a:cs typeface="Times New Roman" pitchFamily="18" charset="0"/>
              </a:rPr>
              <a:t>,</a:t>
            </a:r>
            <a:r>
              <a:rPr lang="en-US" sz="2700" b="1" i="1" dirty="0" smtClean="0">
                <a:latin typeface="Times New Roman" pitchFamily="18" charset="0"/>
                <a:cs typeface="Times New Roman" pitchFamily="18" charset="0"/>
              </a:rPr>
              <a:t> </a:t>
            </a:r>
            <a:r>
              <a:rPr lang="en-US" sz="2700" b="1" i="1" dirty="0" smtClean="0">
                <a:solidFill>
                  <a:srgbClr val="FF0000"/>
                </a:solidFill>
                <a:latin typeface="Times New Roman" pitchFamily="18" charset="0"/>
                <a:cs typeface="Times New Roman" pitchFamily="18" charset="0"/>
              </a:rPr>
              <a:t>any </a:t>
            </a:r>
            <a:r>
              <a:rPr lang="ru-RU" sz="2700" b="1" i="1" dirty="0" smtClean="0">
                <a:solidFill>
                  <a:srgbClr val="FF0000"/>
                </a:solidFill>
                <a:latin typeface="Times New Roman" pitchFamily="18" charset="0"/>
                <a:cs typeface="Times New Roman" pitchFamily="18" charset="0"/>
              </a:rPr>
              <a:t>.</a:t>
            </a:r>
            <a:endParaRPr lang="ru-RU" sz="2700" b="1" i="1" dirty="0">
              <a:solidFill>
                <a:srgbClr val="FF0000"/>
              </a:solidFill>
              <a:latin typeface="Times New Roman" pitchFamily="18" charset="0"/>
              <a:cs typeface="Times New Roman" pitchFamily="18" charset="0"/>
            </a:endParaRPr>
          </a:p>
        </p:txBody>
      </p:sp>
      <p:sp>
        <p:nvSpPr>
          <p:cNvPr id="3" name="Объект 2"/>
          <p:cNvSpPr>
            <a:spLocks noGrp="1"/>
          </p:cNvSpPr>
          <p:nvPr>
            <p:ph sz="quarter" idx="1"/>
          </p:nvPr>
        </p:nvSpPr>
        <p:spPr>
          <a:xfrm>
            <a:off x="755576" y="1556792"/>
            <a:ext cx="7920880" cy="4944042"/>
          </a:xfrm>
        </p:spPr>
        <p:txBody>
          <a:bodyPr>
            <a:noAutofit/>
          </a:bodyPr>
          <a:lstStyle/>
          <a:p>
            <a:r>
              <a:rPr lang="en-US" sz="2400" b="1" dirty="0" smtClean="0">
                <a:solidFill>
                  <a:srgbClr val="FF0000"/>
                </a:solidFill>
                <a:latin typeface="Times New Roman" pitchFamily="18" charset="0"/>
                <a:cs typeface="Times New Roman" pitchFamily="18" charset="0"/>
              </a:rPr>
              <a:t>Time and punctuality.</a:t>
            </a:r>
          </a:p>
          <a:p>
            <a:r>
              <a:rPr lang="en-US" sz="1800" dirty="0" smtClean="0">
                <a:solidFill>
                  <a:schemeClr val="accent5">
                    <a:lumMod val="50000"/>
                  </a:schemeClr>
                </a:solidFill>
                <a:latin typeface="Times New Roman" pitchFamily="18" charset="0"/>
                <a:cs typeface="Times New Roman" pitchFamily="18" charset="0"/>
              </a:rPr>
              <a:t>British people are very strict when it comes to punctuality. In Britain people make a great effort to arrive </a:t>
            </a:r>
            <a:r>
              <a:rPr lang="en-US" sz="18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r>
              <a:rPr lang="en-US" sz="1800" dirty="0" err="1" smtClean="0">
                <a:solidFill>
                  <a:schemeClr val="accent5">
                    <a:lumMod val="50000"/>
                  </a:schemeClr>
                </a:solidFill>
                <a:latin typeface="Times New Roman" pitchFamily="18" charset="0"/>
                <a:cs typeface="Times New Roman" pitchFamily="18" charset="0"/>
              </a:rPr>
              <a:t>ime</a:t>
            </a:r>
            <a:r>
              <a:rPr lang="en-US" sz="1800" dirty="0" smtClean="0">
                <a:solidFill>
                  <a:schemeClr val="accent5">
                    <a:lumMod val="50000"/>
                  </a:schemeClr>
                </a:solidFill>
                <a:latin typeface="Times New Roman" pitchFamily="18" charset="0"/>
                <a:cs typeface="Times New Roman" pitchFamily="18" charset="0"/>
              </a:rPr>
              <a:t>, so it is considered impolite to be late, even with </a:t>
            </a:r>
            <a:r>
              <a:rPr lang="ru-RU" sz="18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r>
              <a:rPr lang="en-US" sz="1800" dirty="0" smtClean="0">
                <a:solidFill>
                  <a:schemeClr val="accent5">
                    <a:lumMod val="50000"/>
                  </a:schemeClr>
                </a:solidFill>
                <a:latin typeface="Times New Roman" pitchFamily="18" charset="0"/>
                <a:cs typeface="Times New Roman" pitchFamily="18" charset="0"/>
              </a:rPr>
              <a:t>minutes. If you are delayed, be sure to inform the person you are meeting. Here are some situations when you are obliged to be on time, as well as some situations when it is advisable:</a:t>
            </a:r>
          </a:p>
          <a:p>
            <a:r>
              <a:rPr lang="en-US" sz="1800" dirty="0" smtClean="0">
                <a:solidFill>
                  <a:schemeClr val="accent5">
                    <a:lumMod val="50000"/>
                  </a:schemeClr>
                </a:solidFill>
                <a:latin typeface="Times New Roman" pitchFamily="18" charset="0"/>
                <a:cs typeface="Times New Roman" pitchFamily="18" charset="0"/>
              </a:rPr>
              <a:t>For formal dinners, lunches, or appointments you always come </a:t>
            </a:r>
            <a:r>
              <a:rPr lang="ru-RU" sz="18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r>
              <a:rPr lang="en-US" sz="1800" dirty="0" smtClean="0">
                <a:solidFill>
                  <a:srgbClr val="FF0000"/>
                </a:solidFill>
                <a:latin typeface="Times New Roman" pitchFamily="18" charset="0"/>
                <a:cs typeface="Times New Roman" pitchFamily="18" charset="0"/>
              </a:rPr>
              <a:t> </a:t>
            </a:r>
            <a:r>
              <a:rPr lang="en-US" sz="1800" dirty="0" smtClean="0">
                <a:solidFill>
                  <a:schemeClr val="accent5">
                    <a:lumMod val="50000"/>
                  </a:schemeClr>
                </a:solidFill>
                <a:latin typeface="Times New Roman" pitchFamily="18" charset="0"/>
                <a:cs typeface="Times New Roman" pitchFamily="18" charset="0"/>
              </a:rPr>
              <a:t>the exact time appointed.</a:t>
            </a:r>
          </a:p>
          <a:p>
            <a:r>
              <a:rPr lang="en-US" sz="1800" dirty="0" smtClean="0">
                <a:solidFill>
                  <a:schemeClr val="accent5">
                    <a:lumMod val="50000"/>
                  </a:schemeClr>
                </a:solidFill>
                <a:latin typeface="Times New Roman" pitchFamily="18" charset="0"/>
                <a:cs typeface="Times New Roman" pitchFamily="18" charset="0"/>
              </a:rPr>
              <a:t>For public meetings, plays, concerts, movies, sporting events, classes, church services, and weddings, it's best to arrive a few minutes early.</a:t>
            </a:r>
          </a:p>
          <a:p>
            <a:r>
              <a:rPr lang="en-US" sz="1800" dirty="0" smtClean="0">
                <a:solidFill>
                  <a:schemeClr val="accent5">
                    <a:lumMod val="50000"/>
                  </a:schemeClr>
                </a:solidFill>
                <a:latin typeface="Times New Roman" pitchFamily="18" charset="0"/>
                <a:cs typeface="Times New Roman" pitchFamily="18" charset="0"/>
              </a:rPr>
              <a:t>You can arrive</a:t>
            </a:r>
            <a:r>
              <a:rPr lang="en-US" sz="18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r>
              <a:rPr lang="en-US" sz="180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1800" dirty="0" smtClean="0">
                <a:solidFill>
                  <a:schemeClr val="accent5">
                    <a:lumMod val="50000"/>
                  </a:schemeClr>
                </a:solidFill>
                <a:latin typeface="Times New Roman" pitchFamily="18" charset="0"/>
                <a:cs typeface="Times New Roman" pitchFamily="18" charset="0"/>
              </a:rPr>
              <a:t>time during the hours specified for teas, receptions and cocktail parties.</a:t>
            </a:r>
          </a:p>
          <a:p>
            <a:endParaRPr lang="ru-RU" sz="1600" b="1" dirty="0">
              <a:solidFill>
                <a:srgbClr val="FFC000"/>
              </a:solidFill>
            </a:endParaRPr>
          </a:p>
        </p:txBody>
      </p:sp>
    </p:spTree>
    <p:extLst>
      <p:ext uri="{BB962C8B-B14F-4D97-AF65-F5344CB8AC3E}">
        <p14:creationId xmlns:p14="http://schemas.microsoft.com/office/powerpoint/2010/main" val="38174030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1024072"/>
          </a:xfrm>
        </p:spPr>
        <p:txBody>
          <a:bodyPr>
            <a:normAutofit/>
          </a:bodyPr>
          <a:lstStyle/>
          <a:p>
            <a:r>
              <a:rPr lang="en-US" sz="2800" b="1" u="sng" dirty="0" smtClean="0">
                <a:solidFill>
                  <a:srgbClr val="00B0F0"/>
                </a:solidFill>
                <a:latin typeface="Times New Roman" pitchFamily="18" charset="0"/>
                <a:cs typeface="Times New Roman" pitchFamily="18" charset="0"/>
              </a:rPr>
              <a:t>Grammar</a:t>
            </a:r>
            <a:r>
              <a:rPr lang="ru-RU" sz="2800" b="1" u="sng" dirty="0" smtClean="0">
                <a:solidFill>
                  <a:srgbClr val="00B0F0"/>
                </a:solidFill>
                <a:latin typeface="Times New Roman" pitchFamily="18" charset="0"/>
                <a:cs typeface="Times New Roman" pitchFamily="18" charset="0"/>
              </a:rPr>
              <a:t> </a:t>
            </a:r>
            <a:r>
              <a:rPr lang="en-US" sz="2800" b="1" u="sng" dirty="0" smtClean="0">
                <a:solidFill>
                  <a:srgbClr val="00B0F0"/>
                </a:solidFill>
                <a:latin typeface="Times New Roman" pitchFamily="18" charset="0"/>
                <a:cs typeface="Times New Roman" pitchFamily="18" charset="0"/>
              </a:rPr>
              <a:t>30</a:t>
            </a:r>
            <a:r>
              <a:rPr lang="en-US" sz="2400" b="1" dirty="0" smtClean="0">
                <a:solidFill>
                  <a:srgbClr val="00B0F0"/>
                </a:solidFill>
                <a:latin typeface="Times New Roman" pitchFamily="18" charset="0"/>
                <a:cs typeface="Times New Roman" pitchFamily="18" charset="0"/>
              </a:rPr>
              <a:t/>
            </a:r>
            <a:br>
              <a:rPr lang="en-US" sz="2400" b="1" dirty="0" smtClean="0">
                <a:solidFill>
                  <a:srgbClr val="00B0F0"/>
                </a:solidFill>
                <a:latin typeface="Times New Roman" pitchFamily="18" charset="0"/>
                <a:cs typeface="Times New Roman" pitchFamily="18" charset="0"/>
              </a:rPr>
            </a:br>
            <a:r>
              <a:rPr lang="en-US" sz="2400" dirty="0" smtClean="0">
                <a:solidFill>
                  <a:schemeClr val="tx1"/>
                </a:solidFill>
                <a:latin typeface="Times New Roman" pitchFamily="18" charset="0"/>
                <a:cs typeface="Times New Roman" pitchFamily="18" charset="0"/>
              </a:rPr>
              <a:t>Put the words into correct order to make sentences:</a:t>
            </a:r>
            <a:endParaRPr lang="ru-RU" sz="24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914400" y="1447800"/>
            <a:ext cx="7772400" cy="4910158"/>
          </a:xfrm>
        </p:spPr>
        <p:txBody>
          <a:bodyPr>
            <a:normAutofit/>
          </a:bodyPr>
          <a:lstStyle/>
          <a:p>
            <a:r>
              <a:rPr lang="en-US" sz="4300" dirty="0" smtClean="0">
                <a:latin typeface="Times New Roman" pitchFamily="18" charset="0"/>
                <a:cs typeface="Times New Roman" pitchFamily="18" charset="0"/>
              </a:rPr>
              <a:t> </a:t>
            </a:r>
          </a:p>
          <a:p>
            <a:pPr>
              <a:buNone/>
            </a:pPr>
            <a:r>
              <a:rPr lang="en-US" sz="2200" dirty="0" smtClean="0">
                <a:solidFill>
                  <a:schemeClr val="accent5">
                    <a:lumMod val="50000"/>
                  </a:schemeClr>
                </a:solidFill>
                <a:latin typeface="Times New Roman" pitchFamily="18" charset="0"/>
                <a:cs typeface="Times New Roman" pitchFamily="18" charset="0"/>
              </a:rPr>
              <a:t>   1. greet cheek close or relatives you </a:t>
            </a:r>
            <a:r>
              <a:rPr lang="ru-RU" sz="2200" dirty="0" smtClean="0">
                <a:solidFill>
                  <a:schemeClr val="accent5">
                    <a:lumMod val="50000"/>
                  </a:schemeClr>
                </a:solidFill>
                <a:latin typeface="Times New Roman" pitchFamily="18" charset="0"/>
                <a:cs typeface="Times New Roman" pitchFamily="18" charset="0"/>
              </a:rPr>
              <a:t>,</a:t>
            </a:r>
            <a:r>
              <a:rPr lang="en-US" sz="2200" dirty="0" smtClean="0">
                <a:solidFill>
                  <a:schemeClr val="accent5">
                    <a:lumMod val="50000"/>
                  </a:schemeClr>
                </a:solidFill>
                <a:latin typeface="Times New Roman" pitchFamily="18" charset="0"/>
                <a:cs typeface="Times New Roman" pitchFamily="18" charset="0"/>
              </a:rPr>
              <a:t>kiss them would on when the or give friends them a hug you them.</a:t>
            </a:r>
          </a:p>
          <a:p>
            <a:pPr>
              <a:buNone/>
            </a:pPr>
            <a:r>
              <a:rPr lang="en-US" sz="2200" dirty="0" smtClean="0">
                <a:solidFill>
                  <a:schemeClr val="accent5">
                    <a:lumMod val="50000"/>
                  </a:schemeClr>
                </a:solidFill>
                <a:latin typeface="Times New Roman" pitchFamily="18" charset="0"/>
                <a:cs typeface="Times New Roman" pitchFamily="18" charset="0"/>
              </a:rPr>
              <a:t> </a:t>
            </a:r>
          </a:p>
          <a:p>
            <a:pPr>
              <a:buNone/>
            </a:pPr>
            <a:r>
              <a:rPr lang="en-US" sz="2200" dirty="0" smtClean="0">
                <a:solidFill>
                  <a:schemeClr val="accent5">
                    <a:lumMod val="50000"/>
                  </a:schemeClr>
                </a:solidFill>
                <a:latin typeface="Times New Roman" pitchFamily="18" charset="0"/>
                <a:cs typeface="Times New Roman" pitchFamily="18" charset="0"/>
              </a:rPr>
              <a:t>   2. asking people their age, religion, politics about  avoid  people . </a:t>
            </a:r>
          </a:p>
          <a:p>
            <a:pPr>
              <a:buNone/>
            </a:pPr>
            <a:r>
              <a:rPr lang="en-US" sz="2200" dirty="0" smtClean="0">
                <a:solidFill>
                  <a:schemeClr val="accent5">
                    <a:lumMod val="50000"/>
                  </a:schemeClr>
                </a:solidFill>
                <a:latin typeface="Times New Roman" pitchFamily="18" charset="0"/>
                <a:cs typeface="Times New Roman" pitchFamily="18" charset="0"/>
              </a:rPr>
              <a:t> </a:t>
            </a:r>
          </a:p>
          <a:p>
            <a:pPr>
              <a:buNone/>
            </a:pPr>
            <a:r>
              <a:rPr lang="en-US" sz="2200" dirty="0" smtClean="0">
                <a:solidFill>
                  <a:schemeClr val="accent5">
                    <a:lumMod val="50000"/>
                  </a:schemeClr>
                </a:solidFill>
                <a:latin typeface="Times New Roman" pitchFamily="18" charset="0"/>
                <a:cs typeface="Times New Roman" pitchFamily="18" charset="0"/>
              </a:rPr>
              <a:t>   3. must before you phone visit you </a:t>
            </a:r>
            <a:r>
              <a:rPr lang="en-US" sz="2200" dirty="0" err="1" smtClean="0">
                <a:solidFill>
                  <a:schemeClr val="accent5">
                    <a:lumMod val="50000"/>
                  </a:schemeClr>
                </a:solidFill>
                <a:latin typeface="Times New Roman" pitchFamily="18" charset="0"/>
                <a:cs typeface="Times New Roman" pitchFamily="18" charset="0"/>
              </a:rPr>
              <a:t>alway</a:t>
            </a:r>
            <a:r>
              <a:rPr lang="en-US" sz="2200" dirty="0" smtClean="0">
                <a:solidFill>
                  <a:schemeClr val="accent5">
                    <a:lumMod val="50000"/>
                  </a:schemeClr>
                </a:solidFill>
                <a:latin typeface="Times New Roman" pitchFamily="18" charset="0"/>
                <a:cs typeface="Times New Roman" pitchFamily="18" charset="0"/>
              </a:rPr>
              <a:t> someone.</a:t>
            </a:r>
          </a:p>
          <a:p>
            <a:pPr>
              <a:buNone/>
            </a:pPr>
            <a:r>
              <a:rPr lang="en-US" sz="2800" dirty="0" smtClean="0">
                <a:latin typeface="Times New Roman" pitchFamily="18" charset="0"/>
                <a:cs typeface="Times New Roman" pitchFamily="18" charset="0"/>
              </a:rPr>
              <a:t> </a:t>
            </a:r>
          </a:p>
          <a:p>
            <a:endParaRPr lang="en-US" dirty="0" smtClean="0"/>
          </a:p>
          <a:p>
            <a:pPr>
              <a:buFont typeface="Wingdings" panose="05000000000000000000" pitchFamily="2" charset="2"/>
              <a:buChar char="v"/>
            </a:pPr>
            <a:endParaRPr lang="en-US" b="1" i="1" dirty="0" smtClean="0"/>
          </a:p>
          <a:p>
            <a:pPr marL="0" indent="0">
              <a:buNone/>
            </a:pPr>
            <a:endParaRPr lang="en-US" dirty="0" smtClean="0"/>
          </a:p>
          <a:p>
            <a:pPr marL="0" indent="0">
              <a:buNone/>
            </a:pPr>
            <a:endParaRPr lang="ru-RU" dirty="0"/>
          </a:p>
        </p:txBody>
      </p:sp>
    </p:spTree>
    <p:extLst>
      <p:ext uri="{BB962C8B-B14F-4D97-AF65-F5344CB8AC3E}">
        <p14:creationId xmlns:p14="http://schemas.microsoft.com/office/powerpoint/2010/main" val="21751260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14290"/>
            <a:ext cx="8143964" cy="1428760"/>
          </a:xfrm>
        </p:spPr>
        <p:txBody>
          <a:bodyPr>
            <a:normAutofit fontScale="90000"/>
          </a:bodyPr>
          <a:lstStyle/>
          <a:p>
            <a:r>
              <a:rPr lang="en-US" b="1" dirty="0" smtClean="0">
                <a:solidFill>
                  <a:srgbClr val="00B0F0"/>
                </a:solidFill>
                <a:hlinkClick r:id="rId2" action="ppaction://hlinksldjump"/>
              </a:rPr>
              <a:t/>
            </a:r>
            <a:br>
              <a:rPr lang="en-US" b="1" dirty="0" smtClean="0">
                <a:solidFill>
                  <a:srgbClr val="00B0F0"/>
                </a:solidFill>
                <a:hlinkClick r:id="rId2" action="ppaction://hlinksldjump"/>
              </a:rPr>
            </a:br>
            <a:r>
              <a:rPr lang="en-US" b="1" dirty="0" smtClean="0">
                <a:solidFill>
                  <a:srgbClr val="00B0F0"/>
                </a:solidFill>
                <a:hlinkClick r:id="rId2" action="ppaction://hlinksldjump"/>
              </a:rPr>
              <a:t/>
            </a:r>
            <a:br>
              <a:rPr lang="en-US" b="1" dirty="0" smtClean="0">
                <a:solidFill>
                  <a:srgbClr val="00B0F0"/>
                </a:solidFill>
                <a:hlinkClick r:id="rId2" action="ppaction://hlinksldjump"/>
              </a:rPr>
            </a:br>
            <a:r>
              <a:rPr lang="en-US" b="1" dirty="0" smtClean="0">
                <a:solidFill>
                  <a:srgbClr val="00B0F0"/>
                </a:solidFill>
                <a:hlinkClick r:id="rId2" action="ppaction://hlinksldjump"/>
              </a:rPr>
              <a:t/>
            </a:r>
            <a:br>
              <a:rPr lang="en-US" b="1" dirty="0" smtClean="0">
                <a:solidFill>
                  <a:srgbClr val="00B0F0"/>
                </a:solidFill>
                <a:hlinkClick r:id="rId2" action="ppaction://hlinksldjump"/>
              </a:rPr>
            </a:br>
            <a:r>
              <a:rPr lang="en-US" sz="3100" b="1" dirty="0" smtClean="0">
                <a:solidFill>
                  <a:srgbClr val="00B0F0"/>
                </a:solidFill>
                <a:latin typeface="Times New Roman" pitchFamily="18" charset="0"/>
                <a:cs typeface="Times New Roman" pitchFamily="18" charset="0"/>
                <a:hlinkClick r:id="rId2" action="ppaction://hlinksldjump"/>
              </a:rPr>
              <a:t>Grammar </a:t>
            </a:r>
            <a:r>
              <a:rPr lang="ru-RU" sz="3100" b="1" dirty="0" smtClean="0">
                <a:solidFill>
                  <a:srgbClr val="00B0F0"/>
                </a:solidFill>
                <a:latin typeface="Times New Roman" pitchFamily="18" charset="0"/>
                <a:cs typeface="Times New Roman" pitchFamily="18" charset="0"/>
                <a:hlinkClick r:id="rId2" action="ppaction://hlinksldjump"/>
              </a:rPr>
              <a:t>40</a:t>
            </a:r>
            <a:r>
              <a:rPr lang="en-US" sz="1300" b="1" dirty="0" smtClean="0">
                <a:solidFill>
                  <a:srgbClr val="00B0F0"/>
                </a:solidFill>
              </a:rPr>
              <a:t/>
            </a:r>
            <a:br>
              <a:rPr lang="en-US" sz="1300" b="1" dirty="0" smtClean="0">
                <a:solidFill>
                  <a:srgbClr val="00B0F0"/>
                </a:solidFill>
              </a:rPr>
            </a:br>
            <a:r>
              <a:rPr lang="en-US" sz="1300" dirty="0" smtClean="0">
                <a:solidFill>
                  <a:srgbClr val="00B0F0"/>
                </a:solidFill>
              </a:rPr>
              <a:t/>
            </a:r>
            <a:br>
              <a:rPr lang="en-US" sz="1300" dirty="0" smtClean="0">
                <a:solidFill>
                  <a:srgbClr val="00B0F0"/>
                </a:solidFill>
              </a:rPr>
            </a:br>
            <a:r>
              <a:rPr lang="en-US" sz="2700" dirty="0" smtClean="0">
                <a:solidFill>
                  <a:schemeClr val="tx1"/>
                </a:solidFill>
                <a:latin typeface="Times New Roman" pitchFamily="18" charset="0"/>
                <a:cs typeface="Times New Roman" pitchFamily="18" charset="0"/>
              </a:rPr>
              <a:t>Translate underlined  phrases:</a:t>
            </a:r>
            <a:br>
              <a:rPr lang="en-US" sz="2700" dirty="0" smtClean="0">
                <a:solidFill>
                  <a:schemeClr val="tx1"/>
                </a:solidFill>
                <a:latin typeface="Times New Roman" pitchFamily="18" charset="0"/>
                <a:cs typeface="Times New Roman" pitchFamily="18" charset="0"/>
              </a:rPr>
            </a:br>
            <a:endParaRPr lang="ru-RU" sz="27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395536" y="1196752"/>
            <a:ext cx="8496944" cy="5472608"/>
          </a:xfrm>
        </p:spPr>
        <p:txBody>
          <a:bodyPr>
            <a:normAutofit/>
          </a:bodyPr>
          <a:lstStyle/>
          <a:p>
            <a:pPr marL="0" indent="0">
              <a:buNone/>
            </a:pPr>
            <a:endParaRPr lang="en-US" dirty="0" smtClean="0"/>
          </a:p>
          <a:p>
            <a:r>
              <a:rPr lang="en-US" sz="2400" b="1" dirty="0" smtClean="0">
                <a:solidFill>
                  <a:schemeClr val="accent5">
                    <a:lumMod val="50000"/>
                  </a:schemeClr>
                </a:solidFill>
                <a:latin typeface="Times New Roman" pitchFamily="18" charset="0"/>
                <a:cs typeface="Times New Roman" pitchFamily="18" charset="0"/>
              </a:rPr>
              <a:t>Body language and dress code</a:t>
            </a:r>
          </a:p>
          <a:p>
            <a:r>
              <a:rPr lang="en-US" sz="2000" dirty="0" smtClean="0">
                <a:solidFill>
                  <a:schemeClr val="accent5">
                    <a:lumMod val="25000"/>
                  </a:schemeClr>
                </a:solidFill>
                <a:latin typeface="Times New Roman" pitchFamily="18" charset="0"/>
                <a:cs typeface="Times New Roman" pitchFamily="18" charset="0"/>
              </a:rPr>
              <a:t>British people </a:t>
            </a:r>
            <a:r>
              <a:rPr lang="en-US" sz="2000" i="1" dirty="0" smtClean="0">
                <a:solidFill>
                  <a:srgbClr val="FF0000"/>
                </a:solidFill>
                <a:latin typeface="Times New Roman" pitchFamily="18" charset="0"/>
                <a:cs typeface="Times New Roman" pitchFamily="18" charset="0"/>
              </a:rPr>
              <a:t>are not very keen on </a:t>
            </a:r>
            <a:r>
              <a:rPr lang="en-US" sz="2000" dirty="0" smtClean="0">
                <a:solidFill>
                  <a:schemeClr val="accent5">
                    <a:lumMod val="25000"/>
                  </a:schemeClr>
                </a:solidFill>
                <a:latin typeface="Times New Roman" pitchFamily="18" charset="0"/>
                <a:cs typeface="Times New Roman" pitchFamily="18" charset="0"/>
              </a:rPr>
              <a:t>displaying affection in public. Hugging, kissing and touching are usually </a:t>
            </a:r>
            <a:r>
              <a:rPr lang="en-US" sz="2000" i="1" dirty="0" smtClean="0">
                <a:solidFill>
                  <a:srgbClr val="FF0000"/>
                </a:solidFill>
                <a:latin typeface="Times New Roman" pitchFamily="18" charset="0"/>
                <a:cs typeface="Times New Roman" pitchFamily="18" charset="0"/>
              </a:rPr>
              <a:t>reserved for </a:t>
            </a:r>
            <a:r>
              <a:rPr lang="en-US" sz="2000" dirty="0" smtClean="0">
                <a:solidFill>
                  <a:schemeClr val="accent5">
                    <a:lumMod val="25000"/>
                  </a:schemeClr>
                </a:solidFill>
                <a:latin typeface="Times New Roman" pitchFamily="18" charset="0"/>
                <a:cs typeface="Times New Roman" pitchFamily="18" charset="0"/>
              </a:rPr>
              <a:t>family members and very close friends. You should also avoid </a:t>
            </a:r>
            <a:r>
              <a:rPr lang="en-US" sz="2000" i="1" dirty="0" smtClean="0">
                <a:solidFill>
                  <a:schemeClr val="accent1">
                    <a:lumMod val="75000"/>
                  </a:schemeClr>
                </a:solidFill>
                <a:latin typeface="Times New Roman" pitchFamily="18" charset="0"/>
                <a:cs typeface="Times New Roman" pitchFamily="18" charset="0"/>
              </a:rPr>
              <a:t>talking loudly in public </a:t>
            </a:r>
            <a:r>
              <a:rPr lang="en-US" sz="2000" dirty="0" smtClean="0">
                <a:solidFill>
                  <a:schemeClr val="accent5">
                    <a:lumMod val="25000"/>
                  </a:schemeClr>
                </a:solidFill>
                <a:latin typeface="Times New Roman" pitchFamily="18" charset="0"/>
                <a:cs typeface="Times New Roman" pitchFamily="18" charset="0"/>
              </a:rPr>
              <a:t>or going to extremes with hand gestures during </a:t>
            </a:r>
            <a:r>
              <a:rPr lang="en-US" sz="2000" i="1" dirty="0" smtClean="0">
                <a:solidFill>
                  <a:srgbClr val="FF0000"/>
                </a:solidFill>
                <a:latin typeface="Times New Roman" pitchFamily="18" charset="0"/>
                <a:cs typeface="Times New Roman" pitchFamily="18" charset="0"/>
              </a:rPr>
              <a:t>the course of </a:t>
            </a:r>
            <a:r>
              <a:rPr lang="en-US" sz="2000" dirty="0" smtClean="0">
                <a:solidFill>
                  <a:schemeClr val="accent5">
                    <a:lumMod val="25000"/>
                  </a:schemeClr>
                </a:solidFill>
                <a:latin typeface="Times New Roman" pitchFamily="18" charset="0"/>
                <a:cs typeface="Times New Roman" pitchFamily="18" charset="0"/>
              </a:rPr>
              <a:t>communication. The British like a certain </a:t>
            </a:r>
            <a:r>
              <a:rPr lang="en-US" sz="2000" i="1" dirty="0" smtClean="0">
                <a:solidFill>
                  <a:srgbClr val="FF0000"/>
                </a:solidFill>
                <a:latin typeface="Times New Roman" pitchFamily="18" charset="0"/>
                <a:cs typeface="Times New Roman" pitchFamily="18" charset="0"/>
              </a:rPr>
              <a:t>amount of </a:t>
            </a:r>
            <a:r>
              <a:rPr lang="en-US" sz="2000" dirty="0" smtClean="0">
                <a:solidFill>
                  <a:schemeClr val="accent5">
                    <a:lumMod val="25000"/>
                  </a:schemeClr>
                </a:solidFill>
                <a:latin typeface="Times New Roman" pitchFamily="18" charset="0"/>
                <a:cs typeface="Times New Roman" pitchFamily="18" charset="0"/>
              </a:rPr>
              <a:t>personal space. Do not stand too close to another person or </a:t>
            </a:r>
            <a:r>
              <a:rPr lang="en-US" sz="2000" i="1" dirty="0" smtClean="0">
                <a:solidFill>
                  <a:srgbClr val="FF0000"/>
                </a:solidFill>
                <a:latin typeface="Times New Roman" pitchFamily="18" charset="0"/>
                <a:cs typeface="Times New Roman" pitchFamily="18" charset="0"/>
              </a:rPr>
              <a:t>put your arm around </a:t>
            </a:r>
            <a:r>
              <a:rPr lang="en-US" sz="2000" dirty="0" smtClean="0">
                <a:solidFill>
                  <a:schemeClr val="accent5">
                    <a:lumMod val="25000"/>
                  </a:schemeClr>
                </a:solidFill>
                <a:latin typeface="Times New Roman" pitchFamily="18" charset="0"/>
                <a:cs typeface="Times New Roman" pitchFamily="18" charset="0"/>
              </a:rPr>
              <a:t>someone's shoulder.</a:t>
            </a:r>
          </a:p>
          <a:p>
            <a:pPr marL="0" indent="0">
              <a:buNone/>
            </a:pPr>
            <a:endParaRPr lang="ru-RU" sz="14400" dirty="0"/>
          </a:p>
        </p:txBody>
      </p:sp>
    </p:spTree>
    <p:extLst>
      <p:ext uri="{BB962C8B-B14F-4D97-AF65-F5344CB8AC3E}">
        <p14:creationId xmlns:p14="http://schemas.microsoft.com/office/powerpoint/2010/main" val="35020263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b="1" dirty="0" smtClean="0">
                <a:solidFill>
                  <a:srgbClr val="FF0000"/>
                </a:solidFill>
                <a:effectLst>
                  <a:outerShdw blurRad="38100" dist="38100" dir="2700000" algn="tl">
                    <a:srgbClr val="000000">
                      <a:alpha val="43137"/>
                    </a:srgbClr>
                  </a:outerShdw>
                </a:effectLst>
              </a:rPr>
              <a:t>           Who is the winner? </a:t>
            </a:r>
            <a:endParaRPr lang="ru-RU" b="1" dirty="0">
              <a:solidFill>
                <a:srgbClr val="FF0000"/>
              </a:solidFill>
              <a:effectLst>
                <a:outerShdw blurRad="38100" dist="38100" dir="2700000" algn="tl">
                  <a:srgbClr val="000000">
                    <a:alpha val="43137"/>
                  </a:srgbClr>
                </a:outerShdw>
              </a:effectLst>
            </a:endParaRPr>
          </a:p>
        </p:txBody>
      </p:sp>
      <p:pic>
        <p:nvPicPr>
          <p:cNvPr id="6146" name="Picture 2" descr="H:\Documents and Settings\Администратор\Рабочий стол\social-etiquette.png"/>
          <p:cNvPicPr>
            <a:picLocks noGrp="1" noChangeAspect="1" noChangeArrowheads="1"/>
          </p:cNvPicPr>
          <p:nvPr>
            <p:ph sz="quarter" idx="1"/>
          </p:nvPr>
        </p:nvPicPr>
        <p:blipFill>
          <a:blip r:embed="rId2"/>
          <a:srcRect/>
          <a:stretch>
            <a:fillRect/>
          </a:stretch>
        </p:blipFill>
        <p:spPr bwMode="auto">
          <a:xfrm>
            <a:off x="857224" y="1368727"/>
            <a:ext cx="7572428" cy="4560603"/>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Другая 7">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B8CFFF"/>
      </a:accent5>
      <a:accent6>
        <a:srgbClr val="8CB1FE"/>
      </a:accent6>
      <a:hlink>
        <a:srgbClr val="17BBFD"/>
      </a:hlink>
      <a:folHlink>
        <a:srgbClr val="FF79C2"/>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7173</TotalTime>
  <Words>884</Words>
  <Application>Microsoft Office PowerPoint</Application>
  <PresentationFormat>Экран (4:3)</PresentationFormat>
  <Paragraphs>147</Paragraphs>
  <Slides>20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Справедливость</vt:lpstr>
      <vt:lpstr>       British  social etiquette</vt:lpstr>
      <vt:lpstr>   Culture and social etiquette in United Kingdom </vt:lpstr>
      <vt:lpstr>  IT`S  A  GAME </vt:lpstr>
      <vt:lpstr> </vt:lpstr>
      <vt:lpstr>Reading words 10 Read the words correctly:  </vt:lpstr>
      <vt:lpstr>Reading words 20 Read the sentences correctly: </vt:lpstr>
      <vt:lpstr>   Reading words 30 Read the proverbs correctly:  </vt:lpstr>
      <vt:lpstr>Reading words 40  Read limericks aloud with the intonation:</vt:lpstr>
      <vt:lpstr>Vocabulary 10 Choose the correct word make, in, be , place, place and fill in:</vt:lpstr>
      <vt:lpstr>  Vocabulary 20 Guess the word: </vt:lpstr>
      <vt:lpstr>Vocabulary 30 Find not less than  10 words to describe the picture:</vt:lpstr>
      <vt:lpstr>Translation 10 Translate into Russian: </vt:lpstr>
      <vt:lpstr>       Translation 20 Translate into Russian: </vt:lpstr>
      <vt:lpstr>Translation 30  Translate into English:</vt:lpstr>
      <vt:lpstr>Translation 40 Translate into Russian:</vt:lpstr>
      <vt:lpstr>Grammar 10 Give advice to sb. visiting the UK, using the phrases: extend a hand , make eye contact , give some flowers, point with, hugs.</vt:lpstr>
      <vt:lpstr>Grammar 20 Complete sentences using the words: on, by few, at the , any .</vt:lpstr>
      <vt:lpstr>Grammar 30 Put the words into correct order to make sentences:</vt:lpstr>
      <vt:lpstr>   Grammar 40  Translate underlined  phrases: </vt:lpstr>
      <vt:lpstr>           Who is the winner?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Win</dc:creator>
  <cp:lastModifiedBy>Учитель</cp:lastModifiedBy>
  <cp:revision>199</cp:revision>
  <dcterms:created xsi:type="dcterms:W3CDTF">2014-02-12T16:12:02Z</dcterms:created>
  <dcterms:modified xsi:type="dcterms:W3CDTF">2021-04-02T11:08:56Z</dcterms:modified>
</cp:coreProperties>
</file>