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63" r:id="rId5"/>
    <p:sldId id="265" r:id="rId6"/>
    <p:sldId id="264" r:id="rId7"/>
    <p:sldId id="258"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10/8/2025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10/8/2025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p:cNvPicPr>
            <a:picLocks noChangeAspect="1" noChangeArrowheads="1"/>
          </p:cNvPicPr>
          <p:nvPr/>
        </p:nvPicPr>
        <p:blipFill>
          <a:blip r:embed="rId2" cstate="print"/>
          <a:srcRect/>
          <a:stretch>
            <a:fillRect/>
          </a:stretch>
        </p:blipFill>
        <p:spPr bwMode="auto">
          <a:xfrm>
            <a:off x="0" y="0"/>
            <a:ext cx="9220200" cy="6858000"/>
          </a:xfrm>
          <a:prstGeom prst="rect">
            <a:avLst/>
          </a:prstGeom>
          <a:noFill/>
        </p:spPr>
      </p:pic>
      <p:sp>
        <p:nvSpPr>
          <p:cNvPr id="3" name="Прямоугольник 2"/>
          <p:cNvSpPr/>
          <p:nvPr/>
        </p:nvSpPr>
        <p:spPr>
          <a:xfrm>
            <a:off x="1524000" y="381000"/>
            <a:ext cx="6705600" cy="830997"/>
          </a:xfrm>
          <a:prstGeom prst="rect">
            <a:avLst/>
          </a:prstGeom>
        </p:spPr>
        <p:txBody>
          <a:bodyPr wrap="square">
            <a:spAutoFit/>
          </a:bodyPr>
          <a:lstStyle/>
          <a:p>
            <a:pPr algn="ctr"/>
            <a:r>
              <a:rPr lang="ru-RU" sz="1600" b="1" dirty="0" smtClean="0">
                <a:solidFill>
                  <a:srgbClr val="002060"/>
                </a:solidFill>
                <a:latin typeface="Arial" pitchFamily="34" charset="0"/>
                <a:cs typeface="Arial" pitchFamily="34" charset="0"/>
              </a:rPr>
              <a:t>Детский сад «Солнышко» структурное подразделение </a:t>
            </a:r>
          </a:p>
          <a:p>
            <a:pPr algn="ctr"/>
            <a:r>
              <a:rPr lang="ru-RU" sz="1600" b="1" dirty="0" smtClean="0">
                <a:solidFill>
                  <a:srgbClr val="002060"/>
                </a:solidFill>
                <a:latin typeface="Arial" pitchFamily="34" charset="0"/>
                <a:cs typeface="Arial" pitchFamily="34" charset="0"/>
              </a:rPr>
              <a:t>МАОУ  Южно - Дубровинской СОШ </a:t>
            </a:r>
          </a:p>
          <a:p>
            <a:pPr algn="ctr"/>
            <a:r>
              <a:rPr lang="ru-RU" sz="1600" b="1" dirty="0" smtClean="0">
                <a:solidFill>
                  <a:srgbClr val="002060"/>
                </a:solidFill>
                <a:latin typeface="Arial" pitchFamily="34" charset="0"/>
                <a:cs typeface="Arial" pitchFamily="34" charset="0"/>
              </a:rPr>
              <a:t>с. Армизонское, Тюменской области.</a:t>
            </a:r>
            <a:endParaRPr lang="ru-RU" sz="1600" dirty="0">
              <a:solidFill>
                <a:srgbClr val="002060"/>
              </a:solidFill>
              <a:latin typeface="Arial" pitchFamily="34" charset="0"/>
              <a:cs typeface="Arial" pitchFamily="34" charset="0"/>
            </a:endParaRPr>
          </a:p>
        </p:txBody>
      </p:sp>
      <p:sp>
        <p:nvSpPr>
          <p:cNvPr id="4" name="Прямоугольник 3"/>
          <p:cNvSpPr/>
          <p:nvPr/>
        </p:nvSpPr>
        <p:spPr>
          <a:xfrm>
            <a:off x="5715000" y="5562600"/>
            <a:ext cx="3429000" cy="584775"/>
          </a:xfrm>
          <a:prstGeom prst="rect">
            <a:avLst/>
          </a:prstGeom>
        </p:spPr>
        <p:txBody>
          <a:bodyPr wrap="square">
            <a:spAutoFit/>
          </a:bodyPr>
          <a:lstStyle/>
          <a:p>
            <a:r>
              <a:rPr lang="ru-RU" sz="1600" b="1" i="1" dirty="0" smtClean="0">
                <a:solidFill>
                  <a:srgbClr val="002060"/>
                </a:solidFill>
                <a:latin typeface="Arial" pitchFamily="34" charset="0"/>
                <a:cs typeface="Arial" pitchFamily="34" charset="0"/>
              </a:rPr>
              <a:t>Автор: воспитатель </a:t>
            </a:r>
          </a:p>
          <a:p>
            <a:r>
              <a:rPr lang="ru-RU" sz="1600" b="1" i="1" dirty="0" err="1" smtClean="0">
                <a:solidFill>
                  <a:srgbClr val="002060"/>
                </a:solidFill>
                <a:latin typeface="Arial" pitchFamily="34" charset="0"/>
                <a:cs typeface="Arial" pitchFamily="34" charset="0"/>
              </a:rPr>
              <a:t>Мовчанюк</a:t>
            </a:r>
            <a:r>
              <a:rPr lang="ru-RU" sz="1600" b="1" i="1" dirty="0" smtClean="0">
                <a:solidFill>
                  <a:srgbClr val="002060"/>
                </a:solidFill>
                <a:latin typeface="Arial" pitchFamily="34" charset="0"/>
                <a:cs typeface="Arial" pitchFamily="34" charset="0"/>
              </a:rPr>
              <a:t> Вера Дмитриевна. </a:t>
            </a:r>
          </a:p>
        </p:txBody>
      </p:sp>
      <p:sp>
        <p:nvSpPr>
          <p:cNvPr id="5" name="Прямоугольник 4"/>
          <p:cNvSpPr/>
          <p:nvPr/>
        </p:nvSpPr>
        <p:spPr>
          <a:xfrm>
            <a:off x="3733158" y="6096000"/>
            <a:ext cx="1110882" cy="338554"/>
          </a:xfrm>
          <a:prstGeom prst="rect">
            <a:avLst/>
          </a:prstGeom>
        </p:spPr>
        <p:txBody>
          <a:bodyPr wrap="none">
            <a:spAutoFit/>
          </a:bodyPr>
          <a:lstStyle/>
          <a:p>
            <a:pPr algn="ctr"/>
            <a:r>
              <a:rPr lang="ru-RU" sz="1600" b="1" i="1" dirty="0" smtClean="0">
                <a:solidFill>
                  <a:srgbClr val="FF0000"/>
                </a:solidFill>
                <a:latin typeface="Arial" pitchFamily="34" charset="0"/>
                <a:cs typeface="Arial" pitchFamily="34" charset="0"/>
              </a:rPr>
              <a:t>2025 год.</a:t>
            </a:r>
            <a:endParaRPr lang="ru-RU" sz="1600" dirty="0">
              <a:solidFill>
                <a:srgbClr val="FF0000"/>
              </a:solidFill>
              <a:latin typeface="Arial" pitchFamily="34" charset="0"/>
              <a:cs typeface="Arial" pitchFamily="34" charset="0"/>
            </a:endParaRPr>
          </a:p>
        </p:txBody>
      </p:sp>
      <p:sp>
        <p:nvSpPr>
          <p:cNvPr id="9" name="Прямоугольник 8"/>
          <p:cNvSpPr/>
          <p:nvPr/>
        </p:nvSpPr>
        <p:spPr>
          <a:xfrm>
            <a:off x="1066800" y="1905000"/>
            <a:ext cx="6934200" cy="2492990"/>
          </a:xfrm>
          <a:prstGeom prst="rect">
            <a:avLst/>
          </a:prstGeom>
        </p:spPr>
        <p:txBody>
          <a:bodyPr wrap="square">
            <a:spAutoFit/>
          </a:bodyPr>
          <a:lstStyle/>
          <a:p>
            <a:pPr algn="ctr"/>
            <a:r>
              <a:rPr lang="ru-RU" sz="4400" dirty="0" smtClean="0">
                <a:ln w="12700">
                  <a:solidFill>
                    <a:schemeClr val="tx2">
                      <a:satMod val="155000"/>
                    </a:schemeClr>
                  </a:solidFill>
                  <a:prstDash val="solid"/>
                </a:ln>
                <a:solidFill>
                  <a:schemeClr val="accent1">
                    <a:lumMod val="75000"/>
                  </a:schemeClr>
                </a:solidFill>
                <a:latin typeface="Arial" pitchFamily="34" charset="0"/>
                <a:cs typeface="Arial" pitchFamily="34" charset="0"/>
              </a:rPr>
              <a:t>Центр детской сенсорной активности </a:t>
            </a:r>
          </a:p>
          <a:p>
            <a:pPr algn="ctr"/>
            <a:r>
              <a:rPr lang="ru-RU" sz="4400" dirty="0" smtClean="0">
                <a:ln w="12700">
                  <a:solidFill>
                    <a:schemeClr val="tx2">
                      <a:satMod val="155000"/>
                    </a:schemeClr>
                  </a:solidFill>
                  <a:prstDash val="solid"/>
                </a:ln>
                <a:solidFill>
                  <a:schemeClr val="accent1">
                    <a:lumMod val="75000"/>
                  </a:schemeClr>
                </a:solidFill>
                <a:latin typeface="Arial" pitchFamily="34" charset="0"/>
                <a:cs typeface="Arial" pitchFamily="34" charset="0"/>
              </a:rPr>
              <a:t>«</a:t>
            </a:r>
            <a:r>
              <a:rPr lang="ru-RU" sz="4400" dirty="0" err="1" smtClean="0">
                <a:ln w="12700">
                  <a:solidFill>
                    <a:schemeClr val="tx2">
                      <a:satMod val="155000"/>
                    </a:schemeClr>
                  </a:solidFill>
                  <a:prstDash val="solid"/>
                </a:ln>
                <a:solidFill>
                  <a:schemeClr val="accent1">
                    <a:lumMod val="75000"/>
                  </a:schemeClr>
                </a:solidFill>
                <a:latin typeface="Arial" pitchFamily="34" charset="0"/>
                <a:cs typeface="Arial" pitchFamily="34" charset="0"/>
              </a:rPr>
              <a:t>Малышарики</a:t>
            </a:r>
            <a:r>
              <a:rPr lang="ru-RU" sz="4400" dirty="0" smtClean="0">
                <a:ln w="12700">
                  <a:solidFill>
                    <a:schemeClr val="tx2">
                      <a:satMod val="155000"/>
                    </a:schemeClr>
                  </a:solidFill>
                  <a:prstDash val="solid"/>
                </a:ln>
                <a:solidFill>
                  <a:schemeClr val="accent1">
                    <a:lumMod val="75000"/>
                  </a:schemeClr>
                </a:solidFill>
                <a:latin typeface="Arial" pitchFamily="34" charset="0"/>
                <a:cs typeface="Arial" pitchFamily="34" charset="0"/>
              </a:rPr>
              <a:t>»</a:t>
            </a:r>
          </a:p>
          <a:p>
            <a:pPr algn="ctr"/>
            <a:r>
              <a:rPr lang="ru-RU" sz="2400" dirty="0" smtClean="0">
                <a:ln w="12700">
                  <a:solidFill>
                    <a:schemeClr val="tx2">
                      <a:satMod val="155000"/>
                    </a:schemeClr>
                  </a:solidFill>
                  <a:prstDash val="solid"/>
                </a:ln>
                <a:solidFill>
                  <a:schemeClr val="accent1">
                    <a:lumMod val="75000"/>
                  </a:schemeClr>
                </a:solidFill>
                <a:latin typeface="Arial" pitchFamily="34" charset="0"/>
                <a:cs typeface="Arial" pitchFamily="34" charset="0"/>
              </a:rPr>
              <a:t>Младшая группа</a:t>
            </a:r>
          </a:p>
        </p:txBody>
      </p:sp>
      <p:pic>
        <p:nvPicPr>
          <p:cNvPr id="10" name="Picture 1" descr="C:\ФАЙЛЫ\Documents\эмблема Солнышко\sol[1].png"/>
          <p:cNvPicPr>
            <a:picLocks noChangeAspect="1" noChangeArrowheads="1"/>
          </p:cNvPicPr>
          <p:nvPr/>
        </p:nvPicPr>
        <p:blipFill>
          <a:blip r:embed="rId3" cstate="print"/>
          <a:srcRect/>
          <a:stretch>
            <a:fillRect/>
          </a:stretch>
        </p:blipFill>
        <p:spPr bwMode="auto">
          <a:xfrm>
            <a:off x="304800" y="304800"/>
            <a:ext cx="1676400" cy="16764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p:cNvPicPr>
            <a:picLocks noChangeAspect="1" noChangeArrowheads="1"/>
          </p:cNvPicPr>
          <p:nvPr/>
        </p:nvPicPr>
        <p:blipFill>
          <a:blip r:embed="rId2" cstate="print"/>
          <a:srcRect/>
          <a:stretch>
            <a:fillRect/>
          </a:stretch>
        </p:blipFill>
        <p:spPr bwMode="auto">
          <a:xfrm>
            <a:off x="0" y="0"/>
            <a:ext cx="9220200" cy="6858000"/>
          </a:xfrm>
          <a:prstGeom prst="rect">
            <a:avLst/>
          </a:prstGeom>
          <a:noFill/>
        </p:spPr>
      </p:pic>
      <p:sp>
        <p:nvSpPr>
          <p:cNvPr id="3" name="Прямоугольник 2"/>
          <p:cNvSpPr/>
          <p:nvPr/>
        </p:nvSpPr>
        <p:spPr>
          <a:xfrm>
            <a:off x="4648200" y="381000"/>
            <a:ext cx="4343400" cy="4524315"/>
          </a:xfrm>
          <a:prstGeom prst="rect">
            <a:avLst/>
          </a:prstGeom>
        </p:spPr>
        <p:txBody>
          <a:bodyPr wrap="square">
            <a:spAutoFit/>
          </a:bodyPr>
          <a:lstStyle/>
          <a:p>
            <a:pPr algn="ctr">
              <a:buNone/>
            </a:pPr>
            <a:r>
              <a:rPr lang="ru-RU" sz="1600" b="1" dirty="0" smtClean="0">
                <a:solidFill>
                  <a:srgbClr val="002060"/>
                </a:solidFill>
                <a:latin typeface="Arial" pitchFamily="34" charset="0"/>
                <a:cs typeface="Arial" pitchFamily="34" charset="0"/>
              </a:rPr>
              <a:t>Познание  ребёнком окружающего мира начинается с развития его органов чувств, то есть развития сенсорных систем организма. Дошкольный возраст наиболее благоприятный период для развития сенсорных способностей, сенсорного восприятия, освоения сенсорных эталонов, сенсорной культуры. Это самое благоприятное время для сенсорного развития, без которого невозможно формирование умственных способностей ребёнка. </a:t>
            </a:r>
          </a:p>
          <a:p>
            <a:pPr algn="ctr">
              <a:buNone/>
            </a:pPr>
            <a:r>
              <a:rPr lang="ru-RU" sz="1600" b="1" dirty="0" smtClean="0">
                <a:solidFill>
                  <a:srgbClr val="002060"/>
                </a:solidFill>
                <a:latin typeface="Arial" pitchFamily="34" charset="0"/>
                <a:cs typeface="Arial" pitchFamily="34" charset="0"/>
              </a:rPr>
              <a:t>Этот период важен для совершенствования деятельности органов чувств, накопления представлений об окружающем мире, распознания сенсорных способностей ребенка.</a:t>
            </a:r>
          </a:p>
        </p:txBody>
      </p:sp>
      <p:sp>
        <p:nvSpPr>
          <p:cNvPr id="4" name="Прямоугольник 3"/>
          <p:cNvSpPr/>
          <p:nvPr/>
        </p:nvSpPr>
        <p:spPr>
          <a:xfrm>
            <a:off x="4648200" y="4800600"/>
            <a:ext cx="4343400" cy="1569660"/>
          </a:xfrm>
          <a:prstGeom prst="rect">
            <a:avLst/>
          </a:prstGeom>
        </p:spPr>
        <p:txBody>
          <a:bodyPr wrap="square">
            <a:spAutoFit/>
          </a:bodyPr>
          <a:lstStyle/>
          <a:p>
            <a:pPr>
              <a:buNone/>
            </a:pPr>
            <a:r>
              <a:rPr lang="ru-RU" sz="1600" b="1" u="sng" dirty="0" smtClean="0">
                <a:solidFill>
                  <a:srgbClr val="FF0000"/>
                </a:solidFill>
                <a:latin typeface="Arial" pitchFamily="34" charset="0"/>
                <a:cs typeface="Arial" pitchFamily="34" charset="0"/>
              </a:rPr>
              <a:t>Цель</a:t>
            </a:r>
            <a:r>
              <a:rPr lang="ru-RU" sz="1600" b="1" dirty="0" smtClean="0">
                <a:solidFill>
                  <a:srgbClr val="FF0000"/>
                </a:solidFill>
                <a:latin typeface="Arial" pitchFamily="34" charset="0"/>
                <a:cs typeface="Arial" pitchFamily="34" charset="0"/>
              </a:rPr>
              <a:t> организации центра сенсорной активности «</a:t>
            </a:r>
            <a:r>
              <a:rPr lang="ru-RU" sz="1600" b="1" dirty="0" err="1" smtClean="0">
                <a:solidFill>
                  <a:srgbClr val="FF0000"/>
                </a:solidFill>
                <a:latin typeface="Arial" pitchFamily="34" charset="0"/>
                <a:cs typeface="Arial" pitchFamily="34" charset="0"/>
              </a:rPr>
              <a:t>Малышарики</a:t>
            </a:r>
            <a:r>
              <a:rPr lang="ru-RU" sz="1600" b="1" dirty="0" smtClean="0">
                <a:solidFill>
                  <a:srgbClr val="FF0000"/>
                </a:solidFill>
                <a:latin typeface="Arial" pitchFamily="34" charset="0"/>
                <a:cs typeface="Arial" pitchFamily="34" charset="0"/>
              </a:rPr>
              <a:t>» в младшей группе - создание условий для восприятия ребёнком окружающего мира через тактильные, зрительные, слуховые и обонятельные ощущения.</a:t>
            </a:r>
            <a:endParaRPr lang="ru-RU" sz="1600" b="1" dirty="0">
              <a:solidFill>
                <a:srgbClr val="FF0000"/>
              </a:solidFill>
              <a:latin typeface="Arial" pitchFamily="34" charset="0"/>
              <a:cs typeface="Arial" pitchFamily="34" charset="0"/>
            </a:endParaRPr>
          </a:p>
        </p:txBody>
      </p:sp>
      <p:pic>
        <p:nvPicPr>
          <p:cNvPr id="6" name="Picture 2" descr="C:\Users\User\Downloads\Сенсорный уголок.jpg"/>
          <p:cNvPicPr>
            <a:picLocks noChangeAspect="1" noChangeArrowheads="1"/>
          </p:cNvPicPr>
          <p:nvPr/>
        </p:nvPicPr>
        <p:blipFill>
          <a:blip r:embed="rId3" cstate="print"/>
          <a:srcRect/>
          <a:stretch>
            <a:fillRect/>
          </a:stretch>
        </p:blipFill>
        <p:spPr bwMode="auto">
          <a:xfrm>
            <a:off x="285398" y="533400"/>
            <a:ext cx="4259955" cy="5715000"/>
          </a:xfrm>
          <a:prstGeom prst="rect">
            <a:avLst/>
          </a:prstGeom>
          <a:noFill/>
          <a:ln w="38100">
            <a:solidFill>
              <a:srgbClr val="00B050"/>
            </a:solid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p:cNvPicPr>
            <a:picLocks noChangeAspect="1" noChangeArrowheads="1"/>
          </p:cNvPicPr>
          <p:nvPr/>
        </p:nvPicPr>
        <p:blipFill>
          <a:blip r:embed="rId2" cstate="print"/>
          <a:srcRect/>
          <a:stretch>
            <a:fillRect/>
          </a:stretch>
        </p:blipFill>
        <p:spPr bwMode="auto">
          <a:xfrm>
            <a:off x="0" y="0"/>
            <a:ext cx="9220200" cy="6858000"/>
          </a:xfrm>
          <a:prstGeom prst="rect">
            <a:avLst/>
          </a:prstGeom>
          <a:noFill/>
        </p:spPr>
      </p:pic>
      <p:sp>
        <p:nvSpPr>
          <p:cNvPr id="3" name="Прямоугольник 2"/>
          <p:cNvSpPr/>
          <p:nvPr/>
        </p:nvSpPr>
        <p:spPr>
          <a:xfrm>
            <a:off x="304800" y="304800"/>
            <a:ext cx="8839200" cy="2031325"/>
          </a:xfrm>
          <a:prstGeom prst="rect">
            <a:avLst/>
          </a:prstGeom>
        </p:spPr>
        <p:txBody>
          <a:bodyPr wrap="square">
            <a:spAutoFit/>
          </a:bodyPr>
          <a:lstStyle/>
          <a:p>
            <a:pPr>
              <a:buNone/>
            </a:pPr>
            <a:r>
              <a:rPr lang="ru-RU" sz="1400" b="1" u="sng" dirty="0" smtClean="0">
                <a:solidFill>
                  <a:srgbClr val="002060"/>
                </a:solidFill>
                <a:latin typeface="Arial" pitchFamily="34" charset="0"/>
                <a:cs typeface="Arial" pitchFamily="34" charset="0"/>
              </a:rPr>
              <a:t>Задачи</a:t>
            </a:r>
            <a:r>
              <a:rPr lang="ru-RU" sz="1400" b="1" dirty="0" smtClean="0">
                <a:solidFill>
                  <a:srgbClr val="002060"/>
                </a:solidFill>
                <a:latin typeface="Arial" pitchFamily="34" charset="0"/>
                <a:cs typeface="Arial" pitchFamily="34" charset="0"/>
              </a:rPr>
              <a:t> центра детской сенсорной активности: </a:t>
            </a:r>
          </a:p>
          <a:p>
            <a:pPr>
              <a:buFont typeface="Arial" pitchFamily="34" charset="0"/>
              <a:buChar char="•"/>
            </a:pPr>
            <a:r>
              <a:rPr lang="ru-RU" sz="1400" b="1" dirty="0" smtClean="0">
                <a:solidFill>
                  <a:srgbClr val="002060"/>
                </a:solidFill>
                <a:latin typeface="Arial" pitchFamily="34" charset="0"/>
                <a:cs typeface="Arial" pitchFamily="34" charset="0"/>
              </a:rPr>
              <a:t> стимуляция сенсорных функций (зрение, осязание, слух, обоняние);</a:t>
            </a:r>
          </a:p>
          <a:p>
            <a:pPr>
              <a:buFont typeface="Arial" pitchFamily="34" charset="0"/>
              <a:buChar char="•"/>
            </a:pPr>
            <a:r>
              <a:rPr lang="ru-RU" sz="1400" b="1" dirty="0" smtClean="0">
                <a:solidFill>
                  <a:srgbClr val="002060"/>
                </a:solidFill>
                <a:latin typeface="Arial" pitchFamily="34" charset="0"/>
                <a:cs typeface="Arial" pitchFamily="34" charset="0"/>
              </a:rPr>
              <a:t> развитие мелкой моторики, стимуляция двигательной активности;</a:t>
            </a:r>
          </a:p>
          <a:p>
            <a:pPr>
              <a:buFont typeface="Arial" pitchFamily="34" charset="0"/>
              <a:buChar char="•"/>
            </a:pPr>
            <a:r>
              <a:rPr lang="ru-RU" sz="1400" b="1" dirty="0" smtClean="0">
                <a:solidFill>
                  <a:srgbClr val="002060"/>
                </a:solidFill>
                <a:latin typeface="Arial" pitchFamily="34" charset="0"/>
                <a:cs typeface="Arial" pitchFamily="34" charset="0"/>
              </a:rPr>
              <a:t> снятие мышечного и эмоционального напряжения, достижение состояния релаксации и комфортного самочувствия детей;</a:t>
            </a:r>
          </a:p>
          <a:p>
            <a:pPr>
              <a:buFont typeface="Arial" pitchFamily="34" charset="0"/>
              <a:buChar char="•"/>
            </a:pPr>
            <a:r>
              <a:rPr lang="ru-RU" sz="1400" b="1" dirty="0" smtClean="0">
                <a:solidFill>
                  <a:srgbClr val="002060"/>
                </a:solidFill>
                <a:latin typeface="Arial" pitchFamily="34" charset="0"/>
                <a:cs typeface="Arial" pitchFamily="34" charset="0"/>
              </a:rPr>
              <a:t> создание положительного эмоционального фона, повышение работоспособности ребёнка;</a:t>
            </a:r>
          </a:p>
          <a:p>
            <a:pPr>
              <a:buFont typeface="Arial" pitchFamily="34" charset="0"/>
              <a:buChar char="•"/>
            </a:pPr>
            <a:r>
              <a:rPr lang="ru-RU" sz="1400" b="1" dirty="0" smtClean="0">
                <a:solidFill>
                  <a:srgbClr val="002060"/>
                </a:solidFill>
                <a:latin typeface="Arial" pitchFamily="34" charset="0"/>
                <a:cs typeface="Arial" pitchFamily="34" charset="0"/>
              </a:rPr>
              <a:t> активизация когнитивных процессов (мышления, внимания, восприятия, памяти);</a:t>
            </a:r>
          </a:p>
          <a:p>
            <a:pPr>
              <a:buFont typeface="Arial" pitchFamily="34" charset="0"/>
              <a:buChar char="•"/>
            </a:pPr>
            <a:r>
              <a:rPr lang="ru-RU" sz="1400" b="1" dirty="0" smtClean="0">
                <a:solidFill>
                  <a:srgbClr val="002060"/>
                </a:solidFill>
                <a:latin typeface="Arial" pitchFamily="34" charset="0"/>
                <a:cs typeface="Arial" pitchFamily="34" charset="0"/>
              </a:rPr>
              <a:t> активное взаимодействие со сверстниками и педагогами;</a:t>
            </a:r>
          </a:p>
          <a:p>
            <a:pPr>
              <a:buFont typeface="Arial" pitchFamily="34" charset="0"/>
              <a:buChar char="•"/>
            </a:pPr>
            <a:r>
              <a:rPr lang="ru-RU" sz="1400" b="1" dirty="0" smtClean="0">
                <a:solidFill>
                  <a:srgbClr val="002060"/>
                </a:solidFill>
                <a:latin typeface="Arial" pitchFamily="34" charset="0"/>
                <a:cs typeface="Arial" pitchFamily="34" charset="0"/>
              </a:rPr>
              <a:t> повышение мотивации к самостоятельной  детей.</a:t>
            </a:r>
            <a:endParaRPr lang="ru-RU" sz="1400" b="1" dirty="0">
              <a:solidFill>
                <a:srgbClr val="002060"/>
              </a:solidFill>
              <a:latin typeface="Arial" pitchFamily="34" charset="0"/>
              <a:cs typeface="Arial" pitchFamily="34" charset="0"/>
            </a:endParaRPr>
          </a:p>
        </p:txBody>
      </p:sp>
      <p:pic>
        <p:nvPicPr>
          <p:cNvPr id="4" name="Picture 2" descr="C:\Users\User\Downloads\Кольца.jpg"/>
          <p:cNvPicPr>
            <a:picLocks noChangeAspect="1" noChangeArrowheads="1"/>
          </p:cNvPicPr>
          <p:nvPr/>
        </p:nvPicPr>
        <p:blipFill>
          <a:blip r:embed="rId3" cstate="print">
            <a:lum bright="10000"/>
          </a:blip>
          <a:srcRect/>
          <a:stretch>
            <a:fillRect/>
          </a:stretch>
        </p:blipFill>
        <p:spPr bwMode="auto">
          <a:xfrm>
            <a:off x="304800" y="2362200"/>
            <a:ext cx="3505200" cy="2823418"/>
          </a:xfrm>
          <a:prstGeom prst="rect">
            <a:avLst/>
          </a:prstGeom>
          <a:noFill/>
          <a:ln w="38100">
            <a:solidFill>
              <a:srgbClr val="00B050"/>
            </a:solidFill>
          </a:ln>
        </p:spPr>
      </p:pic>
      <p:sp>
        <p:nvSpPr>
          <p:cNvPr id="7" name="Прямоугольник 6"/>
          <p:cNvSpPr/>
          <p:nvPr/>
        </p:nvSpPr>
        <p:spPr>
          <a:xfrm>
            <a:off x="5486400" y="4267200"/>
            <a:ext cx="3352800" cy="2031325"/>
          </a:xfrm>
          <a:prstGeom prst="rect">
            <a:avLst/>
          </a:prstGeom>
        </p:spPr>
        <p:txBody>
          <a:bodyPr wrap="square">
            <a:spAutoFit/>
          </a:bodyPr>
          <a:lstStyle/>
          <a:p>
            <a:pPr algn="ctr"/>
            <a:r>
              <a:rPr lang="ru-RU" sz="1400" b="1" dirty="0" smtClean="0">
                <a:solidFill>
                  <a:srgbClr val="C00000"/>
                </a:solidFill>
                <a:latin typeface="Arial" pitchFamily="34" charset="0"/>
                <a:cs typeface="Arial" pitchFamily="34" charset="0"/>
              </a:rPr>
              <a:t>Играя с </a:t>
            </a:r>
            <a:r>
              <a:rPr lang="ru-RU" sz="1400" b="1" dirty="0" err="1" smtClean="0">
                <a:solidFill>
                  <a:srgbClr val="C00000"/>
                </a:solidFill>
                <a:latin typeface="Arial" pitchFamily="34" charset="0"/>
                <a:cs typeface="Arial" pitchFamily="34" charset="0"/>
              </a:rPr>
              <a:t>сортером</a:t>
            </a:r>
            <a:r>
              <a:rPr lang="ru-RU" sz="1400" b="1" dirty="0" smtClean="0">
                <a:solidFill>
                  <a:srgbClr val="C00000"/>
                </a:solidFill>
                <a:latin typeface="Arial" pitchFamily="34" charset="0"/>
                <a:cs typeface="Arial" pitchFamily="34" charset="0"/>
              </a:rPr>
              <a:t>, ребёнок развивает логическое мышление, изучает новые фигуры и формы, формирует навык сравнения предметов. </a:t>
            </a:r>
          </a:p>
          <a:p>
            <a:pPr algn="ctr"/>
            <a:r>
              <a:rPr lang="ru-RU" sz="1400" b="1" dirty="0" smtClean="0">
                <a:solidFill>
                  <a:srgbClr val="C00000"/>
                </a:solidFill>
                <a:latin typeface="Arial" pitchFamily="34" charset="0"/>
                <a:cs typeface="Arial" pitchFamily="34" charset="0"/>
              </a:rPr>
              <a:t>У дошкольников развивается мелкая моторика, пространственное мышление, память.</a:t>
            </a:r>
            <a:endParaRPr lang="ru-RU" sz="1400" b="1" dirty="0">
              <a:solidFill>
                <a:srgbClr val="C00000"/>
              </a:solidFill>
              <a:latin typeface="Arial" pitchFamily="34" charset="0"/>
              <a:cs typeface="Arial" pitchFamily="34" charset="0"/>
            </a:endParaRPr>
          </a:p>
        </p:txBody>
      </p:sp>
      <p:pic>
        <p:nvPicPr>
          <p:cNvPr id="8" name="Picture 3" descr="C:\Users\User\Downloads\Мягкие шарии.jpg"/>
          <p:cNvPicPr>
            <a:picLocks noChangeAspect="1" noChangeArrowheads="1"/>
          </p:cNvPicPr>
          <p:nvPr/>
        </p:nvPicPr>
        <p:blipFill>
          <a:blip r:embed="rId4" cstate="print">
            <a:lum bright="10000"/>
          </a:blip>
          <a:srcRect l="9434" t="15465" r="5660"/>
          <a:stretch>
            <a:fillRect/>
          </a:stretch>
        </p:blipFill>
        <p:spPr bwMode="auto">
          <a:xfrm>
            <a:off x="2819400" y="4267200"/>
            <a:ext cx="2598915" cy="2219201"/>
          </a:xfrm>
          <a:prstGeom prst="rect">
            <a:avLst/>
          </a:prstGeom>
          <a:noFill/>
          <a:ln w="38100">
            <a:solidFill>
              <a:srgbClr val="7030A0"/>
            </a:solidFill>
          </a:ln>
        </p:spPr>
      </p:pic>
      <p:sp>
        <p:nvSpPr>
          <p:cNvPr id="9" name="Прямоугольник 8"/>
          <p:cNvSpPr/>
          <p:nvPr/>
        </p:nvSpPr>
        <p:spPr>
          <a:xfrm>
            <a:off x="4267200" y="3048000"/>
            <a:ext cx="4876800" cy="1015663"/>
          </a:xfrm>
          <a:prstGeom prst="rect">
            <a:avLst/>
          </a:prstGeom>
        </p:spPr>
        <p:txBody>
          <a:bodyPr wrap="square">
            <a:spAutoFit/>
          </a:bodyPr>
          <a:lstStyle/>
          <a:p>
            <a:endParaRPr lang="ru-RU" b="1" dirty="0" smtClean="0">
              <a:solidFill>
                <a:srgbClr val="C00000"/>
              </a:solidFill>
              <a:latin typeface="Arial" pitchFamily="34" charset="0"/>
              <a:cs typeface="Arial" pitchFamily="34" charset="0"/>
            </a:endParaRPr>
          </a:p>
          <a:p>
            <a:r>
              <a:rPr lang="ru-RU" sz="1400" b="1" dirty="0" err="1" smtClean="0">
                <a:solidFill>
                  <a:srgbClr val="C00000"/>
                </a:solidFill>
                <a:latin typeface="Arial" pitchFamily="34" charset="0"/>
                <a:cs typeface="Arial" pitchFamily="34" charset="0"/>
              </a:rPr>
              <a:t>Сортер</a:t>
            </a:r>
            <a:r>
              <a:rPr lang="ru-RU" sz="1400" b="1" dirty="0" smtClean="0">
                <a:solidFill>
                  <a:srgbClr val="C00000"/>
                </a:solidFill>
                <a:latin typeface="Arial" pitchFamily="34" charset="0"/>
                <a:cs typeface="Arial" pitchFamily="34" charset="0"/>
              </a:rPr>
              <a:t> – развивающая игра, принцип которой основан на сортировке предметов по разным признакам: цвету, размеру, форме. </a:t>
            </a:r>
          </a:p>
        </p:txBody>
      </p:sp>
      <p:sp>
        <p:nvSpPr>
          <p:cNvPr id="10" name="Прямоугольник 9"/>
          <p:cNvSpPr/>
          <p:nvPr/>
        </p:nvSpPr>
        <p:spPr>
          <a:xfrm>
            <a:off x="3886200" y="2362200"/>
            <a:ext cx="5105400" cy="954107"/>
          </a:xfrm>
          <a:prstGeom prst="rect">
            <a:avLst/>
          </a:prstGeom>
        </p:spPr>
        <p:txBody>
          <a:bodyPr wrap="square">
            <a:spAutoFit/>
          </a:bodyPr>
          <a:lstStyle/>
          <a:p>
            <a:r>
              <a:rPr lang="ru-RU" sz="1400" b="1" dirty="0" smtClean="0">
                <a:solidFill>
                  <a:srgbClr val="C00000"/>
                </a:solidFill>
                <a:latin typeface="Arial" pitchFamily="34" charset="0"/>
                <a:cs typeface="Arial" pitchFamily="34" charset="0"/>
              </a:rPr>
              <a:t>В организации центра детской сенсорной активности, </a:t>
            </a:r>
          </a:p>
          <a:p>
            <a:r>
              <a:rPr lang="ru-RU" sz="1400" b="1" dirty="0" smtClean="0">
                <a:solidFill>
                  <a:srgbClr val="C00000"/>
                </a:solidFill>
                <a:latin typeface="Arial" pitchFamily="34" charset="0"/>
                <a:cs typeface="Arial" pitchFamily="34" charset="0"/>
              </a:rPr>
              <a:t>в действиях с различными играми и игрушками в нём, </a:t>
            </a:r>
          </a:p>
          <a:p>
            <a:r>
              <a:rPr lang="ru-RU" sz="1400" b="1" dirty="0" smtClean="0">
                <a:solidFill>
                  <a:srgbClr val="C00000"/>
                </a:solidFill>
                <a:latin typeface="Arial" pitchFamily="34" charset="0"/>
                <a:cs typeface="Arial" pitchFamily="34" charset="0"/>
              </a:rPr>
              <a:t>в каждой организованной игровой ситуации прослеживается интеграция всех пяти областей.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p:cNvPicPr>
            <a:picLocks noChangeAspect="1" noChangeArrowheads="1"/>
          </p:cNvPicPr>
          <p:nvPr/>
        </p:nvPicPr>
        <p:blipFill>
          <a:blip r:embed="rId2" cstate="print"/>
          <a:srcRect/>
          <a:stretch>
            <a:fillRect/>
          </a:stretch>
        </p:blipFill>
        <p:spPr bwMode="auto">
          <a:xfrm>
            <a:off x="0" y="0"/>
            <a:ext cx="9220200" cy="6858000"/>
          </a:xfrm>
          <a:prstGeom prst="rect">
            <a:avLst/>
          </a:prstGeom>
          <a:noFill/>
        </p:spPr>
      </p:pic>
      <p:pic>
        <p:nvPicPr>
          <p:cNvPr id="3" name="Picture 4" descr="C:\Users\User\Downloads\Пуговки (2).jpg"/>
          <p:cNvPicPr>
            <a:picLocks noChangeAspect="1" noChangeArrowheads="1"/>
          </p:cNvPicPr>
          <p:nvPr/>
        </p:nvPicPr>
        <p:blipFill>
          <a:blip r:embed="rId3" cstate="print"/>
          <a:srcRect/>
          <a:stretch>
            <a:fillRect/>
          </a:stretch>
        </p:blipFill>
        <p:spPr bwMode="auto">
          <a:xfrm>
            <a:off x="152400" y="2810198"/>
            <a:ext cx="3733800" cy="3282943"/>
          </a:xfrm>
          <a:prstGeom prst="rect">
            <a:avLst/>
          </a:prstGeom>
          <a:noFill/>
          <a:ln w="38100">
            <a:solidFill>
              <a:srgbClr val="00B050"/>
            </a:solidFill>
          </a:ln>
        </p:spPr>
      </p:pic>
      <p:pic>
        <p:nvPicPr>
          <p:cNvPr id="4" name="Picture 5" descr="C:\Users\User\Downloads\пуговки на карточках.jpg"/>
          <p:cNvPicPr>
            <a:picLocks noChangeAspect="1" noChangeArrowheads="1"/>
          </p:cNvPicPr>
          <p:nvPr/>
        </p:nvPicPr>
        <p:blipFill>
          <a:blip r:embed="rId4" cstate="print">
            <a:lum bright="10000"/>
          </a:blip>
          <a:srcRect l="3774" t="2909" r="7547"/>
          <a:stretch>
            <a:fillRect/>
          </a:stretch>
        </p:blipFill>
        <p:spPr bwMode="auto">
          <a:xfrm>
            <a:off x="6019800" y="228600"/>
            <a:ext cx="2743200" cy="2129732"/>
          </a:xfrm>
          <a:prstGeom prst="rect">
            <a:avLst/>
          </a:prstGeom>
          <a:noFill/>
          <a:ln w="38100">
            <a:solidFill>
              <a:srgbClr val="FFFF00"/>
            </a:solidFill>
          </a:ln>
        </p:spPr>
      </p:pic>
      <p:sp>
        <p:nvSpPr>
          <p:cNvPr id="5" name="Прямоугольник 4"/>
          <p:cNvSpPr/>
          <p:nvPr/>
        </p:nvSpPr>
        <p:spPr>
          <a:xfrm>
            <a:off x="304800" y="381000"/>
            <a:ext cx="5943600" cy="1815882"/>
          </a:xfrm>
          <a:prstGeom prst="rect">
            <a:avLst/>
          </a:prstGeom>
        </p:spPr>
        <p:txBody>
          <a:bodyPr wrap="square">
            <a:spAutoFit/>
          </a:bodyPr>
          <a:lstStyle/>
          <a:p>
            <a:pPr>
              <a:buNone/>
            </a:pPr>
            <a:r>
              <a:rPr lang="ru-RU" sz="1600" b="1" u="sng" dirty="0" smtClean="0">
                <a:solidFill>
                  <a:srgbClr val="C00000"/>
                </a:solidFill>
                <a:latin typeface="Arial" pitchFamily="34" charset="0"/>
                <a:cs typeface="Arial" pitchFamily="34" charset="0"/>
              </a:rPr>
              <a:t>Формы </a:t>
            </a:r>
            <a:r>
              <a:rPr lang="ru-RU" sz="1600" b="1" dirty="0" smtClean="0">
                <a:solidFill>
                  <a:srgbClr val="C00000"/>
                </a:solidFill>
                <a:latin typeface="Arial" pitchFamily="34" charset="0"/>
                <a:cs typeface="Arial" pitchFamily="34" charset="0"/>
              </a:rPr>
              <a:t>организации совместной работы в центре детской сенсорной активности:</a:t>
            </a:r>
          </a:p>
          <a:p>
            <a:pPr>
              <a:buFont typeface="Arial" pitchFamily="34" charset="0"/>
              <a:buChar char="•"/>
            </a:pPr>
            <a:r>
              <a:rPr lang="ru-RU" sz="1600" b="1" dirty="0" smtClean="0">
                <a:solidFill>
                  <a:srgbClr val="C00000"/>
                </a:solidFill>
                <a:latin typeface="Arial" pitchFamily="34" charset="0"/>
                <a:cs typeface="Arial" pitchFamily="34" charset="0"/>
              </a:rPr>
              <a:t> непрерывная образовательная деятельность;</a:t>
            </a:r>
          </a:p>
          <a:p>
            <a:pPr>
              <a:buFont typeface="Arial" pitchFamily="34" charset="0"/>
              <a:buChar char="•"/>
            </a:pPr>
            <a:r>
              <a:rPr lang="ru-RU" sz="1600" b="1" dirty="0" smtClean="0">
                <a:solidFill>
                  <a:srgbClr val="C00000"/>
                </a:solidFill>
                <a:latin typeface="Arial" pitchFamily="34" charset="0"/>
                <a:cs typeface="Arial" pitchFamily="34" charset="0"/>
              </a:rPr>
              <a:t> дидактические игры и упражнения;</a:t>
            </a:r>
          </a:p>
          <a:p>
            <a:pPr>
              <a:buFont typeface="Arial" pitchFamily="34" charset="0"/>
              <a:buChar char="•"/>
            </a:pPr>
            <a:r>
              <a:rPr lang="ru-RU" sz="1600" b="1" dirty="0" smtClean="0">
                <a:solidFill>
                  <a:srgbClr val="C00000"/>
                </a:solidFill>
                <a:latin typeface="Arial" pitchFamily="34" charset="0"/>
                <a:cs typeface="Arial" pitchFamily="34" charset="0"/>
              </a:rPr>
              <a:t> развлечения;</a:t>
            </a:r>
          </a:p>
          <a:p>
            <a:pPr>
              <a:buFont typeface="Arial" pitchFamily="34" charset="0"/>
              <a:buChar char="•"/>
            </a:pPr>
            <a:r>
              <a:rPr lang="ru-RU" sz="1600" b="1" dirty="0" smtClean="0">
                <a:solidFill>
                  <a:srgbClr val="C00000"/>
                </a:solidFill>
                <a:latin typeface="Arial" pitchFamily="34" charset="0"/>
                <a:cs typeface="Arial" pitchFamily="34" charset="0"/>
              </a:rPr>
              <a:t> индивидуальная работа;</a:t>
            </a:r>
          </a:p>
          <a:p>
            <a:pPr>
              <a:buFont typeface="Arial" pitchFamily="34" charset="0"/>
              <a:buChar char="•"/>
            </a:pPr>
            <a:r>
              <a:rPr lang="ru-RU" sz="1600" b="1" dirty="0" smtClean="0">
                <a:solidFill>
                  <a:srgbClr val="C00000"/>
                </a:solidFill>
                <a:latin typeface="Arial" pitchFamily="34" charset="0"/>
                <a:cs typeface="Arial" pitchFamily="34" charset="0"/>
              </a:rPr>
              <a:t> работа в подгруппах.</a:t>
            </a:r>
          </a:p>
        </p:txBody>
      </p:sp>
      <p:sp>
        <p:nvSpPr>
          <p:cNvPr id="6" name="Прямоугольник 5"/>
          <p:cNvSpPr/>
          <p:nvPr/>
        </p:nvSpPr>
        <p:spPr>
          <a:xfrm>
            <a:off x="3962400" y="2362200"/>
            <a:ext cx="5029200" cy="4185761"/>
          </a:xfrm>
          <a:prstGeom prst="rect">
            <a:avLst/>
          </a:prstGeom>
        </p:spPr>
        <p:txBody>
          <a:bodyPr wrap="square">
            <a:spAutoFit/>
          </a:bodyPr>
          <a:lstStyle/>
          <a:p>
            <a:r>
              <a:rPr lang="ru-RU" sz="1400" b="1" u="sng" dirty="0" smtClean="0">
                <a:solidFill>
                  <a:srgbClr val="002060"/>
                </a:solidFill>
                <a:latin typeface="Arial" pitchFamily="34" charset="0"/>
                <a:cs typeface="Arial" pitchFamily="34" charset="0"/>
              </a:rPr>
              <a:t>В процессе игры с пуговицами</a:t>
            </a:r>
            <a:r>
              <a:rPr lang="ru-RU" sz="1400" b="1" dirty="0" smtClean="0">
                <a:solidFill>
                  <a:srgbClr val="002060"/>
                </a:solidFill>
                <a:latin typeface="Arial" pitchFamily="34" charset="0"/>
                <a:cs typeface="Arial" pitchFamily="34" charset="0"/>
              </a:rPr>
              <a:t>, у малышей развивается  мелкая моторика и тактильное восприятие. При ощупывании пуговиц, застёгивании, расстёгивании, сортировке ладонями и пальцами ребёнок получает разнообразные тактильные ощущения, что способствует физическому развитию.</a:t>
            </a:r>
          </a:p>
          <a:p>
            <a:r>
              <a:rPr lang="ru-RU" sz="1400" b="1" dirty="0" smtClean="0">
                <a:solidFill>
                  <a:srgbClr val="C00000"/>
                </a:solidFill>
                <a:latin typeface="Arial" pitchFamily="34" charset="0"/>
                <a:cs typeface="Arial" pitchFamily="34" charset="0"/>
              </a:rPr>
              <a:t>Формируются  элементарные математические представления. Ребёнок учится классифицировать, различать предметы по размеру, считать. </a:t>
            </a:r>
          </a:p>
          <a:p>
            <a:r>
              <a:rPr lang="ru-RU" sz="1400" b="1" dirty="0" smtClean="0">
                <a:solidFill>
                  <a:srgbClr val="002060"/>
                </a:solidFill>
                <a:latin typeface="Arial" pitchFamily="34" charset="0"/>
                <a:cs typeface="Arial" pitchFamily="34" charset="0"/>
              </a:rPr>
              <a:t>Художественно – эстетическое направление характеризует развитие творческих способностей, становление эстетическое отношение к окружающему миру, наблюдательность. </a:t>
            </a:r>
          </a:p>
          <a:p>
            <a:r>
              <a:rPr lang="ru-RU" sz="1400" b="1" dirty="0" smtClean="0">
                <a:solidFill>
                  <a:srgbClr val="C00000"/>
                </a:solidFill>
                <a:latin typeface="Arial" pitchFamily="34" charset="0"/>
                <a:cs typeface="Arial" pitchFamily="34" charset="0"/>
              </a:rPr>
              <a:t>Улучшается  эмоциональное состояние. Манипуляции </a:t>
            </a:r>
          </a:p>
          <a:p>
            <a:r>
              <a:rPr lang="ru-RU" sz="1400" b="1" dirty="0" smtClean="0">
                <a:solidFill>
                  <a:srgbClr val="C00000"/>
                </a:solidFill>
                <a:latin typeface="Arial" pitchFamily="34" charset="0"/>
                <a:cs typeface="Arial" pitchFamily="34" charset="0"/>
              </a:rPr>
              <a:t>с пуговицами оказывают релаксационное воздействие на организм. </a:t>
            </a:r>
          </a:p>
          <a:p>
            <a:r>
              <a:rPr lang="ru-RU" sz="1400" b="1" dirty="0" smtClean="0">
                <a:solidFill>
                  <a:srgbClr val="002060"/>
                </a:solidFill>
                <a:latin typeface="Arial" pitchFamily="34" charset="0"/>
                <a:cs typeface="Arial" pitchFamily="34" charset="0"/>
              </a:rPr>
              <a:t>Получение чувственного опыта. В ходе игр дети получают возможность изучить свойства и качества предметов.</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p:cNvPicPr>
            <a:picLocks noChangeAspect="1" noChangeArrowheads="1"/>
          </p:cNvPicPr>
          <p:nvPr/>
        </p:nvPicPr>
        <p:blipFill>
          <a:blip r:embed="rId2" cstate="print"/>
          <a:srcRect/>
          <a:stretch>
            <a:fillRect/>
          </a:stretch>
        </p:blipFill>
        <p:spPr bwMode="auto">
          <a:xfrm>
            <a:off x="0" y="0"/>
            <a:ext cx="9220200" cy="6858000"/>
          </a:xfrm>
          <a:prstGeom prst="rect">
            <a:avLst/>
          </a:prstGeom>
          <a:noFill/>
        </p:spPr>
      </p:pic>
      <p:pic>
        <p:nvPicPr>
          <p:cNvPr id="3" name="Picture 4" descr="C:\Users\User\Downloads\Много, один, ни одного..jpg"/>
          <p:cNvPicPr>
            <a:picLocks noChangeAspect="1" noChangeArrowheads="1"/>
          </p:cNvPicPr>
          <p:nvPr/>
        </p:nvPicPr>
        <p:blipFill>
          <a:blip r:embed="rId3" cstate="print">
            <a:lum bright="20000"/>
          </a:blip>
          <a:srcRect/>
          <a:stretch>
            <a:fillRect/>
          </a:stretch>
        </p:blipFill>
        <p:spPr bwMode="auto">
          <a:xfrm>
            <a:off x="4724400" y="457200"/>
            <a:ext cx="4060106" cy="3231420"/>
          </a:xfrm>
          <a:prstGeom prst="rect">
            <a:avLst/>
          </a:prstGeom>
          <a:noFill/>
          <a:ln w="38100">
            <a:solidFill>
              <a:srgbClr val="FFFF00"/>
            </a:solidFill>
          </a:ln>
        </p:spPr>
      </p:pic>
      <p:sp>
        <p:nvSpPr>
          <p:cNvPr id="5" name="Прямоугольник 4"/>
          <p:cNvSpPr/>
          <p:nvPr/>
        </p:nvSpPr>
        <p:spPr>
          <a:xfrm>
            <a:off x="6553200" y="685800"/>
            <a:ext cx="2209800" cy="276999"/>
          </a:xfrm>
          <a:prstGeom prst="rect">
            <a:avLst/>
          </a:prstGeom>
        </p:spPr>
        <p:txBody>
          <a:bodyPr wrap="square">
            <a:spAutoFit/>
          </a:bodyPr>
          <a:lstStyle/>
          <a:p>
            <a:r>
              <a:rPr lang="ru-RU" sz="1200" b="1" dirty="0" smtClean="0">
                <a:solidFill>
                  <a:srgbClr val="C00000"/>
                </a:solidFill>
                <a:latin typeface="Arial" pitchFamily="34" charset="0"/>
                <a:cs typeface="Arial" pitchFamily="34" charset="0"/>
              </a:rPr>
              <a:t>«Один, много, ни одного»</a:t>
            </a:r>
            <a:endParaRPr lang="ru-RU" sz="1200" b="1" dirty="0">
              <a:solidFill>
                <a:srgbClr val="C00000"/>
              </a:solidFill>
              <a:latin typeface="Arial" pitchFamily="34" charset="0"/>
              <a:cs typeface="Arial" pitchFamily="34" charset="0"/>
            </a:endParaRPr>
          </a:p>
        </p:txBody>
      </p:sp>
      <p:sp>
        <p:nvSpPr>
          <p:cNvPr id="6" name="Прямоугольник 5"/>
          <p:cNvSpPr/>
          <p:nvPr/>
        </p:nvSpPr>
        <p:spPr>
          <a:xfrm>
            <a:off x="304800" y="304800"/>
            <a:ext cx="4343400" cy="6186309"/>
          </a:xfrm>
          <a:prstGeom prst="rect">
            <a:avLst/>
          </a:prstGeom>
        </p:spPr>
        <p:txBody>
          <a:bodyPr wrap="square">
            <a:spAutoFit/>
          </a:bodyPr>
          <a:lstStyle/>
          <a:p>
            <a:pPr>
              <a:buNone/>
            </a:pPr>
            <a:r>
              <a:rPr lang="ru-RU" b="1" u="sng" dirty="0" smtClean="0">
                <a:solidFill>
                  <a:srgbClr val="002060"/>
                </a:solidFill>
                <a:latin typeface="Arial" pitchFamily="34" charset="0"/>
                <a:cs typeface="Arial" pitchFamily="34" charset="0"/>
              </a:rPr>
              <a:t>Особенности организации работы</a:t>
            </a:r>
            <a:r>
              <a:rPr lang="ru-RU" b="1" dirty="0" smtClean="0">
                <a:solidFill>
                  <a:srgbClr val="002060"/>
                </a:solidFill>
                <a:latin typeface="Arial" pitchFamily="34" charset="0"/>
                <a:cs typeface="Arial" pitchFamily="34" charset="0"/>
              </a:rPr>
              <a:t> </a:t>
            </a:r>
          </a:p>
          <a:p>
            <a:pPr>
              <a:buNone/>
            </a:pPr>
            <a:r>
              <a:rPr lang="ru-RU" b="1" dirty="0" smtClean="0">
                <a:solidFill>
                  <a:srgbClr val="002060"/>
                </a:solidFill>
                <a:latin typeface="Arial" pitchFamily="34" charset="0"/>
                <a:cs typeface="Arial" pitchFamily="34" charset="0"/>
              </a:rPr>
              <a:t>в центре детской сенсорной активности: материал в центре «избыточно достаточный», то есть, его столько, что дети найдут себе занятие по интересам и по способностям. </a:t>
            </a:r>
          </a:p>
          <a:p>
            <a:r>
              <a:rPr lang="ru-RU" b="1" dirty="0" smtClean="0">
                <a:solidFill>
                  <a:srgbClr val="002060"/>
                </a:solidFill>
                <a:latin typeface="Arial" pitchFamily="34" charset="0"/>
                <a:cs typeface="Arial" pitchFamily="34" charset="0"/>
              </a:rPr>
              <a:t>Это всегда «открытые материалы» - развивающие и полезные.</a:t>
            </a:r>
          </a:p>
          <a:p>
            <a:r>
              <a:rPr lang="ru-RU" b="1" dirty="0" smtClean="0">
                <a:solidFill>
                  <a:srgbClr val="002060"/>
                </a:solidFill>
                <a:latin typeface="Arial" pitchFamily="34" charset="0"/>
                <a:cs typeface="Arial" pitchFamily="34" charset="0"/>
              </a:rPr>
              <a:t>Центр «</a:t>
            </a:r>
            <a:r>
              <a:rPr lang="ru-RU" b="1" dirty="0" err="1" smtClean="0">
                <a:solidFill>
                  <a:srgbClr val="002060"/>
                </a:solidFill>
                <a:latin typeface="Arial" pitchFamily="34" charset="0"/>
                <a:cs typeface="Arial" pitchFamily="34" charset="0"/>
              </a:rPr>
              <a:t>Малышарики</a:t>
            </a:r>
            <a:r>
              <a:rPr lang="ru-RU" b="1" dirty="0" smtClean="0">
                <a:solidFill>
                  <a:srgbClr val="002060"/>
                </a:solidFill>
                <a:latin typeface="Arial" pitchFamily="34" charset="0"/>
                <a:cs typeface="Arial" pitchFamily="34" charset="0"/>
              </a:rPr>
              <a:t>» –  небольшая творческая лаборатория, в которой находится оборудование, стимулирующее самостоятельное познание различных явлений, закономерностей и просто весёлых и полезных действий.</a:t>
            </a:r>
          </a:p>
          <a:p>
            <a:r>
              <a:rPr lang="ru-RU" b="1" dirty="0" smtClean="0">
                <a:solidFill>
                  <a:srgbClr val="002060"/>
                </a:solidFill>
                <a:latin typeface="Arial" pitchFamily="34" charset="0"/>
                <a:cs typeface="Arial" pitchFamily="34" charset="0"/>
              </a:rPr>
              <a:t>Значительная часть материалов в центре детской сенсорной активности регулярно сменяется, центр пополняется, в соответствии с комплексно – тематическим планированием.</a:t>
            </a:r>
            <a:endParaRPr lang="ru-RU" b="1" dirty="0">
              <a:solidFill>
                <a:srgbClr val="002060"/>
              </a:solidFill>
              <a:latin typeface="Arial" pitchFamily="34" charset="0"/>
              <a:cs typeface="Arial" pitchFamily="34" charset="0"/>
            </a:endParaRPr>
          </a:p>
        </p:txBody>
      </p:sp>
      <p:pic>
        <p:nvPicPr>
          <p:cNvPr id="7" name="Picture 6" descr="C:\Users\User\Downloads\ШНУРОВКА.jpg"/>
          <p:cNvPicPr>
            <a:picLocks noChangeAspect="1" noChangeArrowheads="1"/>
          </p:cNvPicPr>
          <p:nvPr/>
        </p:nvPicPr>
        <p:blipFill>
          <a:blip r:embed="rId4" cstate="print">
            <a:lum bright="10000"/>
          </a:blip>
          <a:srcRect r="1887"/>
          <a:stretch>
            <a:fillRect/>
          </a:stretch>
        </p:blipFill>
        <p:spPr bwMode="auto">
          <a:xfrm>
            <a:off x="4724400" y="3886200"/>
            <a:ext cx="4061412" cy="2521946"/>
          </a:xfrm>
          <a:prstGeom prst="rect">
            <a:avLst/>
          </a:prstGeom>
          <a:noFill/>
          <a:ln w="38100">
            <a:solidFill>
              <a:srgbClr val="00B050"/>
            </a:solidFill>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p:cNvPicPr>
            <a:picLocks noChangeAspect="1" noChangeArrowheads="1"/>
          </p:cNvPicPr>
          <p:nvPr/>
        </p:nvPicPr>
        <p:blipFill>
          <a:blip r:embed="rId2" cstate="print"/>
          <a:srcRect/>
          <a:stretch>
            <a:fillRect/>
          </a:stretch>
        </p:blipFill>
        <p:spPr bwMode="auto">
          <a:xfrm>
            <a:off x="0" y="0"/>
            <a:ext cx="9220200" cy="6858000"/>
          </a:xfrm>
          <a:prstGeom prst="rect">
            <a:avLst/>
          </a:prstGeom>
          <a:noFill/>
        </p:spPr>
      </p:pic>
      <p:pic>
        <p:nvPicPr>
          <p:cNvPr id="3" name="Picture 7" descr="C:\Users\User\Downloads\Прищепки 1.jpg"/>
          <p:cNvPicPr>
            <a:picLocks noChangeAspect="1" noChangeArrowheads="1"/>
          </p:cNvPicPr>
          <p:nvPr/>
        </p:nvPicPr>
        <p:blipFill>
          <a:blip r:embed="rId3" cstate="print"/>
          <a:srcRect l="7547" r="5660"/>
          <a:stretch>
            <a:fillRect/>
          </a:stretch>
        </p:blipFill>
        <p:spPr bwMode="auto">
          <a:xfrm>
            <a:off x="4724400" y="1447800"/>
            <a:ext cx="3778852" cy="2133600"/>
          </a:xfrm>
          <a:prstGeom prst="rect">
            <a:avLst/>
          </a:prstGeom>
          <a:noFill/>
          <a:ln w="38100">
            <a:solidFill>
              <a:srgbClr val="FF0000"/>
            </a:solidFill>
          </a:ln>
        </p:spPr>
      </p:pic>
      <p:pic>
        <p:nvPicPr>
          <p:cNvPr id="4" name="Picture 8" descr="C:\Users\User\Downloads\прищепки.jpg"/>
          <p:cNvPicPr>
            <a:picLocks noChangeAspect="1" noChangeArrowheads="1"/>
          </p:cNvPicPr>
          <p:nvPr/>
        </p:nvPicPr>
        <p:blipFill>
          <a:blip r:embed="rId4" cstate="print"/>
          <a:srcRect/>
          <a:stretch>
            <a:fillRect/>
          </a:stretch>
        </p:blipFill>
        <p:spPr bwMode="auto">
          <a:xfrm>
            <a:off x="5715000" y="3733800"/>
            <a:ext cx="3200399" cy="2755798"/>
          </a:xfrm>
          <a:prstGeom prst="rect">
            <a:avLst/>
          </a:prstGeom>
          <a:noFill/>
          <a:ln w="38100">
            <a:solidFill>
              <a:srgbClr val="00B050"/>
            </a:solidFill>
          </a:ln>
        </p:spPr>
      </p:pic>
      <p:pic>
        <p:nvPicPr>
          <p:cNvPr id="6" name="Picture 8" descr="C:\Users\User\Downloads\прищепки.jpg"/>
          <p:cNvPicPr>
            <a:picLocks noChangeAspect="1" noChangeArrowheads="1"/>
          </p:cNvPicPr>
          <p:nvPr/>
        </p:nvPicPr>
        <p:blipFill>
          <a:blip r:embed="rId5" cstate="print">
            <a:lum bright="10000"/>
          </a:blip>
          <a:srcRect l="1887" t="4647" r="54717" b="51529"/>
          <a:stretch>
            <a:fillRect/>
          </a:stretch>
        </p:blipFill>
        <p:spPr bwMode="auto">
          <a:xfrm>
            <a:off x="304800" y="4267200"/>
            <a:ext cx="2297723" cy="2133600"/>
          </a:xfrm>
          <a:prstGeom prst="rect">
            <a:avLst/>
          </a:prstGeom>
          <a:noFill/>
          <a:ln w="38100">
            <a:solidFill>
              <a:srgbClr val="0070C0"/>
            </a:solidFill>
          </a:ln>
        </p:spPr>
      </p:pic>
      <p:pic>
        <p:nvPicPr>
          <p:cNvPr id="8" name="Picture 9" descr="C:\Users\User\Downloads\1757581621498.jpg"/>
          <p:cNvPicPr>
            <a:picLocks noChangeAspect="1" noChangeArrowheads="1"/>
          </p:cNvPicPr>
          <p:nvPr/>
        </p:nvPicPr>
        <p:blipFill>
          <a:blip r:embed="rId6" cstate="print">
            <a:lum bright="10000"/>
          </a:blip>
          <a:srcRect r="5660"/>
          <a:stretch>
            <a:fillRect/>
          </a:stretch>
        </p:blipFill>
        <p:spPr bwMode="auto">
          <a:xfrm>
            <a:off x="2971800" y="4267200"/>
            <a:ext cx="2384778" cy="2209800"/>
          </a:xfrm>
          <a:prstGeom prst="rect">
            <a:avLst/>
          </a:prstGeom>
          <a:noFill/>
          <a:ln w="38100">
            <a:solidFill>
              <a:srgbClr val="7030A0"/>
            </a:solidFill>
          </a:ln>
        </p:spPr>
      </p:pic>
      <p:sp>
        <p:nvSpPr>
          <p:cNvPr id="9" name="Прямоугольник 8"/>
          <p:cNvSpPr/>
          <p:nvPr/>
        </p:nvSpPr>
        <p:spPr>
          <a:xfrm>
            <a:off x="304800" y="228600"/>
            <a:ext cx="8839200" cy="1200329"/>
          </a:xfrm>
          <a:prstGeom prst="rect">
            <a:avLst/>
          </a:prstGeom>
        </p:spPr>
        <p:txBody>
          <a:bodyPr wrap="square">
            <a:spAutoFit/>
          </a:bodyPr>
          <a:lstStyle/>
          <a:p>
            <a:r>
              <a:rPr lang="ru-RU" b="1" u="sng" dirty="0" smtClean="0">
                <a:solidFill>
                  <a:srgbClr val="002060"/>
                </a:solidFill>
                <a:latin typeface="Arial" pitchFamily="34" charset="0"/>
                <a:cs typeface="Arial" pitchFamily="34" charset="0"/>
              </a:rPr>
              <a:t>Игры с прищепками</a:t>
            </a:r>
            <a:r>
              <a:rPr lang="ru-RU" b="1" dirty="0" smtClean="0">
                <a:solidFill>
                  <a:srgbClr val="002060"/>
                </a:solidFill>
                <a:latin typeface="Arial" pitchFamily="34" charset="0"/>
                <a:cs typeface="Arial" pitchFamily="34" charset="0"/>
              </a:rPr>
              <a:t> – это  один из способов массажа рук, который хорошо развивает щипковый хват, способность перераспределять при щипковом хвате мышечный тонус, развивает тонкие движения пальцев рук, помогает закреплять сенсорные навыки и пространственные представления. </a:t>
            </a:r>
          </a:p>
        </p:txBody>
      </p:sp>
      <p:sp>
        <p:nvSpPr>
          <p:cNvPr id="10" name="Прямоугольник 9"/>
          <p:cNvSpPr/>
          <p:nvPr/>
        </p:nvSpPr>
        <p:spPr>
          <a:xfrm>
            <a:off x="381000" y="1371600"/>
            <a:ext cx="4191000" cy="2862322"/>
          </a:xfrm>
          <a:prstGeom prst="rect">
            <a:avLst/>
          </a:prstGeom>
        </p:spPr>
        <p:txBody>
          <a:bodyPr wrap="square">
            <a:spAutoFit/>
          </a:bodyPr>
          <a:lstStyle/>
          <a:p>
            <a:pPr algn="ctr"/>
            <a:r>
              <a:rPr lang="ru-RU" b="1" dirty="0" smtClean="0">
                <a:solidFill>
                  <a:srgbClr val="002060"/>
                </a:solidFill>
                <a:latin typeface="Arial" pitchFamily="34" charset="0"/>
                <a:cs typeface="Arial" pitchFamily="34" charset="0"/>
              </a:rPr>
              <a:t>Дидактические игры с прищепками ориентированы на  познавательное развитие </a:t>
            </a:r>
          </a:p>
          <a:p>
            <a:pPr algn="ctr"/>
            <a:r>
              <a:rPr lang="ru-RU" b="1" dirty="0" smtClean="0">
                <a:solidFill>
                  <a:srgbClr val="002060"/>
                </a:solidFill>
                <a:latin typeface="Arial" pitchFamily="34" charset="0"/>
                <a:cs typeface="Arial" pitchFamily="34" charset="0"/>
              </a:rPr>
              <a:t>через познавательный интерес. Это направленность на познание предметов, явлений, событий окружающего мира, которая активизирует психические процессы </a:t>
            </a:r>
          </a:p>
          <a:p>
            <a:pPr algn="ctr"/>
            <a:r>
              <a:rPr lang="ru-RU" b="1" dirty="0" smtClean="0">
                <a:solidFill>
                  <a:srgbClr val="002060"/>
                </a:solidFill>
                <a:latin typeface="Arial" pitchFamily="34" charset="0"/>
                <a:cs typeface="Arial" pitchFamily="34" charset="0"/>
              </a:rPr>
              <a:t>и деятельность детей.</a:t>
            </a:r>
            <a:endParaRPr lang="ru-RU" b="1" dirty="0">
              <a:solidFill>
                <a:srgbClr val="00206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p:cNvPicPr>
            <a:picLocks noChangeAspect="1" noChangeArrowheads="1"/>
          </p:cNvPicPr>
          <p:nvPr/>
        </p:nvPicPr>
        <p:blipFill>
          <a:blip r:embed="rId2" cstate="print"/>
          <a:srcRect/>
          <a:stretch>
            <a:fillRect/>
          </a:stretch>
        </p:blipFill>
        <p:spPr bwMode="auto">
          <a:xfrm>
            <a:off x="0" y="0"/>
            <a:ext cx="9220200" cy="6858000"/>
          </a:xfrm>
          <a:prstGeom prst="rect">
            <a:avLst/>
          </a:prstGeom>
          <a:noFill/>
        </p:spPr>
      </p:pic>
      <p:sp>
        <p:nvSpPr>
          <p:cNvPr id="3" name="Прямоугольник 2"/>
          <p:cNvSpPr/>
          <p:nvPr/>
        </p:nvSpPr>
        <p:spPr>
          <a:xfrm>
            <a:off x="228600" y="228600"/>
            <a:ext cx="4953000" cy="3416320"/>
          </a:xfrm>
          <a:prstGeom prst="rect">
            <a:avLst/>
          </a:prstGeom>
        </p:spPr>
        <p:txBody>
          <a:bodyPr wrap="square">
            <a:spAutoFit/>
          </a:bodyPr>
          <a:lstStyle/>
          <a:p>
            <a:pPr algn="ctr">
              <a:buNone/>
            </a:pPr>
            <a:r>
              <a:rPr lang="ru-RU" b="1" dirty="0" smtClean="0">
                <a:solidFill>
                  <a:srgbClr val="C00000"/>
                </a:solidFill>
                <a:latin typeface="Arial" pitchFamily="34" charset="0"/>
                <a:cs typeface="Arial" pitchFamily="34" charset="0"/>
              </a:rPr>
              <a:t>В результате действий с предметами, играя в различные игры в центре детской сенсорной активности «</a:t>
            </a:r>
            <a:r>
              <a:rPr lang="ru-RU" b="1" dirty="0" err="1" smtClean="0">
                <a:solidFill>
                  <a:srgbClr val="C00000"/>
                </a:solidFill>
                <a:latin typeface="Arial" pitchFamily="34" charset="0"/>
                <a:cs typeface="Arial" pitchFamily="34" charset="0"/>
              </a:rPr>
              <a:t>Малышарики</a:t>
            </a:r>
            <a:r>
              <a:rPr lang="ru-RU" b="1" dirty="0" smtClean="0">
                <a:solidFill>
                  <a:srgbClr val="C00000"/>
                </a:solidFill>
                <a:latin typeface="Arial" pitchFamily="34" charset="0"/>
                <a:cs typeface="Arial" pitchFamily="34" charset="0"/>
              </a:rPr>
              <a:t>», дети овладевают способами чувственного познания мира, наглядно – образным мышлением. Происходит совершенствование всех видов детской активности, формируется самостоятельность в познавательной, социально – коммуникативной, речевой, художественно – эстетической  и физической деятельности.</a:t>
            </a:r>
            <a:endParaRPr lang="ru-RU" b="1" dirty="0">
              <a:solidFill>
                <a:srgbClr val="C00000"/>
              </a:solidFill>
              <a:latin typeface="Arial" pitchFamily="34" charset="0"/>
              <a:cs typeface="Arial" pitchFamily="34" charset="0"/>
            </a:endParaRPr>
          </a:p>
        </p:txBody>
      </p:sp>
      <p:pic>
        <p:nvPicPr>
          <p:cNvPr id="4" name="Picture 5" descr="C:\Users\User\Downloads\бизиборды.jpg"/>
          <p:cNvPicPr>
            <a:picLocks noChangeAspect="1" noChangeArrowheads="1"/>
          </p:cNvPicPr>
          <p:nvPr/>
        </p:nvPicPr>
        <p:blipFill>
          <a:blip r:embed="rId3" cstate="print"/>
          <a:srcRect/>
          <a:stretch>
            <a:fillRect/>
          </a:stretch>
        </p:blipFill>
        <p:spPr bwMode="auto">
          <a:xfrm rot="5400000">
            <a:off x="3986212" y="1757363"/>
            <a:ext cx="5943600" cy="3343274"/>
          </a:xfrm>
          <a:prstGeom prst="rect">
            <a:avLst/>
          </a:prstGeom>
          <a:noFill/>
          <a:ln w="38100">
            <a:solidFill>
              <a:srgbClr val="00B050"/>
            </a:solidFill>
          </a:ln>
        </p:spPr>
      </p:pic>
      <p:pic>
        <p:nvPicPr>
          <p:cNvPr id="5" name="Picture 3" descr="C:\Users\User\Downloads\Разноцв. крышки.jpg"/>
          <p:cNvPicPr>
            <a:picLocks noChangeAspect="1" noChangeArrowheads="1"/>
          </p:cNvPicPr>
          <p:nvPr/>
        </p:nvPicPr>
        <p:blipFill>
          <a:blip r:embed="rId4" cstate="print"/>
          <a:srcRect l="3774" t="1783" r="3774"/>
          <a:stretch>
            <a:fillRect/>
          </a:stretch>
        </p:blipFill>
        <p:spPr bwMode="auto">
          <a:xfrm>
            <a:off x="1219200" y="3657600"/>
            <a:ext cx="3352923" cy="2819400"/>
          </a:xfrm>
          <a:prstGeom prst="rect">
            <a:avLst/>
          </a:prstGeom>
          <a:noFill/>
          <a:ln w="38100">
            <a:solidFill>
              <a:srgbClr val="00B0F0"/>
            </a:solid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579</TotalTime>
  <Words>571</Words>
  <Application>Microsoft Office PowerPoint</Application>
  <PresentationFormat>Экран (4:3)</PresentationFormat>
  <Paragraphs>50</Paragraphs>
  <Slides>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vt:i4>
      </vt:variant>
    </vt:vector>
  </HeadingPairs>
  <TitlesOfParts>
    <vt:vector size="8" baseType="lpstr">
      <vt:lpstr>Office Theme</vt:lpstr>
      <vt:lpstr>Слайд 1</vt:lpstr>
      <vt:lpstr>Слайд 2</vt:lpstr>
      <vt:lpstr>Слайд 3</vt:lpstr>
      <vt:lpstr>Слайд 4</vt:lpstr>
      <vt:lpstr>Слайд 5</vt:lpstr>
      <vt:lpstr>Слайд 6</vt:lpstr>
      <vt:lpstr>Слайд 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21</cp:revision>
  <dcterms:created xsi:type="dcterms:W3CDTF">2006-08-16T00:00:00Z</dcterms:created>
  <dcterms:modified xsi:type="dcterms:W3CDTF">2025-10-08T04:47:26Z</dcterms:modified>
</cp:coreProperties>
</file>