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61"/>
  </p:notesMasterIdLst>
  <p:sldIdLst>
    <p:sldId id="256" r:id="rId2"/>
    <p:sldId id="257" r:id="rId3"/>
    <p:sldId id="358" r:id="rId4"/>
    <p:sldId id="258" r:id="rId5"/>
    <p:sldId id="259" r:id="rId6"/>
    <p:sldId id="260" r:id="rId7"/>
    <p:sldId id="261" r:id="rId8"/>
    <p:sldId id="266" r:id="rId9"/>
    <p:sldId id="267" r:id="rId10"/>
    <p:sldId id="262" r:id="rId11"/>
    <p:sldId id="263" r:id="rId12"/>
    <p:sldId id="264" r:id="rId13"/>
    <p:sldId id="265" r:id="rId14"/>
    <p:sldId id="268" r:id="rId15"/>
    <p:sldId id="269" r:id="rId16"/>
    <p:sldId id="270" r:id="rId17"/>
    <p:sldId id="294" r:id="rId18"/>
    <p:sldId id="412" r:id="rId19"/>
    <p:sldId id="388" r:id="rId20"/>
    <p:sldId id="389" r:id="rId21"/>
    <p:sldId id="390" r:id="rId22"/>
    <p:sldId id="391" r:id="rId23"/>
    <p:sldId id="392" r:id="rId24"/>
    <p:sldId id="393" r:id="rId25"/>
    <p:sldId id="394" r:id="rId26"/>
    <p:sldId id="395" r:id="rId27"/>
    <p:sldId id="396" r:id="rId28"/>
    <p:sldId id="397" r:id="rId29"/>
    <p:sldId id="398" r:id="rId30"/>
    <p:sldId id="273" r:id="rId31"/>
    <p:sldId id="399" r:id="rId32"/>
    <p:sldId id="400" r:id="rId33"/>
    <p:sldId id="401" r:id="rId34"/>
    <p:sldId id="402" r:id="rId35"/>
    <p:sldId id="403" r:id="rId36"/>
    <p:sldId id="404" r:id="rId37"/>
    <p:sldId id="405" r:id="rId38"/>
    <p:sldId id="406" r:id="rId39"/>
    <p:sldId id="407" r:id="rId40"/>
    <p:sldId id="408" r:id="rId41"/>
    <p:sldId id="281" r:id="rId42"/>
    <p:sldId id="410" r:id="rId43"/>
    <p:sldId id="411" r:id="rId44"/>
    <p:sldId id="290" r:id="rId45"/>
    <p:sldId id="409" r:id="rId46"/>
    <p:sldId id="298" r:id="rId47"/>
    <p:sldId id="313" r:id="rId48"/>
    <p:sldId id="312" r:id="rId49"/>
    <p:sldId id="311" r:id="rId50"/>
    <p:sldId id="315" r:id="rId51"/>
    <p:sldId id="304" r:id="rId52"/>
    <p:sldId id="305" r:id="rId53"/>
    <p:sldId id="306" r:id="rId54"/>
    <p:sldId id="308" r:id="rId55"/>
    <p:sldId id="362" r:id="rId56"/>
    <p:sldId id="309" r:id="rId57"/>
    <p:sldId id="413" r:id="rId58"/>
    <p:sldId id="363" r:id="rId59"/>
    <p:sldId id="356" r:id="rId6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635" autoAdjust="0"/>
    <p:restoredTop sz="94599" autoAdjust="0"/>
  </p:normalViewPr>
  <p:slideViewPr>
    <p:cSldViewPr>
      <p:cViewPr varScale="1">
        <p:scale>
          <a:sx n="94" d="100"/>
          <a:sy n="94" d="100"/>
        </p:scale>
        <p:origin x="1368" y="77"/>
      </p:cViewPr>
      <p:guideLst>
        <p:guide orient="horz" pos="2160"/>
        <p:guide pos="2880"/>
      </p:guideLst>
    </p:cSldViewPr>
  </p:slideViewPr>
  <p:outlineViewPr>
    <p:cViewPr>
      <p:scale>
        <a:sx n="33" d="100"/>
        <a:sy n="33" d="100"/>
      </p:scale>
      <p:origin x="1170" y="6192"/>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DDC6D5-AEAA-47B3-8BF3-F9D21276440D}" type="datetimeFigureOut">
              <a:rPr lang="ru-RU" smtClean="0"/>
              <a:t>01.04.2025</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B13012-8975-4F8A-9CD7-38F094E48244}" type="slidenum">
              <a:rPr lang="ru-RU" smtClean="0"/>
              <a:t>‹#›</a:t>
            </a:fld>
            <a:endParaRPr lang="ru-RU"/>
          </a:p>
        </p:txBody>
      </p:sp>
    </p:spTree>
    <p:extLst>
      <p:ext uri="{BB962C8B-B14F-4D97-AF65-F5344CB8AC3E}">
        <p14:creationId xmlns:p14="http://schemas.microsoft.com/office/powerpoint/2010/main" val="8743852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1B13012-8975-4F8A-9CD7-38F094E48244}" type="slidenum">
              <a:rPr lang="ru-RU" smtClean="0"/>
              <a:t>7</a:t>
            </a:fld>
            <a:endParaRPr lang="ru-RU"/>
          </a:p>
        </p:txBody>
      </p:sp>
    </p:spTree>
    <p:extLst>
      <p:ext uri="{BB962C8B-B14F-4D97-AF65-F5344CB8AC3E}">
        <p14:creationId xmlns:p14="http://schemas.microsoft.com/office/powerpoint/2010/main" val="1145770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p>
            <a:fld id="{2E45133D-FEFA-4413-8F2A-5376441B40DD}" type="datetimeFigureOut">
              <a:rPr lang="ru-RU" smtClean="0"/>
              <a:pPr/>
              <a:t>01.04.2025</a:t>
            </a:fld>
            <a:endParaRPr lang="ru-RU"/>
          </a:p>
        </p:txBody>
      </p:sp>
      <p:sp>
        <p:nvSpPr>
          <p:cNvPr id="20" name="Нижний колонтитул 19"/>
          <p:cNvSpPr>
            <a:spLocks noGrp="1"/>
          </p:cNvSpPr>
          <p:nvPr>
            <p:ph type="ftr" sz="quarter" idx="11"/>
          </p:nvPr>
        </p:nvSpPr>
        <p:spPr/>
        <p:txBody>
          <a:bodyPr/>
          <a:lstStyle/>
          <a:p>
            <a:endParaRPr lang="ru-RU"/>
          </a:p>
        </p:txBody>
      </p:sp>
      <p:sp>
        <p:nvSpPr>
          <p:cNvPr id="10" name="Номер слайда 9"/>
          <p:cNvSpPr>
            <a:spLocks noGrp="1"/>
          </p:cNvSpPr>
          <p:nvPr>
            <p:ph type="sldNum" sz="quarter" idx="12"/>
          </p:nvPr>
        </p:nvSpPr>
        <p:spPr/>
        <p:txBody>
          <a:bodyPr/>
          <a:lstStyle/>
          <a:p>
            <a:fld id="{61397457-3CFB-499D-98F9-3BAF24E11D9C}"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E45133D-FEFA-4413-8F2A-5376441B40DD}" type="datetimeFigureOut">
              <a:rPr lang="ru-RU" smtClean="0"/>
              <a:pPr/>
              <a:t>01.04.2025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397457-3CFB-499D-98F9-3BAF24E11D9C}"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1"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2E45133D-FEFA-4413-8F2A-5376441B40DD}" type="datetimeFigureOut">
              <a:rPr lang="ru-RU" smtClean="0"/>
              <a:pPr/>
              <a:t>01.04.2025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397457-3CFB-499D-98F9-3BAF24E11D9C}"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2E45133D-FEFA-4413-8F2A-5376441B40DD}" type="datetimeFigureOut">
              <a:rPr lang="ru-RU" smtClean="0"/>
              <a:pPr/>
              <a:t>01.04.2025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1397457-3CFB-499D-98F9-3BAF24E11D9C}"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2E45133D-FEFA-4413-8F2A-5376441B40DD}" type="datetimeFigureOut">
              <a:rPr lang="ru-RU" smtClean="0"/>
              <a:pPr/>
              <a:t>01.04.2025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1397457-3CFB-499D-98F9-3BAF24E11D9C}"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2E45133D-FEFA-4413-8F2A-5376441B40DD}" type="datetimeFigureOut">
              <a:rPr lang="ru-RU" smtClean="0"/>
              <a:pPr/>
              <a:t>01.04.2025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1397457-3CFB-499D-98F9-3BAF24E11D9C}"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Дата 1"/>
          <p:cNvSpPr>
            <a:spLocks noGrp="1"/>
          </p:cNvSpPr>
          <p:nvPr>
            <p:ph type="dt" sz="half" idx="10"/>
          </p:nvPr>
        </p:nvSpPr>
        <p:spPr/>
        <p:txBody>
          <a:bodyPr/>
          <a:lstStyle/>
          <a:p>
            <a:fld id="{2E45133D-FEFA-4413-8F2A-5376441B40DD}" type="datetimeFigureOut">
              <a:rPr lang="ru-RU" smtClean="0"/>
              <a:pPr/>
              <a:t>01.04.2025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1397457-3CFB-499D-98F9-3BAF24E11D9C}"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1"/>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2E45133D-FEFA-4413-8F2A-5376441B40DD}" type="datetimeFigureOut">
              <a:rPr lang="ru-RU" smtClean="0"/>
              <a:pPr/>
              <a:t>01.04.2025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1397457-3CFB-499D-98F9-3BAF24E11D9C}"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2E45133D-FEFA-4413-8F2A-5376441B40DD}" type="datetimeFigureOut">
              <a:rPr lang="ru-RU" smtClean="0"/>
              <a:pPr/>
              <a:t>01.04.2025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1397457-3CFB-499D-98F9-3BAF24E11D9C}"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4"/>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2"/>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E45133D-FEFA-4413-8F2A-5376441B40DD}" type="datetimeFigureOut">
              <a:rPr lang="ru-RU" smtClean="0"/>
              <a:pPr/>
              <a:t>01.04.2025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397457-3CFB-499D-98F9-3BAF24E11D9C}"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40"/>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1"/>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E45133D-FEFA-4413-8F2A-5376441B40DD}" type="datetimeFigureOut">
              <a:rPr lang="ru-RU" smtClean="0"/>
              <a:pPr/>
              <a:t>01.04.2025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397457-3CFB-499D-98F9-3BAF24E11D9C}"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6"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Овал 7"/>
          <p:cNvSpPr/>
          <p:nvPr/>
        </p:nvSpPr>
        <p:spPr>
          <a:xfrm>
            <a:off x="168818" y="21103"/>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Кольцо 10"/>
          <p:cNvSpPr/>
          <p:nvPr/>
        </p:nvSpPr>
        <p:spPr>
          <a:xfrm rot="2315675">
            <a:off x="182882" y="1055078"/>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1012874"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2E45133D-FEFA-4413-8F2A-5376441B40DD}" type="datetimeFigureOut">
              <a:rPr lang="ru-RU" smtClean="0"/>
              <a:pPr/>
              <a:t>01.04.2025</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61397457-3CFB-499D-98F9-3BAF24E11D9C}"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14414" y="2130430"/>
            <a:ext cx="7715311" cy="2370145"/>
          </a:xfrm>
        </p:spPr>
        <p:txBody>
          <a:bodyPr>
            <a:normAutofit fontScale="90000"/>
          </a:bodyPr>
          <a:lstStyle/>
          <a:p>
            <a:pPr algn="ctr"/>
            <a:r>
              <a:rPr lang="ru-RU" dirty="0" smtClean="0"/>
              <a:t>        </a:t>
            </a:r>
            <a:br>
              <a:rPr lang="ru-RU" dirty="0" smtClean="0"/>
            </a:br>
            <a:r>
              <a:rPr lang="ru-RU" dirty="0" smtClean="0">
                <a:latin typeface="Times New Roman" panose="02020603050405020304" pitchFamily="18" charset="0"/>
                <a:cs typeface="Times New Roman" panose="02020603050405020304" pitchFamily="18" charset="0"/>
              </a:rPr>
              <a:t>К 80- </a:t>
            </a:r>
            <a:r>
              <a:rPr lang="ru-RU" dirty="0" err="1" smtClean="0">
                <a:latin typeface="Times New Roman" panose="02020603050405020304" pitchFamily="18" charset="0"/>
                <a:cs typeface="Times New Roman" panose="02020603050405020304" pitchFamily="18" charset="0"/>
              </a:rPr>
              <a:t>летию</a:t>
            </a:r>
            <a:r>
              <a:rPr lang="ru-RU" dirty="0" smtClean="0">
                <a:latin typeface="Times New Roman" panose="02020603050405020304" pitchFamily="18" charset="0"/>
                <a:cs typeface="Times New Roman" panose="02020603050405020304" pitchFamily="18" charset="0"/>
              </a:rPr>
              <a:t> Победы советского народа в Великой Отечественной войне </a:t>
            </a:r>
            <a:endParaRPr lang="ru-RU" dirty="0">
              <a:latin typeface="Times New Roman" panose="02020603050405020304" pitchFamily="18" charset="0"/>
              <a:cs typeface="Times New Roman" panose="02020603050405020304" pitchFamily="18" charset="0"/>
            </a:endParaRPr>
          </a:p>
        </p:txBody>
      </p:sp>
      <p:pic>
        <p:nvPicPr>
          <p:cNvPr id="1028" name="Picture 4" descr="Picture backgroun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188641"/>
            <a:ext cx="3456384" cy="2592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30"/>
            <a:ext cx="8229600" cy="6286544"/>
          </a:xfrm>
        </p:spPr>
        <p:txBody>
          <a:bodyPr>
            <a:normAutofit fontScale="77500" lnSpcReduction="20000"/>
          </a:bodyPr>
          <a:lstStyle/>
          <a:p>
            <a:pPr>
              <a:buNone/>
            </a:pPr>
            <a:r>
              <a:rPr lang="ru-RU" sz="1200" dirty="0" smtClean="0"/>
              <a:t>                                                                                                                           Коми </a:t>
            </a:r>
            <a:r>
              <a:rPr lang="ru-RU" sz="1200" dirty="0" err="1"/>
              <a:t>Республикаса</a:t>
            </a:r>
            <a:r>
              <a:rPr lang="ru-RU" sz="1200" dirty="0"/>
              <a:t> </a:t>
            </a:r>
            <a:r>
              <a:rPr lang="ru-RU" sz="1200" dirty="0" err="1"/>
              <a:t>йöзöс</a:t>
            </a:r>
            <a:r>
              <a:rPr lang="ru-RU" sz="1200" dirty="0"/>
              <a:t> </a:t>
            </a:r>
            <a:r>
              <a:rPr lang="ru-RU" sz="1200" dirty="0" err="1"/>
              <a:t>велöдан</a:t>
            </a:r>
            <a:r>
              <a:rPr lang="ru-RU" sz="1200" dirty="0"/>
              <a:t>  </a:t>
            </a:r>
            <a:r>
              <a:rPr lang="ru-RU" sz="1200" dirty="0" smtClean="0"/>
              <a:t>министерство</a:t>
            </a:r>
            <a:br>
              <a:rPr lang="ru-RU" sz="1200" dirty="0" smtClean="0"/>
            </a:br>
            <a:r>
              <a:rPr lang="ru-RU" sz="1200" dirty="0" smtClean="0"/>
              <a:t>                                                                                                                 Министерство </a:t>
            </a:r>
            <a:r>
              <a:rPr lang="ru-RU" sz="1200" dirty="0"/>
              <a:t>образования  Республики Коми</a:t>
            </a:r>
          </a:p>
          <a:p>
            <a:pPr>
              <a:buNone/>
            </a:pPr>
            <a:r>
              <a:rPr lang="ru-RU" sz="1200" b="1" dirty="0" smtClean="0"/>
              <a:t>                                                                                           </a:t>
            </a:r>
            <a:r>
              <a:rPr lang="ru-RU" sz="1200" b="1" dirty="0" smtClean="0"/>
              <a:t>Государственное автономное  </a:t>
            </a:r>
            <a:r>
              <a:rPr lang="ru-RU" sz="1200" b="1" dirty="0"/>
              <a:t>профессиональное образовательное учреждение</a:t>
            </a:r>
            <a:endParaRPr lang="ru-RU" sz="1200" dirty="0"/>
          </a:p>
          <a:p>
            <a:pPr>
              <a:buNone/>
            </a:pPr>
            <a:r>
              <a:rPr lang="ru-RU" sz="1200" b="1" dirty="0" smtClean="0"/>
              <a:t>                                                                                                                  «</a:t>
            </a:r>
            <a:r>
              <a:rPr lang="ru-RU" sz="1200" b="1" dirty="0"/>
              <a:t>Сыктывкарский </a:t>
            </a:r>
            <a:r>
              <a:rPr lang="ru-RU" sz="1200" b="1" dirty="0" smtClean="0"/>
              <a:t>лесопромышленный </a:t>
            </a:r>
            <a:r>
              <a:rPr lang="ru-RU" sz="1200" b="1" dirty="0" smtClean="0"/>
              <a:t> </a:t>
            </a:r>
            <a:r>
              <a:rPr lang="ru-RU" sz="1200" b="1" dirty="0"/>
              <a:t>техникум»</a:t>
            </a:r>
            <a:endParaRPr lang="ru-RU" sz="1200" dirty="0"/>
          </a:p>
          <a:p>
            <a:pPr>
              <a:buNone/>
            </a:pPr>
            <a:endParaRPr lang="ru-RU" sz="1700" dirty="0"/>
          </a:p>
          <a:p>
            <a:pPr>
              <a:buNone/>
            </a:pPr>
            <a:endParaRPr lang="ru-RU" sz="1700" dirty="0" smtClean="0"/>
          </a:p>
          <a:p>
            <a:pPr>
              <a:buNone/>
            </a:pPr>
            <a:endParaRPr lang="ru-RU" sz="1700" dirty="0"/>
          </a:p>
          <a:p>
            <a:pPr>
              <a:buNone/>
            </a:pPr>
            <a:endParaRPr lang="ru-RU" sz="1700" dirty="0" smtClean="0"/>
          </a:p>
          <a:p>
            <a:pPr>
              <a:buNone/>
            </a:pPr>
            <a:endParaRPr lang="ru-RU" sz="1700" dirty="0"/>
          </a:p>
          <a:p>
            <a:pPr>
              <a:buNone/>
            </a:pPr>
            <a:r>
              <a:rPr lang="ru-RU" sz="1800" dirty="0" smtClean="0"/>
              <a:t/>
            </a:r>
            <a:br>
              <a:rPr lang="ru-RU" sz="1800" dirty="0" smtClean="0"/>
            </a:br>
            <a:r>
              <a:rPr lang="ru-RU" sz="1800" dirty="0" smtClean="0"/>
              <a:t>                                                                                       </a:t>
            </a:r>
            <a:r>
              <a:rPr lang="ru-RU" sz="1900" dirty="0" smtClean="0"/>
              <a:t>Конкурсная  работа                                          </a:t>
            </a:r>
            <a:br>
              <a:rPr lang="ru-RU" sz="1900" dirty="0" smtClean="0"/>
            </a:br>
            <a:r>
              <a:rPr lang="ru-RU" sz="1900" dirty="0" smtClean="0"/>
              <a:t>                   </a:t>
            </a:r>
            <a:br>
              <a:rPr lang="ru-RU" sz="1900" dirty="0" smtClean="0"/>
            </a:br>
            <a:r>
              <a:rPr lang="ru-RU" sz="1900" dirty="0" smtClean="0"/>
              <a:t>                                                                  ТЕМА : « Я и моя специальность»</a:t>
            </a:r>
          </a:p>
          <a:p>
            <a:pPr>
              <a:buNone/>
            </a:pPr>
            <a:endParaRPr lang="ru-RU" sz="1800" dirty="0" smtClean="0"/>
          </a:p>
          <a:p>
            <a:pPr algn="r">
              <a:buNone/>
            </a:pPr>
            <a:r>
              <a:rPr lang="ru-RU" sz="1800" dirty="0" smtClean="0"/>
              <a:t/>
            </a:r>
            <a:br>
              <a:rPr lang="ru-RU" sz="1800" dirty="0" smtClean="0"/>
            </a:br>
            <a:r>
              <a:rPr lang="ru-RU" sz="1800" dirty="0" smtClean="0"/>
              <a:t>                                                                                                                                            </a:t>
            </a:r>
            <a:r>
              <a:rPr lang="ru-RU" sz="1500" dirty="0" smtClean="0"/>
              <a:t>Выполнили: </a:t>
            </a:r>
            <a:br>
              <a:rPr lang="ru-RU" sz="1500" dirty="0" smtClean="0"/>
            </a:br>
            <a:r>
              <a:rPr lang="ru-RU" sz="1500" dirty="0" err="1" smtClean="0"/>
              <a:t>Мелехин</a:t>
            </a:r>
            <a:r>
              <a:rPr lang="ru-RU" sz="1500" dirty="0" smtClean="0"/>
              <a:t> Р.А.</a:t>
            </a:r>
            <a:r>
              <a:rPr lang="ru-RU" sz="1500" dirty="0"/>
              <a:t/>
            </a:r>
            <a:br>
              <a:rPr lang="ru-RU" sz="1500" dirty="0"/>
            </a:br>
            <a:r>
              <a:rPr lang="ru-RU" sz="1500" dirty="0"/>
              <a:t>                                                                                                                                                             </a:t>
            </a:r>
            <a:r>
              <a:rPr lang="ru-RU" sz="1500" dirty="0" err="1" smtClean="0"/>
              <a:t>Булышев</a:t>
            </a:r>
            <a:r>
              <a:rPr lang="ru-RU" sz="1500" dirty="0" smtClean="0"/>
              <a:t> К.И.</a:t>
            </a:r>
            <a:r>
              <a:rPr lang="ru-RU" sz="1500" dirty="0" smtClean="0"/>
              <a:t/>
            </a:r>
            <a:br>
              <a:rPr lang="ru-RU" sz="1500" dirty="0" smtClean="0"/>
            </a:br>
            <a:r>
              <a:rPr lang="ru-RU" sz="1500" dirty="0" smtClean="0"/>
              <a:t>                                                                                                                                                           студенты группы </a:t>
            </a:r>
            <a:r>
              <a:rPr lang="ru-RU" sz="1500" dirty="0" smtClean="0"/>
              <a:t>ТКПД</a:t>
            </a:r>
            <a:r>
              <a:rPr lang="ru-RU" sz="1500" dirty="0" smtClean="0"/>
              <a:t>- </a:t>
            </a:r>
            <a:r>
              <a:rPr lang="ru-RU" sz="1500" dirty="0"/>
              <a:t>3</a:t>
            </a:r>
            <a:r>
              <a:rPr lang="ru-RU" sz="1500" dirty="0" smtClean="0"/>
              <a:t>1 </a:t>
            </a:r>
            <a:r>
              <a:rPr lang="ru-RU" sz="1500" dirty="0" smtClean="0"/>
              <a:t/>
            </a:r>
            <a:br>
              <a:rPr lang="ru-RU" sz="1500" dirty="0" smtClean="0"/>
            </a:br>
            <a:r>
              <a:rPr lang="ru-RU" sz="1500" dirty="0" smtClean="0"/>
              <a:t>                                                                                            </a:t>
            </a:r>
            <a:br>
              <a:rPr lang="ru-RU" sz="1500" dirty="0" smtClean="0"/>
            </a:br>
            <a:r>
              <a:rPr lang="ru-RU" sz="1500" dirty="0" smtClean="0"/>
              <a:t>                                                                                                                                                             специальность </a:t>
            </a:r>
            <a:r>
              <a:rPr lang="ru-RU" sz="1500" dirty="0" smtClean="0"/>
              <a:t>35.02.04</a:t>
            </a:r>
            <a:r>
              <a:rPr lang="ru-RU" sz="1500" dirty="0" smtClean="0"/>
              <a:t> </a:t>
            </a:r>
            <a:r>
              <a:rPr lang="ru-RU" sz="1500" dirty="0" smtClean="0"/>
              <a:t/>
            </a:r>
            <a:br>
              <a:rPr lang="ru-RU" sz="1500" dirty="0" smtClean="0"/>
            </a:br>
            <a:r>
              <a:rPr lang="ru-RU" sz="1500" dirty="0" smtClean="0"/>
              <a:t>                                                                                                                                                       « Технология комплексной                                                                                                                                                                        </a:t>
            </a:r>
            <a:br>
              <a:rPr lang="ru-RU" sz="1500" dirty="0" smtClean="0"/>
            </a:br>
            <a:r>
              <a:rPr lang="ru-RU" sz="1500" dirty="0" smtClean="0"/>
              <a:t>                                                                                                                                                          переработки древесины»</a:t>
            </a:r>
            <a:br>
              <a:rPr lang="ru-RU" sz="1500" dirty="0" smtClean="0"/>
            </a:br>
            <a:r>
              <a:rPr lang="ru-RU" sz="1500" dirty="0" smtClean="0"/>
              <a:t>                                                                                               </a:t>
            </a:r>
            <a:br>
              <a:rPr lang="ru-RU" sz="1500" dirty="0" smtClean="0"/>
            </a:br>
            <a:r>
              <a:rPr lang="ru-RU" sz="1500" dirty="0" smtClean="0"/>
              <a:t>                                                                                                                                                         Научный руководитель</a:t>
            </a:r>
            <a:br>
              <a:rPr lang="ru-RU" sz="1500" dirty="0" smtClean="0"/>
            </a:br>
            <a:r>
              <a:rPr lang="ru-RU" sz="1500" dirty="0" smtClean="0"/>
              <a:t>                                                                                                                                                     преподаватель </a:t>
            </a:r>
            <a:r>
              <a:rPr lang="ru-RU" sz="1500" dirty="0" smtClean="0"/>
              <a:t> Яцковская Ирина Робертовна</a:t>
            </a:r>
            <a:r>
              <a:rPr lang="ru-RU" sz="1500" dirty="0" smtClean="0"/>
              <a:t/>
            </a:r>
            <a:br>
              <a:rPr lang="ru-RU" sz="15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t>
            </a:r>
          </a:p>
          <a:p>
            <a:pPr>
              <a:buNone/>
            </a:pPr>
            <a:endParaRPr lang="ru-RU" sz="1800" dirty="0"/>
          </a:p>
          <a:p>
            <a:pPr>
              <a:buNone/>
            </a:pPr>
            <a:r>
              <a:rPr lang="ru-RU" sz="1800" dirty="0" smtClean="0"/>
              <a:t>                                                                                                   </a:t>
            </a:r>
            <a:r>
              <a:rPr lang="ru-RU" sz="1700" dirty="0" smtClean="0"/>
              <a:t>Сыктывкар </a:t>
            </a:r>
            <a:r>
              <a:rPr lang="ru-RU" sz="1700" dirty="0" smtClean="0"/>
              <a:t>2025 </a:t>
            </a:r>
            <a:r>
              <a:rPr lang="ru-RU" sz="1700" dirty="0" smtClean="0"/>
              <a:t>год.</a:t>
            </a:r>
            <a:endParaRPr lang="ru-RU" sz="1700"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2" y="274638"/>
            <a:ext cx="8258204" cy="511156"/>
          </a:xfrm>
        </p:spPr>
        <p:txBody>
          <a:bodyPr>
            <a:normAutofit/>
          </a:bodyPr>
          <a:lstStyle/>
          <a:p>
            <a:r>
              <a:rPr lang="ru-RU" sz="1800" dirty="0" smtClean="0"/>
              <a:t>                                                                        </a:t>
            </a:r>
            <a:r>
              <a:rPr lang="ru-RU" sz="1800" dirty="0" smtClean="0">
                <a:latin typeface="Times New Roman" panose="02020603050405020304" pitchFamily="18" charset="0"/>
                <a:cs typeface="Times New Roman" panose="02020603050405020304" pitchFamily="18" charset="0"/>
              </a:rPr>
              <a:t>Цель работы </a:t>
            </a:r>
            <a:endParaRPr lang="ru-RU" sz="1800" dirty="0">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a:xfrm>
            <a:off x="1285853" y="1071552"/>
            <a:ext cx="7400948" cy="3643334"/>
          </a:xfrm>
        </p:spPr>
        <p:txBody>
          <a:bodyPr>
            <a:normAutofit/>
          </a:bodyPr>
          <a:lstStyle/>
          <a:p>
            <a:pPr>
              <a:buNone/>
            </a:pPr>
            <a:r>
              <a:rPr lang="ru-RU" sz="1600" dirty="0" smtClean="0"/>
              <a:t>        </a:t>
            </a:r>
            <a:r>
              <a:rPr lang="ru-RU" sz="1600" dirty="0" smtClean="0">
                <a:latin typeface="Times New Roman" panose="02020603050405020304" pitchFamily="18" charset="0"/>
                <a:cs typeface="Times New Roman" panose="02020603050405020304" pitchFamily="18" charset="0"/>
              </a:rPr>
              <a:t>1. Воспитание уважения, интереса к выбранной профессии.</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2. Формирование общих и профессиональных компетенций.</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3. Подготовка к производственной практике.</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4. Возможность более углубленного изучения специальных дисциплин </a:t>
            </a:r>
            <a:r>
              <a:rPr lang="ru-RU" sz="1600" dirty="0" smtClean="0"/>
              <a:t>.</a:t>
            </a:r>
            <a:endParaRPr lang="ru-RU" sz="1600" dirty="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57290" y="274638"/>
            <a:ext cx="7358116" cy="368280"/>
          </a:xfrm>
        </p:spPr>
        <p:txBody>
          <a:bodyPr>
            <a:normAutofit/>
          </a:bodyPr>
          <a:lstStyle/>
          <a:p>
            <a:r>
              <a:rPr lang="ru-RU" sz="1400" dirty="0" smtClean="0"/>
              <a:t>                                                                             СОДЕРЖАНИЕ </a:t>
            </a:r>
            <a:endParaRPr lang="ru-RU" sz="1400" dirty="0"/>
          </a:p>
        </p:txBody>
      </p:sp>
      <p:sp>
        <p:nvSpPr>
          <p:cNvPr id="3" name="Содержимое 2"/>
          <p:cNvSpPr>
            <a:spLocks noGrp="1"/>
          </p:cNvSpPr>
          <p:nvPr>
            <p:ph idx="1"/>
          </p:nvPr>
        </p:nvSpPr>
        <p:spPr>
          <a:xfrm>
            <a:off x="1214413" y="714361"/>
            <a:ext cx="7472387" cy="5411807"/>
          </a:xfrm>
        </p:spPr>
        <p:txBody>
          <a:bodyPr>
            <a:normAutofit/>
          </a:bodyPr>
          <a:lstStyle/>
          <a:p>
            <a:pPr>
              <a:buNone/>
            </a:pPr>
            <a:r>
              <a:rPr lang="ru-RU" sz="1400" dirty="0" smtClean="0">
                <a:latin typeface="Times New Roman" panose="02020603050405020304" pitchFamily="18" charset="0"/>
                <a:cs typeface="Times New Roman" panose="02020603050405020304" pitchFamily="18" charset="0"/>
              </a:rPr>
              <a:t>         </a:t>
            </a:r>
            <a:r>
              <a:rPr lang="ru-RU" sz="1600" dirty="0" smtClean="0">
                <a:latin typeface="Times New Roman" panose="02020603050405020304" pitchFamily="18" charset="0"/>
                <a:cs typeface="Times New Roman" panose="02020603050405020304" pitchFamily="18" charset="0"/>
              </a:rPr>
              <a:t>1. История  появления бумаги . Технология и этапы производства бумаги .</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2. АО « СЛПК»  - одно из крупнейших предприятий  </a:t>
            </a:r>
            <a:r>
              <a:rPr lang="ru-RU" sz="1600" dirty="0" err="1" smtClean="0">
                <a:latin typeface="Times New Roman" panose="02020603050405020304" pitchFamily="18" charset="0"/>
                <a:cs typeface="Times New Roman" panose="02020603050405020304" pitchFamily="18" charset="0"/>
              </a:rPr>
              <a:t>целлюлозно</a:t>
            </a:r>
            <a:r>
              <a:rPr lang="ru-RU" sz="1600" dirty="0" smtClean="0">
                <a:latin typeface="Times New Roman" panose="02020603050405020304" pitchFamily="18" charset="0"/>
                <a:cs typeface="Times New Roman" panose="02020603050405020304" pitchFamily="18" charset="0"/>
              </a:rPr>
              <a:t>  - бумажной  отрасли  по  производству бумаги для печати . </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3. Виды и характеристика продукции АО «  СЛПК».</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4. Практическая деятельность  студентов  - технологов  в  период учебы на 1-2 курсе  ГАПОУ «СЛТ»</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5.  «Школа будущего технолога» глазами студентов </a:t>
            </a:r>
            <a:r>
              <a:rPr lang="ru-RU" sz="1400" dirty="0" smtClean="0">
                <a:latin typeface="Times New Roman" panose="02020603050405020304" pitchFamily="18" charset="0"/>
                <a:cs typeface="Times New Roman" panose="02020603050405020304" pitchFamily="18" charset="0"/>
              </a:rPr>
              <a:t>.</a:t>
            </a:r>
            <a:endParaRPr lang="ru-RU" sz="1400"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2" y="274639"/>
            <a:ext cx="8258204" cy="439718"/>
          </a:xfrm>
        </p:spPr>
        <p:txBody>
          <a:bodyPr>
            <a:normAutofit/>
          </a:bodyPr>
          <a:lstStyle/>
          <a:p>
            <a:r>
              <a:rPr lang="ru-RU" sz="1600" dirty="0" smtClean="0"/>
              <a:t>                       </a:t>
            </a:r>
            <a:r>
              <a:rPr lang="ru-RU" sz="1600" dirty="0" smtClean="0">
                <a:solidFill>
                  <a:srgbClr val="FF0000"/>
                </a:solidFill>
              </a:rPr>
              <a:t>История  появления бумаги . Технология и этапы производства бумаги .</a:t>
            </a:r>
            <a:endParaRPr lang="ru-RU" sz="1600" dirty="0">
              <a:solidFill>
                <a:srgbClr val="FF0000"/>
              </a:solidFill>
            </a:endParaRPr>
          </a:p>
        </p:txBody>
      </p:sp>
      <p:sp>
        <p:nvSpPr>
          <p:cNvPr id="3" name="Содержимое 2"/>
          <p:cNvSpPr>
            <a:spLocks noGrp="1"/>
          </p:cNvSpPr>
          <p:nvPr>
            <p:ph idx="1"/>
          </p:nvPr>
        </p:nvSpPr>
        <p:spPr>
          <a:xfrm>
            <a:off x="1259632" y="642918"/>
            <a:ext cx="7704856" cy="5882426"/>
          </a:xfrm>
        </p:spPr>
        <p:txBody>
          <a:bodyPr>
            <a:normAutofit lnSpcReduction="10000"/>
          </a:bodyPr>
          <a:lstStyle/>
          <a:p>
            <a:pPr>
              <a:buNone/>
            </a:pPr>
            <a:r>
              <a:rPr lang="ru-RU" sz="1400" dirty="0"/>
              <a:t> </a:t>
            </a:r>
            <a:r>
              <a:rPr lang="ru-RU" sz="1400" dirty="0" smtClean="0"/>
              <a:t>           </a:t>
            </a:r>
            <a:r>
              <a:rPr lang="ru-RU" sz="1400" dirty="0"/>
              <a:t>«</a:t>
            </a:r>
            <a:r>
              <a:rPr lang="ru-RU" sz="1400" dirty="0">
                <a:latin typeface="Times New Roman" panose="02020603050405020304" pitchFamily="18" charset="0"/>
                <a:cs typeface="Times New Roman" panose="02020603050405020304" pitchFamily="18" charset="0"/>
              </a:rPr>
              <a:t>Жизнь без бумаги невозможна» - это действительно так: куда бы ни пришли, всюду сталкиваемся с бумагой. Мы приходим в магазин - в бумагу нам упаковывают покупку, причем, для некоторых видов товаров существует специальная упаковочная бумага, например: для фруктов, это тонкая слабоклееная бумага односторонней или машинной гладкости, иногда пропитанная специальными веществами, предохраняющими фрукты от гнили; для чая- клееная бумага односторонней гладкости или каландрированная, иногда склеенная с фольгой. Мы приходим к врачу- нам выписывают </a:t>
            </a:r>
            <a:r>
              <a:rPr lang="ru-RU" sz="1400" dirty="0" smtClean="0">
                <a:latin typeface="Times New Roman" panose="02020603050405020304" pitchFamily="18" charset="0"/>
                <a:cs typeface="Times New Roman" panose="02020603050405020304" pitchFamily="18" charset="0"/>
              </a:rPr>
              <a:t>рецепт, </a:t>
            </a:r>
            <a:r>
              <a:rPr lang="ru-RU" sz="1400" dirty="0">
                <a:latin typeface="Times New Roman" panose="02020603050405020304" pitchFamily="18" charset="0"/>
                <a:cs typeface="Times New Roman" panose="02020603050405020304" pitchFamily="18" charset="0"/>
              </a:rPr>
              <a:t>если человек учиться- все записи на бумаге, если человек работает- вся его отчетность предполагает использование бумаги, делопроизводство, это тоже бумага.</a:t>
            </a:r>
          </a:p>
          <a:p>
            <a:pPr>
              <a:buNone/>
            </a:pPr>
            <a:r>
              <a:rPr lang="ru-RU" sz="1400" dirty="0" smtClean="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С самого рождения человек получает свидетельство, оформленное на бумаге, все документы- это бумага. </a:t>
            </a:r>
            <a:r>
              <a:rPr lang="ru-RU" sz="1400" dirty="0" smtClean="0">
                <a:latin typeface="Times New Roman" panose="02020603050405020304" pitchFamily="18" charset="0"/>
                <a:cs typeface="Times New Roman" panose="02020603050405020304" pitchFamily="18" charset="0"/>
              </a:rPr>
              <a:t>Бумага </a:t>
            </a:r>
            <a:r>
              <a:rPr lang="ru-RU" sz="1400" dirty="0">
                <a:latin typeface="Times New Roman" panose="02020603050405020304" pitchFamily="18" charset="0"/>
                <a:cs typeface="Times New Roman" panose="02020603050405020304" pitchFamily="18" charset="0"/>
              </a:rPr>
              <a:t>разного качества, предназначена для различных целей - самый ходовой товар нашей </a:t>
            </a:r>
            <a:r>
              <a:rPr lang="ru-RU" sz="1400" dirty="0" smtClean="0">
                <a:latin typeface="Times New Roman" panose="02020603050405020304" pitchFamily="18" charset="0"/>
                <a:cs typeface="Times New Roman" panose="02020603050405020304" pitchFamily="18" charset="0"/>
              </a:rPr>
              <a:t>цивилизации.</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В </a:t>
            </a:r>
            <a:r>
              <a:rPr lang="ru-RU" sz="1400" dirty="0">
                <a:latin typeface="Times New Roman" panose="02020603050405020304" pitchFamily="18" charset="0"/>
                <a:cs typeface="Times New Roman" panose="02020603050405020304" pitchFamily="18" charset="0"/>
              </a:rPr>
              <a:t>век информатизации книжное издательство становится менее популярным. Набирает больше популярности электронный вид информации. Но все равно бумага при этом незаменима. Еще не создано изобретение, которое могло бы так же служить человеку в любом его </a:t>
            </a:r>
            <a:r>
              <a:rPr lang="ru-RU" sz="1400" dirty="0" smtClean="0">
                <a:latin typeface="Times New Roman" panose="02020603050405020304" pitchFamily="18" charset="0"/>
                <a:cs typeface="Times New Roman" panose="02020603050405020304" pitchFamily="18" charset="0"/>
              </a:rPr>
              <a:t>деле.</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Бумага </a:t>
            </a:r>
            <a:r>
              <a:rPr lang="ru-RU" sz="1400" dirty="0">
                <a:latin typeface="Times New Roman" panose="02020603050405020304" pitchFamily="18" charset="0"/>
                <a:cs typeface="Times New Roman" panose="02020603050405020304" pitchFamily="18" charset="0"/>
              </a:rPr>
              <a:t>была и остается основным материалом для полиграфии и занимает в структуре себестоимости печатной продукции до 70%. На протяжении всей истории бумажное производство и печатное дело оказывают взаимное влияние на развитие своих потенциалов, а периодически возникающие вопросы межотраслевого характера требуют поиска общих решений.</a:t>
            </a:r>
          </a:p>
          <a:p>
            <a:pPr>
              <a:buNone/>
            </a:pPr>
            <a:r>
              <a:rPr lang="ru-RU" sz="1400" dirty="0" smtClean="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В настоящее время отечественная полиграфия находится на вполне конкурентном уровне. Все современное газетное, журнальное, книжное производство рекламной продукции и продукции производственно-технического назначения базируется на применении современных высокоскоростных, многокрасочных печатных машин. И нельзя не согласится с тем, что эффективность полиграфического производства и конкурентоспособность печатной продукции напрямую зависит от качественных и стоимостных параметров бумаги. При этом важнейшую роль в стабильности рабочих процессов играет логистика и дистрибуция, обеспечивающая своевременность поставок бумаги.</a:t>
            </a:r>
          </a:p>
          <a:p>
            <a:pPr>
              <a:buNone/>
            </a:pPr>
            <a:endParaRPr lang="ru-RU" sz="1300"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259632" y="214290"/>
            <a:ext cx="7427168" cy="6357982"/>
          </a:xfrm>
        </p:spPr>
        <p:txBody>
          <a:bodyPr>
            <a:normAutofit fontScale="92500" lnSpcReduction="10000"/>
          </a:bodyPr>
          <a:lstStyle/>
          <a:p>
            <a:pPr>
              <a:buNone/>
            </a:pPr>
            <a:r>
              <a:rPr lang="ru-RU" dirty="0" smtClean="0"/>
              <a:t>         </a:t>
            </a:r>
            <a:r>
              <a:rPr lang="ru-RU" sz="1400" dirty="0" smtClean="0">
                <a:latin typeface="Times New Roman" panose="02020603050405020304" pitchFamily="18" charset="0"/>
                <a:cs typeface="Times New Roman" panose="02020603050405020304" pitchFamily="18" charset="0"/>
              </a:rPr>
              <a:t>Только </a:t>
            </a:r>
            <a:r>
              <a:rPr lang="ru-RU" sz="1400" dirty="0">
                <a:latin typeface="Times New Roman" panose="02020603050405020304" pitchFamily="18" charset="0"/>
                <a:cs typeface="Times New Roman" panose="02020603050405020304" pitchFamily="18" charset="0"/>
              </a:rPr>
              <a:t>подумать, бумага и ее производные используются повсеместно. Для работы в </a:t>
            </a:r>
            <a:r>
              <a:rPr lang="ru-RU" sz="1400" dirty="0" smtClean="0">
                <a:latin typeface="Times New Roman" panose="02020603050405020304" pitchFamily="18" charset="0"/>
                <a:cs typeface="Times New Roman" panose="02020603050405020304" pitchFamily="18" charset="0"/>
              </a:rPr>
              <a:t>офисе, для писательства</a:t>
            </a:r>
            <a:r>
              <a:rPr lang="ru-RU" sz="1400" dirty="0">
                <a:latin typeface="Times New Roman" panose="02020603050405020304" pitchFamily="18" charset="0"/>
                <a:cs typeface="Times New Roman" panose="02020603050405020304" pitchFamily="18" charset="0"/>
              </a:rPr>
              <a:t>, </a:t>
            </a:r>
            <a:r>
              <a:rPr lang="ru-RU" sz="1400" dirty="0" smtClean="0">
                <a:latin typeface="Times New Roman" panose="02020603050405020304" pitchFamily="18" charset="0"/>
                <a:cs typeface="Times New Roman" panose="02020603050405020304" pitchFamily="18" charset="0"/>
              </a:rPr>
              <a:t>для </a:t>
            </a:r>
            <a:r>
              <a:rPr lang="ru-RU" sz="1400" dirty="0">
                <a:latin typeface="Times New Roman" panose="02020603050405020304" pitchFamily="18" charset="0"/>
                <a:cs typeface="Times New Roman" panose="02020603050405020304" pitchFamily="18" charset="0"/>
              </a:rPr>
              <a:t>изображения различной информации и мыслей людей, для творчества, для искусства, для отопления при разжигании, для упаковки продуктов, материалов, товаров, для различных украшений и даже в качестве гигиенических средств (например, салфетки). Можно еще долго перечислять уникальные способности и возможности бумаги и ее составляющих. Без бумаги никуда.</a:t>
            </a:r>
          </a:p>
          <a:p>
            <a:pPr>
              <a:buNone/>
            </a:pPr>
            <a:r>
              <a:rPr lang="ru-RU" sz="1400" dirty="0" smtClean="0">
                <a:latin typeface="Times New Roman" panose="02020603050405020304" pitchFamily="18" charset="0"/>
                <a:cs typeface="Times New Roman" panose="02020603050405020304" pitchFamily="18" charset="0"/>
              </a:rPr>
              <a:t>                     В </a:t>
            </a:r>
            <a:r>
              <a:rPr lang="ru-RU" sz="1400" dirty="0">
                <a:latin typeface="Times New Roman" panose="02020603050405020304" pitchFamily="18" charset="0"/>
                <a:cs typeface="Times New Roman" panose="02020603050405020304" pitchFamily="18" charset="0"/>
              </a:rPr>
              <a:t>развитых странах целлюлозно-бумажная промышленность продолжает пребывать в стагнации. По прогнозам экспертов корпорации </a:t>
            </a:r>
            <a:r>
              <a:rPr lang="en-US" sz="1400" dirty="0">
                <a:latin typeface="Times New Roman" panose="02020603050405020304" pitchFamily="18" charset="0"/>
                <a:cs typeface="Times New Roman" panose="02020603050405020304" pitchFamily="18" charset="0"/>
              </a:rPr>
              <a:t>RISI</a:t>
            </a:r>
            <a:r>
              <a:rPr lang="ru-RU" sz="1400" dirty="0">
                <a:latin typeface="Times New Roman" panose="02020603050405020304" pitchFamily="18" charset="0"/>
                <a:cs typeface="Times New Roman" panose="02020603050405020304" pitchFamily="18" charset="0"/>
              </a:rPr>
              <a:t>, в 2013 году растущие рынки обеспечили рост мирового потребления бумаги и картона на 3% (в 2011-2012 годах этот рост составлял 1%). Ожидается возобновление увеличения спроса на графические виды бумаги до 2% после нулевого уровня </a:t>
            </a:r>
            <a:r>
              <a:rPr lang="ru-RU" sz="1400" dirty="0" smtClean="0">
                <a:latin typeface="Times New Roman" panose="02020603050405020304" pitchFamily="18" charset="0"/>
                <a:cs typeface="Times New Roman" panose="02020603050405020304" pitchFamily="18" charset="0"/>
              </a:rPr>
              <a:t>в </a:t>
            </a:r>
            <a:r>
              <a:rPr lang="ru-RU" sz="1400" dirty="0">
                <a:latin typeface="Times New Roman" panose="02020603050405020304" pitchFamily="18" charset="0"/>
                <a:cs typeface="Times New Roman" panose="02020603050405020304" pitchFamily="18" charset="0"/>
              </a:rPr>
              <a:t>течении двух предшествовавших лет; вместе с тем объем их потребления будет на 7млн.т меньше предкризисного уровня.</a:t>
            </a:r>
          </a:p>
          <a:p>
            <a:pPr>
              <a:buNone/>
            </a:pPr>
            <a:r>
              <a:rPr lang="ru-RU" sz="1400" dirty="0" smtClean="0">
                <a:latin typeface="Times New Roman" panose="02020603050405020304" pitchFamily="18" charset="0"/>
                <a:cs typeface="Times New Roman" panose="02020603050405020304" pitchFamily="18" charset="0"/>
              </a:rPr>
              <a:t>              Драйверами </a:t>
            </a:r>
            <a:r>
              <a:rPr lang="ru-RU" sz="1400" dirty="0">
                <a:latin typeface="Times New Roman" panose="02020603050405020304" pitchFamily="18" charset="0"/>
                <a:cs typeface="Times New Roman" panose="02020603050405020304" pitchFamily="18" charset="0"/>
              </a:rPr>
              <a:t>роста объемов мирового потребления бумаги и картона останутся санитарно-гигиеническая продукция (ее потребление в 2013 году увеличилось на 4,5%) и упаковка (рост составил 4%). Долгосрочные прогнозы по этим видам продукции также позитивны и обеспечиваются ростом среднедушевого потребления населения.</a:t>
            </a:r>
          </a:p>
          <a:p>
            <a:pPr>
              <a:buNone/>
            </a:pPr>
            <a:r>
              <a:rPr lang="ru-RU" sz="1400" dirty="0" smtClean="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Очевидно что, перед российской ЦБП стоят серьезные проблемы - в отношении как сохранения занимаемых позиций  на мировых рынках, так и удовлетворения потребностей внутреннего рынка</a:t>
            </a:r>
            <a:r>
              <a:rPr lang="ru-RU" sz="1400" dirty="0" smtClean="0">
                <a:latin typeface="Times New Roman" panose="02020603050405020304" pitchFamily="18" charset="0"/>
                <a:cs typeface="Times New Roman" panose="02020603050405020304" pitchFamily="18" charset="0"/>
              </a:rPr>
              <a:t>.</a:t>
            </a:r>
            <a:br>
              <a:rPr lang="ru-RU" sz="1400" dirty="0" smtClean="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 </a:t>
            </a:r>
            <a:r>
              <a:rPr lang="ru-RU" sz="1400" dirty="0" smtClean="0">
                <a:latin typeface="Times New Roman" panose="02020603050405020304" pitchFamily="18" charset="0"/>
                <a:cs typeface="Times New Roman" panose="02020603050405020304" pitchFamily="18" charset="0"/>
              </a:rPr>
              <a:t>    Структура </a:t>
            </a:r>
            <a:r>
              <a:rPr lang="ru-RU" sz="1400" dirty="0">
                <a:latin typeface="Times New Roman" panose="02020603050405020304" pitchFamily="18" charset="0"/>
                <a:cs typeface="Times New Roman" panose="02020603050405020304" pitchFamily="18" charset="0"/>
              </a:rPr>
              <a:t>российской ЦБП неоднородна, около 80% целлюлозно-бумажной продукции выпускают 17 крупных предприятий, большинство из которых являются акционерными обществами с участием иностранного капитала. Одним из таких предприятий является </a:t>
            </a:r>
            <a:r>
              <a:rPr lang="ru-RU" sz="1400" dirty="0" smtClean="0">
                <a:latin typeface="Times New Roman" panose="02020603050405020304" pitchFamily="18" charset="0"/>
                <a:cs typeface="Times New Roman" panose="02020603050405020304" pitchFamily="18" charset="0"/>
              </a:rPr>
              <a:t> АО </a:t>
            </a:r>
            <a:r>
              <a:rPr lang="ru-RU" sz="1400" dirty="0" smtClean="0">
                <a:latin typeface="Times New Roman" panose="02020603050405020304" pitchFamily="18" charset="0"/>
                <a:cs typeface="Times New Roman" panose="02020603050405020304" pitchFamily="18" charset="0"/>
              </a:rPr>
              <a:t>«СЛПК</a:t>
            </a:r>
            <a:r>
              <a:rPr lang="ru-RU" sz="1400" dirty="0">
                <a:latin typeface="Times New Roman" panose="02020603050405020304" pitchFamily="18" charset="0"/>
                <a:cs typeface="Times New Roman" panose="02020603050405020304" pitchFamily="18" charset="0"/>
              </a:rPr>
              <a:t>».  У этих компаний большой опыт работы в реальных рыночных условиях ,а достигнутый уровень технического оснащения и менеджмента позволит им сохранить устойчивое положение в своих сегментах рынка в условиях деятельности в рамках ВТО</a:t>
            </a:r>
            <a:r>
              <a:rPr lang="ru-RU" sz="1400" dirty="0" smtClean="0">
                <a:latin typeface="Times New Roman" panose="02020603050405020304" pitchFamily="18" charset="0"/>
                <a:cs typeface="Times New Roman" panose="02020603050405020304" pitchFamily="18" charset="0"/>
              </a:rPr>
              <a:t>.</a:t>
            </a:r>
            <a:br>
              <a:rPr lang="ru-RU" sz="1400" dirty="0" smtClean="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 В настоящее время среди видов целлюлозно-бумажного производства наиболее привлекательны для инвесторов производство санитарно-гигиенических изделий и выпуск </a:t>
            </a:r>
            <a:r>
              <a:rPr lang="ru-RU" sz="1400" dirty="0" err="1" smtClean="0">
                <a:latin typeface="Times New Roman" panose="02020603050405020304" pitchFamily="18" charset="0"/>
                <a:cs typeface="Times New Roman" panose="02020603050405020304" pitchFamily="18" charset="0"/>
              </a:rPr>
              <a:t>гофракартона</a:t>
            </a:r>
            <a:r>
              <a:rPr lang="ru-RU" sz="1400" dirty="0">
                <a:latin typeface="Times New Roman" panose="02020603050405020304" pitchFamily="18" charset="0"/>
                <a:cs typeface="Times New Roman" panose="02020603050405020304" pitchFamily="18" charset="0"/>
              </a:rPr>
              <a:t>, бумажной и картонной упаковки, изделий из бумаги и картона. При этом инвестиции в производство целлюлозы и древесной массы снизились на 12%. В соответствии с разработанными стратегиями, осуществляется ввод мощностей в филиалах ОАО «Группа «Илим»» в Братске и Коряжме, ЗАО «Интернэшнл </a:t>
            </a:r>
            <a:r>
              <a:rPr lang="ru-RU" sz="1400" dirty="0" err="1">
                <a:latin typeface="Times New Roman" panose="02020603050405020304" pitchFamily="18" charset="0"/>
                <a:cs typeface="Times New Roman" panose="02020603050405020304" pitchFamily="18" charset="0"/>
              </a:rPr>
              <a:t>Пейпер</a:t>
            </a:r>
            <a:r>
              <a:rPr lang="ru-RU" sz="1400" dirty="0">
                <a:latin typeface="Times New Roman" panose="02020603050405020304" pitchFamily="18" charset="0"/>
                <a:cs typeface="Times New Roman" panose="02020603050405020304" pitchFamily="18" charset="0"/>
              </a:rPr>
              <a:t> » и на предприятиях </a:t>
            </a:r>
            <a:endParaRPr lang="ru-RU" sz="1400" dirty="0" smtClean="0">
              <a:latin typeface="Times New Roman" panose="02020603050405020304" pitchFamily="18" charset="0"/>
              <a:cs typeface="Times New Roman" panose="02020603050405020304" pitchFamily="18" charset="0"/>
            </a:endParaRPr>
          </a:p>
          <a:p>
            <a:pPr>
              <a:buNone/>
            </a:pPr>
            <a:r>
              <a:rPr lang="ru-RU" sz="1400" dirty="0" smtClean="0">
                <a:latin typeface="Times New Roman" panose="02020603050405020304" pitchFamily="18" charset="0"/>
                <a:cs typeface="Times New Roman" panose="02020603050405020304" pitchFamily="18" charset="0"/>
              </a:rPr>
              <a:t>ОАО « </a:t>
            </a:r>
            <a:r>
              <a:rPr lang="ru-RU" sz="1400" dirty="0">
                <a:latin typeface="Times New Roman" panose="02020603050405020304" pitchFamily="18" charset="0"/>
                <a:cs typeface="Times New Roman" panose="02020603050405020304" pitchFamily="18" charset="0"/>
              </a:rPr>
              <a:t>Сыктывкарский ЛПК»</a:t>
            </a:r>
          </a:p>
          <a:p>
            <a:pPr>
              <a:buNone/>
            </a:pPr>
            <a:endParaRPr lang="ru-RU" sz="1400" dirty="0"/>
          </a:p>
          <a:p>
            <a:pPr>
              <a:buNone/>
            </a:pPr>
            <a:endParaRPr lang="ru-RU" sz="1400" dirty="0"/>
          </a:p>
          <a:p>
            <a:pPr>
              <a:buNone/>
            </a:pPr>
            <a:endParaRPr lang="ru-RU" sz="1400"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14291"/>
            <a:ext cx="8229600" cy="6286544"/>
          </a:xfrm>
        </p:spPr>
        <p:txBody>
          <a:bodyPr>
            <a:normAutofit/>
          </a:bodyPr>
          <a:lstStyle/>
          <a:p>
            <a:pPr>
              <a:buNone/>
            </a:pPr>
            <a:r>
              <a:rPr lang="ru-RU" sz="1500" dirty="0"/>
              <a:t> </a:t>
            </a:r>
          </a:p>
          <a:p>
            <a:pPr>
              <a:buNone/>
            </a:pPr>
            <a:endParaRPr lang="ru-RU" sz="1400" dirty="0"/>
          </a:p>
        </p:txBody>
      </p:sp>
      <p:sp>
        <p:nvSpPr>
          <p:cNvPr id="5121" name="Rectangle 1"/>
          <p:cNvSpPr>
            <a:spLocks noChangeArrowheads="1"/>
          </p:cNvSpPr>
          <p:nvPr/>
        </p:nvSpPr>
        <p:spPr bwMode="auto">
          <a:xfrm>
            <a:off x="1187624" y="-54729"/>
            <a:ext cx="7704856" cy="87408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anose="02020603050405020304" pitchFamily="18" charset="0"/>
                <a:ea typeface="Calibri" pitchFamily="34" charset="0"/>
                <a:cs typeface="Times New Roman" panose="02020603050405020304" pitchFamily="18" charset="0"/>
              </a:rPr>
              <a:t>   </a:t>
            </a:r>
            <a:r>
              <a:rPr kumimoji="0" lang="ru-RU" sz="1400" i="0" u="none" strike="noStrike" cap="none" normalizeH="0" baseline="0" dirty="0" smtClean="0">
                <a:ln>
                  <a:noFill/>
                </a:ln>
                <a:solidFill>
                  <a:schemeClr val="tx1"/>
                </a:solidFill>
                <a:effectLst/>
                <a:latin typeface="Times New Roman" panose="02020603050405020304" pitchFamily="18" charset="0"/>
                <a:ea typeface="Calibri" pitchFamily="34" charset="0"/>
                <a:cs typeface="Times New Roman" panose="02020603050405020304" pitchFamily="18" charset="0"/>
              </a:rPr>
              <a:t>Так как же люди дошли до того, что теперь уже не представляют себя без бумаги?</a:t>
            </a:r>
            <a:endParaRPr kumimoji="0" lang="ru-RU" sz="140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ru-RU" sz="1400" dirty="0" smtClean="0">
                <a:latin typeface="Times New Roman" panose="02020603050405020304" pitchFamily="18" charset="0"/>
                <a:ea typeface="Calibri" pitchFamily="34" charset="0"/>
                <a:cs typeface="Times New Roman" panose="02020603050405020304" pitchFamily="18" charset="0"/>
              </a:rPr>
              <a:t>              </a:t>
            </a:r>
            <a:r>
              <a:rPr kumimoji="0" lang="ru-RU" sz="1400" b="0" i="0" u="none" strike="noStrike" cap="none" normalizeH="0" baseline="0" dirty="0" smtClean="0">
                <a:ln>
                  <a:noFill/>
                </a:ln>
                <a:solidFill>
                  <a:schemeClr val="tx1"/>
                </a:solidFill>
                <a:effectLst/>
                <a:latin typeface="Times New Roman" panose="02020603050405020304" pitchFamily="18" charset="0"/>
                <a:ea typeface="Calibri" pitchFamily="34" charset="0"/>
                <a:cs typeface="Times New Roman" panose="02020603050405020304" pitchFamily="18" charset="0"/>
              </a:rPr>
              <a:t>История появления бумаги лежит с древних времен, с Египта, где начали использовать для письма папирус. Конечно, в то время не могло идти речи о бумаге, которую мы знаем сейчас. В те времена для того, чтобы написать какую-нибудь информацию, не было такой легкости, как сейчас.</a:t>
            </a:r>
            <a:br>
              <a:rPr kumimoji="0" lang="ru-RU" sz="1400" b="0" i="0" u="none" strike="noStrike" cap="none" normalizeH="0" baseline="0" dirty="0" smtClean="0">
                <a:ln>
                  <a:noFill/>
                </a:ln>
                <a:solidFill>
                  <a:schemeClr val="tx1"/>
                </a:solidFill>
                <a:effectLst/>
                <a:latin typeface="Times New Roman" panose="02020603050405020304" pitchFamily="18" charset="0"/>
                <a:ea typeface="Calibri" pitchFamily="34" charset="0"/>
                <a:cs typeface="Times New Roman" panose="02020603050405020304" pitchFamily="18" charset="0"/>
              </a:rPr>
            </a:br>
            <a:r>
              <a:rPr lang="ru-RU" sz="1400" dirty="0" smtClean="0">
                <a:latin typeface="Times New Roman" panose="02020603050405020304" pitchFamily="18" charset="0"/>
                <a:ea typeface="Calibri" pitchFamily="34" charset="0"/>
                <a:cs typeface="Times New Roman" panose="02020603050405020304" pitchFamily="18" charset="0"/>
              </a:rPr>
              <a:t>Т</a:t>
            </a:r>
            <a:r>
              <a:rPr kumimoji="0" lang="ru-RU" sz="1400" b="0" i="0" u="none" strike="noStrike" cap="none" normalizeH="0" baseline="0" dirty="0" smtClean="0">
                <a:ln>
                  <a:noFill/>
                </a:ln>
                <a:solidFill>
                  <a:schemeClr val="tx1"/>
                </a:solidFill>
                <a:effectLst/>
                <a:latin typeface="Times New Roman" panose="02020603050405020304" pitchFamily="18" charset="0"/>
                <a:ea typeface="Calibri" pitchFamily="34" charset="0"/>
                <a:cs typeface="Times New Roman" panose="02020603050405020304" pitchFamily="18" charset="0"/>
              </a:rPr>
              <a:t>о есть производство бумаги исторически имеет примерное начало около 3,5 тысяч лет назад.</a:t>
            </a:r>
            <a:endParaRPr kumimoji="0" lang="ru-RU"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anose="02020603050405020304" pitchFamily="18" charset="0"/>
                <a:ea typeface="Calibri" pitchFamily="34" charset="0"/>
                <a:cs typeface="Times New Roman" panose="02020603050405020304" pitchFamily="18" charset="0"/>
              </a:rPr>
              <a:t>            Процесс превращения папируса в пригодный для письма продукт имел довольно сложный характер. Тростник, используемый в качестве материала, проходил очень серьезную обработку, прежде чем на нем можно было что-либо написать. По причине трудоемкой обработки папирусные «листы»  очень дорого стоили </a:t>
            </a:r>
            <a:r>
              <a:rPr lang="ru-RU" sz="1400" dirty="0" smtClean="0">
                <a:latin typeface="Times New Roman" panose="02020603050405020304" pitchFamily="18" charset="0"/>
                <a:ea typeface="Calibri" pitchFamily="34" charset="0"/>
                <a:cs typeface="Times New Roman" panose="02020603050405020304" pitchFamily="18" charset="0"/>
              </a:rPr>
              <a:t>.</a:t>
            </a:r>
            <a:r>
              <a:rPr kumimoji="0" lang="ru-RU" sz="1400" b="0" i="0" u="none" strike="noStrike" cap="none" normalizeH="0" baseline="0" dirty="0" smtClean="0">
                <a:ln>
                  <a:noFill/>
                </a:ln>
                <a:solidFill>
                  <a:schemeClr val="tx1"/>
                </a:solidFill>
                <a:effectLst/>
                <a:latin typeface="Times New Roman" panose="02020603050405020304" pitchFamily="18" charset="0"/>
                <a:ea typeface="Calibri" pitchFamily="34" charset="0"/>
                <a:cs typeface="Times New Roman" panose="02020603050405020304" pitchFamily="18" charset="0"/>
              </a:rPr>
              <a:t> Главный недостаток такого изобретения -была его недолговечность. Но, несмотря на этот весьма значительный недостаток, папирус имел большую популярность и очень продолжительное по времени использование.</a:t>
            </a:r>
            <a:endParaRPr kumimoji="0" lang="ru-RU"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anose="02020603050405020304" pitchFamily="18" charset="0"/>
                <a:ea typeface="Calibri" pitchFamily="34" charset="0"/>
                <a:cs typeface="Times New Roman" panose="02020603050405020304" pitchFamily="18" charset="0"/>
              </a:rPr>
              <a:t>         Прогресс не стоял на месте даже в те далекие времена. В продолжение производства папируса пришло изготовление пергамента в качестве источника письма. Произошло это в Малой Азии.</a:t>
            </a:r>
          </a:p>
          <a:p>
            <a:r>
              <a:rPr kumimoji="0" lang="ru-RU" sz="1400" b="0" i="0" u="none" strike="noStrike" cap="none" normalizeH="0" baseline="0" dirty="0" smtClean="0">
                <a:ln>
                  <a:noFill/>
                </a:ln>
                <a:solidFill>
                  <a:schemeClr val="tx1"/>
                </a:solidFill>
                <a:effectLst/>
                <a:latin typeface="Times New Roman" panose="02020603050405020304" pitchFamily="18" charset="0"/>
                <a:ea typeface="Calibri" pitchFamily="34" charset="0"/>
                <a:cs typeface="Times New Roman" panose="02020603050405020304" pitchFamily="18" charset="0"/>
              </a:rPr>
              <a:t>       Пергамент получали путем очень сложной обработки кожи животных. Он был заоблачно дорог из-за своей сложной обработки, а потому производился весьма в малых объемах. Порой за неимением средств старые записи приходилось смывать, чтобы написать что-то новое.</a:t>
            </a:r>
            <a:br>
              <a:rPr kumimoji="0" lang="ru-RU" sz="1400" b="0" i="0" u="none" strike="noStrike" cap="none" normalizeH="0" baseline="0" dirty="0" smtClean="0">
                <a:ln>
                  <a:noFill/>
                </a:ln>
                <a:solidFill>
                  <a:schemeClr val="tx1"/>
                </a:solidFill>
                <a:effectLst/>
                <a:latin typeface="Times New Roman" panose="02020603050405020304" pitchFamily="18" charset="0"/>
                <a:ea typeface="Calibri" pitchFamily="34" charset="0"/>
                <a:cs typeface="Times New Roman" panose="02020603050405020304" pitchFamily="18" charset="0"/>
              </a:rPr>
            </a:br>
            <a:r>
              <a:rPr kumimoji="0" lang="ru-RU" sz="1400" b="0" i="0" u="none" strike="noStrike" cap="none" normalizeH="0" baseline="0" dirty="0" smtClean="0">
                <a:ln>
                  <a:noFill/>
                </a:ln>
                <a:solidFill>
                  <a:schemeClr val="tx1"/>
                </a:solidFill>
                <a:effectLst/>
                <a:latin typeface="Times New Roman" panose="02020603050405020304" pitchFamily="18" charset="0"/>
                <a:ea typeface="Calibri" pitchFamily="34" charset="0"/>
                <a:cs typeface="Times New Roman" panose="02020603050405020304" pitchFamily="18" charset="0"/>
              </a:rPr>
              <a:t>       Эпоха пергамента вскоре сменилась более дешевым и масштабным производством бумаги через образование листового материала. Случилось это в Китае. </a:t>
            </a:r>
            <a:r>
              <a:rPr lang="ru-RU" sz="1400" dirty="0">
                <a:latin typeface="Times New Roman" panose="02020603050405020304" pitchFamily="18" charset="0"/>
                <a:cs typeface="Times New Roman" panose="02020603050405020304" pitchFamily="18" charset="0"/>
              </a:rPr>
              <a:t>Использовалось все: тростник с его отходами, дуб и другие древесные растения со своими отходами. Это означало масштабное и более доступное многим производство. Это привело вскоре к полному вытеснению деревянных дощечек, что было ранее привычным изобретением для письма.</a:t>
            </a:r>
          </a:p>
          <a:p>
            <a:r>
              <a:rPr lang="ru-RU" sz="1400" dirty="0" smtClean="0">
                <a:latin typeface="Times New Roman" panose="02020603050405020304" pitchFamily="18" charset="0"/>
                <a:cs typeface="Times New Roman" panose="02020603050405020304" pitchFamily="18" charset="0"/>
              </a:rPr>
              <a:t>       Следующим </a:t>
            </a:r>
            <a:r>
              <a:rPr lang="ru-RU" sz="1400" dirty="0">
                <a:latin typeface="Times New Roman" panose="02020603050405020304" pitchFamily="18" charset="0"/>
                <a:cs typeface="Times New Roman" panose="02020603050405020304" pitchFamily="18" charset="0"/>
              </a:rPr>
              <a:t>серьезным этапом в развитии бумаги принято считать производство бумажных денег и туалетной бумаги. По-прежнему главным производителем оставался Китай, но Европа тоже не могла не похвастаться успехами в этом деле</a:t>
            </a:r>
            <a:r>
              <a:rPr lang="ru-RU" sz="1400" dirty="0" smtClean="0">
                <a:latin typeface="Times New Roman" panose="02020603050405020304" pitchFamily="18" charset="0"/>
                <a:cs typeface="Times New Roman" panose="02020603050405020304" pitchFamily="18" charset="0"/>
              </a:rPr>
              <a:t>.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Примерно к 10 веку можно было наблюдать во многих странах Европы наличие бумажных мельниц. А спустя 5 веков бумажное производство совершенствуется преимущественно за счет изобретения и активного использования печатного станка, так как именно в странах Европы производство бумаги терпело большой прогресс.</a:t>
            </a:r>
          </a:p>
          <a:p>
            <a:endParaRPr lang="ru-RU" sz="1400" dirty="0">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kumimoji="0" lang="ru-RU"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r>
            <a:br>
              <a:rPr kumimoji="0" lang="ru-RU"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br>
            <a:r>
              <a:rPr kumimoji="0" lang="ru-RU"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r>
            <a:br>
              <a:rPr kumimoji="0" lang="ru-RU"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br>
            <a:r>
              <a:rPr kumimoji="0" lang="ru-RU"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r>
            <a:br>
              <a:rPr kumimoji="0" lang="ru-RU"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br>
            <a:r>
              <a:rPr kumimoji="0" lang="ru-RU"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r>
            <a:br>
              <a:rPr kumimoji="0" lang="ru-RU"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br>
            <a:r>
              <a:rPr kumimoji="0" lang="ru-RU"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r>
            <a:br>
              <a:rPr kumimoji="0" lang="ru-RU"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br>
            <a:r>
              <a:rPr kumimoji="0" lang="ru-RU"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r>
            <a:br>
              <a:rPr kumimoji="0" lang="ru-RU"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br>
            <a:r>
              <a:rPr kumimoji="0" lang="ru-RU"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r>
            <a:br>
              <a:rPr kumimoji="0" lang="ru-RU" sz="14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br>
            <a:r>
              <a:rPr kumimoji="0" lang="ru-RU" sz="12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t/>
            </a:r>
            <a:br>
              <a:rPr kumimoji="0" lang="ru-RU" sz="1200" b="0" i="0" u="none" strike="noStrike" cap="none" normalizeH="0" baseline="0" dirty="0" smtClean="0">
                <a:ln>
                  <a:noFill/>
                </a:ln>
                <a:solidFill>
                  <a:schemeClr val="tx1"/>
                </a:solidFill>
                <a:effectLst/>
                <a:latin typeface="Arial" pitchFamily="34" charset="0"/>
                <a:ea typeface="Calibri" pitchFamily="34" charset="0"/>
                <a:cs typeface="Times New Roman" pitchFamily="18" charset="0"/>
              </a:rPr>
            </a:br>
            <a:endParaRPr kumimoji="0" lang="ru-RU" sz="1800" b="0" i="0" u="none" strike="noStrike" cap="none" normalizeH="0" baseline="0" dirty="0" smtClean="0">
              <a:ln>
                <a:noFill/>
              </a:ln>
              <a:solidFill>
                <a:schemeClr val="tx1"/>
              </a:solidFill>
              <a:effectLst/>
              <a:latin typeface="Arial" pitchFamily="34" charset="0"/>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259632" y="357168"/>
            <a:ext cx="7632848" cy="6143668"/>
          </a:xfrm>
        </p:spPr>
        <p:txBody>
          <a:bodyPr>
            <a:normAutofit fontScale="55000" lnSpcReduction="20000"/>
          </a:bodyPr>
          <a:lstStyle/>
          <a:p>
            <a:pPr>
              <a:buNone/>
            </a:pPr>
            <a:r>
              <a:rPr lang="ru-RU" sz="1500" dirty="0" smtClean="0">
                <a:latin typeface="Times New Roman" panose="02020603050405020304" pitchFamily="18" charset="0"/>
                <a:cs typeface="Times New Roman" panose="02020603050405020304" pitchFamily="18" charset="0"/>
              </a:rPr>
              <a:t>                </a:t>
            </a:r>
          </a:p>
          <a:p>
            <a:pPr>
              <a:buNone/>
            </a:pPr>
            <a:r>
              <a:rPr lang="ru-RU" sz="2200" dirty="0" smtClean="0">
                <a:latin typeface="Times New Roman" panose="02020603050405020304" pitchFamily="18" charset="0"/>
                <a:cs typeface="Times New Roman" panose="02020603050405020304" pitchFamily="18" charset="0"/>
              </a:rPr>
              <a:t>              Спустя еще 2 века появляется ролл – размалывающий аппарат, помогающий увеличивать объемы производства бумаги до невообразимых до этого размеров.</a:t>
            </a:r>
            <a:br>
              <a:rPr lang="ru-RU" sz="2200" dirty="0" smtClean="0">
                <a:latin typeface="Times New Roman" panose="02020603050405020304" pitchFamily="18" charset="0"/>
                <a:cs typeface="Times New Roman" panose="02020603050405020304" pitchFamily="18" charset="0"/>
              </a:rPr>
            </a:br>
            <a:r>
              <a:rPr lang="ru-RU" sz="2200" dirty="0" smtClean="0">
                <a:latin typeface="Times New Roman" panose="02020603050405020304" pitchFamily="18" charset="0"/>
                <a:cs typeface="Times New Roman" panose="02020603050405020304" pitchFamily="18" charset="0"/>
              </a:rPr>
              <a:t>       На рубеже 1799 – 1800гг. произошло очень важное событие – изобретение движущейся сетки, позволяющей механизировать отлив бумаги. Далее было ее совершенствование. Уже к 20 веку производство бумаги – это крупномасштабное и механизированное производство с разнообразной продукцией. К нашим дням это производство еще более усовершенствовалось, и имеет еще большее разнообразие производимого продукта. И абсолютно каждый на планете может пользоваться этим продуктом.</a:t>
            </a:r>
            <a:br>
              <a:rPr lang="ru-RU" sz="2200" dirty="0" smtClean="0">
                <a:latin typeface="Times New Roman" panose="02020603050405020304" pitchFamily="18" charset="0"/>
                <a:cs typeface="Times New Roman" panose="02020603050405020304" pitchFamily="18" charset="0"/>
              </a:rPr>
            </a:br>
            <a:r>
              <a:rPr lang="ru-RU" sz="2200" dirty="0" smtClean="0">
                <a:latin typeface="Times New Roman" panose="02020603050405020304" pitchFamily="18" charset="0"/>
                <a:cs typeface="Times New Roman" panose="02020603050405020304" pitchFamily="18" charset="0"/>
              </a:rPr>
              <a:t/>
            </a:r>
            <a:br>
              <a:rPr lang="ru-RU" sz="2200" dirty="0" smtClean="0">
                <a:latin typeface="Times New Roman" panose="02020603050405020304" pitchFamily="18" charset="0"/>
                <a:cs typeface="Times New Roman" panose="02020603050405020304" pitchFamily="18" charset="0"/>
              </a:rPr>
            </a:br>
            <a:r>
              <a:rPr lang="ru-RU" sz="2200" dirty="0" smtClean="0">
                <a:latin typeface="Times New Roman" panose="02020603050405020304" pitchFamily="18" charset="0"/>
                <a:cs typeface="Times New Roman" panose="02020603050405020304" pitchFamily="18" charset="0"/>
              </a:rPr>
              <a:t>Как же в современном мире производится бумага?</a:t>
            </a:r>
          </a:p>
          <a:p>
            <a:pPr>
              <a:buNone/>
            </a:pPr>
            <a:r>
              <a:rPr lang="ru-RU" sz="2200" dirty="0" smtClean="0">
                <a:latin typeface="Times New Roman" panose="02020603050405020304" pitchFamily="18" charset="0"/>
                <a:cs typeface="Times New Roman" panose="02020603050405020304" pitchFamily="18" charset="0"/>
              </a:rPr>
              <a:t>         Современное производство бумаги имеет ряд этапов.</a:t>
            </a:r>
            <a:br>
              <a:rPr lang="ru-RU" sz="2200" dirty="0" smtClean="0">
                <a:latin typeface="Times New Roman" panose="02020603050405020304" pitchFamily="18" charset="0"/>
                <a:cs typeface="Times New Roman" panose="02020603050405020304" pitchFamily="18" charset="0"/>
              </a:rPr>
            </a:br>
            <a:r>
              <a:rPr lang="ru-RU" sz="2200" dirty="0" smtClean="0">
                <a:latin typeface="Times New Roman" panose="02020603050405020304" pitchFamily="18" charset="0"/>
                <a:cs typeface="Times New Roman" panose="02020603050405020304" pitchFamily="18" charset="0"/>
              </a:rPr>
              <a:t>        Для производства бумаги используется волокна целлюлозы, полученные из древесины, соломы, хлопка или уже использованной бумаги. Для бумаги с высоким качеством используется исключительно волокна хлопка и древесины. Древесина таких твердых пород, как береза или мягких пород, как ель, сосна обеспечивает высокое качество и прочность произведенной из этих видов древесины бумаги. Бумага, сырьем которой была макулатура из использованной бумаги, может пойти на производство, например, упаковки или туалетной бумаги. В общем, чем натуральнее и свежее исходное сырье, тем высоко качественнее будет конечный продукт.</a:t>
            </a:r>
          </a:p>
          <a:p>
            <a:pPr>
              <a:buNone/>
            </a:pPr>
            <a:r>
              <a:rPr lang="ru-RU" sz="2200" dirty="0" smtClean="0">
                <a:latin typeface="Times New Roman" panose="02020603050405020304" pitchFamily="18" charset="0"/>
                <a:cs typeface="Times New Roman" panose="02020603050405020304" pitchFamily="18" charset="0"/>
              </a:rPr>
              <a:t>                     Итак, производство бумаги начинается с 1 этапа – получение целлюлозы. То есть первым в производстве бумаги является отделение волокон целлюлозы от остальных частей древесины.</a:t>
            </a:r>
          </a:p>
          <a:p>
            <a:pPr>
              <a:buNone/>
            </a:pPr>
            <a:r>
              <a:rPr lang="ru-RU" sz="2200" dirty="0" smtClean="0">
                <a:latin typeface="Times New Roman" panose="02020603050405020304" pitchFamily="18" charset="0"/>
                <a:cs typeface="Times New Roman" panose="02020603050405020304" pitchFamily="18" charset="0"/>
              </a:rPr>
              <a:t>                  Прежде чем идти дальше, объясню, что такое целлюлоза. Это органическая составляющая каждого зеленого растения. Она образуется в клетках и используется для различных целей, как самим растением с его содержанием, так и человеком для различных целей. Это то же самое, что и сахар.</a:t>
            </a:r>
            <a:br>
              <a:rPr lang="ru-RU" sz="2200" dirty="0" smtClean="0">
                <a:latin typeface="Times New Roman" panose="02020603050405020304" pitchFamily="18" charset="0"/>
                <a:cs typeface="Times New Roman" panose="02020603050405020304" pitchFamily="18" charset="0"/>
              </a:rPr>
            </a:br>
            <a:r>
              <a:rPr lang="ru-RU" sz="2200" dirty="0" smtClean="0">
                <a:latin typeface="Times New Roman" panose="02020603050405020304" pitchFamily="18" charset="0"/>
                <a:cs typeface="Times New Roman" panose="02020603050405020304" pitchFamily="18" charset="0"/>
              </a:rPr>
              <a:t>         Этап отделения волокон целлюлозы от остальной древесины может выполняться несколькими способами: химически, механически либо смешанно. Это довольно объемный процесс, вкратце представляющий следующее. Древесина освобождается от лигнина и превращается в волокна (целлюлозная масса), которые используются далее, переходя в этап 2 – отбеливание. Целлюлоза проходит несколько этапов отбеливания. Их количество зависит от того, какая бумага нужна в итоге. Для упаковочной  бумаги хватит лишь одного раза отбеливания. </a:t>
            </a:r>
          </a:p>
          <a:p>
            <a:pPr>
              <a:buNone/>
            </a:pPr>
            <a:r>
              <a:rPr lang="ru-RU" sz="2200" dirty="0" smtClean="0">
                <a:latin typeface="Times New Roman" panose="02020603050405020304" pitchFamily="18" charset="0"/>
                <a:cs typeface="Times New Roman" panose="02020603050405020304" pitchFamily="18" charset="0"/>
              </a:rPr>
              <a:t/>
            </a:r>
            <a:br>
              <a:rPr lang="ru-RU" sz="2200" dirty="0" smtClean="0">
                <a:latin typeface="Times New Roman" panose="02020603050405020304" pitchFamily="18" charset="0"/>
                <a:cs typeface="Times New Roman" panose="02020603050405020304" pitchFamily="18" charset="0"/>
              </a:rPr>
            </a:br>
            <a:endParaRPr lang="ru-RU" sz="2200"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115616" y="285733"/>
            <a:ext cx="7571184" cy="5840435"/>
          </a:xfrm>
        </p:spPr>
        <p:txBody>
          <a:bodyPr>
            <a:normAutofit fontScale="40000" lnSpcReduction="20000"/>
          </a:bodyPr>
          <a:lstStyle/>
          <a:p>
            <a:pPr>
              <a:buNone/>
            </a:pPr>
            <a:r>
              <a:rPr lang="ru-RU" dirty="0" smtClean="0"/>
              <a:t>        </a:t>
            </a:r>
            <a:r>
              <a:rPr lang="ru-RU" dirty="0" smtClean="0">
                <a:latin typeface="Times New Roman" panose="02020603050405020304" pitchFamily="18" charset="0"/>
                <a:cs typeface="Times New Roman" panose="02020603050405020304" pitchFamily="18" charset="0"/>
              </a:rPr>
              <a:t>Для бумаги же высокого качества и яркой белизны первой стадией отбеливания является отбеливание кислородом с использованием специального оборудования. Далее происходит отбеливание </a:t>
            </a:r>
            <a:r>
              <a:rPr lang="ru-RU" dirty="0" err="1" smtClean="0">
                <a:latin typeface="Times New Roman" panose="02020603050405020304" pitchFamily="18" charset="0"/>
                <a:cs typeface="Times New Roman" panose="02020603050405020304" pitchFamily="18" charset="0"/>
              </a:rPr>
              <a:t>пероксидом</a:t>
            </a:r>
            <a:r>
              <a:rPr lang="ru-RU" dirty="0" smtClean="0">
                <a:latin typeface="Times New Roman" panose="02020603050405020304" pitchFamily="18" charset="0"/>
                <a:cs typeface="Times New Roman" panose="02020603050405020304" pitchFamily="18" charset="0"/>
              </a:rPr>
              <a:t> водорода., диоксидом хлора  и другими химикатами. И так несколько раз. Только на конечном этапе отбеливания бумага приобретает белоснежный вид.</a:t>
            </a:r>
            <a:br>
              <a:rPr lang="ru-RU" dirty="0" smtClean="0">
                <a:latin typeface="Times New Roman" panose="02020603050405020304" pitchFamily="18" charset="0"/>
                <a:cs typeface="Times New Roman" panose="02020603050405020304" pitchFamily="18" charset="0"/>
              </a:rPr>
            </a:br>
            <a:r>
              <a:rPr lang="ru-RU" dirty="0" smtClean="0">
                <a:latin typeface="Times New Roman" panose="02020603050405020304" pitchFamily="18" charset="0"/>
                <a:cs typeface="Times New Roman" panose="02020603050405020304" pitchFamily="18" charset="0"/>
              </a:rPr>
              <a:t>         3 этап — изготовление бумаги. Оборудование или бумагоделательная машина, изготавливающая бумагу, имеет несколько секций. Секция подачи, сетка, отжим на прессах, сушка и проклейка. В первой секции бумага смешивается с большим количеством воды. Затем полученная масса перемещается в секцию сетки, где происходит процесс связки и обезвоживания целлюлозной массы . Далее полученная масса переходит в секцию отжима, где уходит большая часть воды, после чего автоматически происходит переход в секцию сушки. В данной секции происходит нагревание бумаги с помощью нагретых цилиндров. Между секциями сушки располагается секция проклейки. Для проклейки  бумаги используется специальное вещество, наносимое на поверхность бумаги и придающее гладкость и ровность поверхности бумаги, а также улучшающее качество и прочность бумаги. После сушки иногда бумагу пропускают через каландр, который обеспечивает еще большую гладкость и прочность бумаге.</a:t>
            </a:r>
          </a:p>
          <a:p>
            <a:pPr>
              <a:buNone/>
            </a:pPr>
            <a:r>
              <a:rPr lang="ru-RU" dirty="0" smtClean="0">
                <a:latin typeface="Times New Roman" panose="02020603050405020304" pitchFamily="18" charset="0"/>
                <a:cs typeface="Times New Roman" panose="02020603050405020304" pitchFamily="18" charset="0"/>
              </a:rPr>
              <a:t>                4 этап – </a:t>
            </a:r>
            <a:r>
              <a:rPr lang="ru-RU" dirty="0" err="1" smtClean="0">
                <a:latin typeface="Times New Roman" panose="02020603050405020304" pitchFamily="18" charset="0"/>
                <a:cs typeface="Times New Roman" panose="02020603050405020304" pitchFamily="18" charset="0"/>
              </a:rPr>
              <a:t>мелование</a:t>
            </a:r>
            <a:r>
              <a:rPr lang="ru-RU" dirty="0" smtClean="0">
                <a:latin typeface="Times New Roman" panose="02020603050405020304" pitchFamily="18" charset="0"/>
                <a:cs typeface="Times New Roman" panose="02020603050405020304" pitchFamily="18" charset="0"/>
              </a:rPr>
              <a:t>. Для производства мелованной бумаги используются вещества на основе минеральных материалах. Это еще больше улучшает прочность, качество и печатные свойства бумаги. Процесс </a:t>
            </a:r>
            <a:r>
              <a:rPr lang="ru-RU" dirty="0" err="1" smtClean="0">
                <a:latin typeface="Times New Roman" panose="02020603050405020304" pitchFamily="18" charset="0"/>
                <a:cs typeface="Times New Roman" panose="02020603050405020304" pitchFamily="18" charset="0"/>
              </a:rPr>
              <a:t>мелования</a:t>
            </a:r>
            <a:r>
              <a:rPr lang="ru-RU" dirty="0" smtClean="0">
                <a:latin typeface="Times New Roman" panose="02020603050405020304" pitchFamily="18" charset="0"/>
                <a:cs typeface="Times New Roman" panose="02020603050405020304" pitchFamily="18" charset="0"/>
              </a:rPr>
              <a:t> выглядит так, что с помощью специальных валов на поверхность бумажных листов наносятся слои минеральных соединений ровным слоем. В зависимости от конечного продукта нанесение слоев увеличивает свое количество.</a:t>
            </a:r>
          </a:p>
          <a:p>
            <a:pPr>
              <a:buNone/>
            </a:pPr>
            <a:r>
              <a:rPr lang="ru-RU" dirty="0" smtClean="0">
                <a:latin typeface="Times New Roman" panose="02020603050405020304" pitchFamily="18" charset="0"/>
                <a:cs typeface="Times New Roman" panose="02020603050405020304" pitchFamily="18" charset="0"/>
              </a:rPr>
              <a:t>                5 этап – каландрирование. То есть придание бумаге большей гладкости и глянца с помощью </a:t>
            </a:r>
            <a:r>
              <a:rPr lang="ru-RU" dirty="0" err="1" smtClean="0">
                <a:latin typeface="Times New Roman" panose="02020603050405020304" pitchFamily="18" charset="0"/>
                <a:cs typeface="Times New Roman" panose="02020603050405020304" pitchFamily="18" charset="0"/>
              </a:rPr>
              <a:t>суперкаландра</a:t>
            </a:r>
            <a:r>
              <a:rPr lang="ru-RU" dirty="0" smtClean="0">
                <a:latin typeface="Times New Roman" panose="02020603050405020304" pitchFamily="18" charset="0"/>
                <a:cs typeface="Times New Roman" panose="02020603050405020304" pitchFamily="18" charset="0"/>
              </a:rPr>
              <a:t>.</a:t>
            </a:r>
            <a:br>
              <a:rPr lang="ru-RU" dirty="0" smtClean="0">
                <a:latin typeface="Times New Roman" panose="02020603050405020304" pitchFamily="18" charset="0"/>
                <a:cs typeface="Times New Roman" panose="02020603050405020304" pitchFamily="18" charset="0"/>
              </a:rPr>
            </a:br>
            <a:r>
              <a:rPr lang="ru-RU" dirty="0" smtClean="0">
                <a:latin typeface="Times New Roman" panose="02020603050405020304" pitchFamily="18" charset="0"/>
                <a:cs typeface="Times New Roman" panose="02020603050405020304" pitchFamily="18" charset="0"/>
              </a:rPr>
              <a:t>По окончании 5 этапа бумажное полотно сматывается в рулоны либо нарезаются на листы различных форматов.</a:t>
            </a:r>
          </a:p>
          <a:p>
            <a:pPr>
              <a:buNone/>
            </a:pPr>
            <a:r>
              <a:rPr lang="ru-RU" dirty="0" smtClean="0">
                <a:latin typeface="Times New Roman" panose="02020603050405020304" pitchFamily="18" charset="0"/>
                <a:cs typeface="Times New Roman" panose="02020603050405020304" pitchFamily="18" charset="0"/>
              </a:rPr>
              <a:t>                    Бумага – одно из уникальных изобретений человека. Весьма трудоемкий и масштабный процесс. Такое тонкое, автоматизированное и массовое производство, даже целая индустрия. Она не может пострадать от перехода на электронную жизнь, когда все охвачено компьютерной системой.</a:t>
            </a:r>
          </a:p>
          <a:p>
            <a:pPr>
              <a:buNone/>
            </a:pPr>
            <a:endParaRPr lang="ru-RU" dirty="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C:\Рабочий стол студента\юля носкова\1.jpg"/>
          <p:cNvPicPr>
            <a:picLocks noGrp="1" noChangeAspect="1" noChangeArrowheads="1"/>
          </p:cNvPicPr>
          <p:nvPr>
            <p:ph idx="1"/>
          </p:nvPr>
        </p:nvPicPr>
        <p:blipFill>
          <a:blip r:embed="rId2"/>
          <a:srcRect/>
          <a:stretch>
            <a:fillRect/>
          </a:stretch>
        </p:blipFill>
        <p:spPr bwMode="auto">
          <a:xfrm>
            <a:off x="500033" y="928670"/>
            <a:ext cx="8215371" cy="5572164"/>
          </a:xfrm>
          <a:prstGeom prst="rect">
            <a:avLst/>
          </a:prstGeom>
          <a:noFill/>
        </p:spPr>
      </p:pic>
      <p:sp>
        <p:nvSpPr>
          <p:cNvPr id="8" name="TextBox 7"/>
          <p:cNvSpPr txBox="1"/>
          <p:nvPr/>
        </p:nvSpPr>
        <p:spPr>
          <a:xfrm>
            <a:off x="1142977" y="500044"/>
            <a:ext cx="6786611" cy="369332"/>
          </a:xfrm>
          <a:prstGeom prst="rect">
            <a:avLst/>
          </a:prstGeom>
          <a:noFill/>
        </p:spPr>
        <p:txBody>
          <a:bodyPr wrap="square" rtlCol="0">
            <a:spAutoFit/>
          </a:bodyPr>
          <a:lstStyle/>
          <a:p>
            <a:r>
              <a:rPr lang="ru-RU" dirty="0" smtClean="0"/>
              <a:t>     ИЗГОТОВЛЕНИЕ  БУМАГИ  МЕТОДОМ  РУЧНОГО  ЧЕРПАНЬЯ </a:t>
            </a:r>
            <a:endParaRPr lang="ru-RU" dirty="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Рабочий стол студента\юля носкова\2.jpg"/>
          <p:cNvPicPr>
            <a:picLocks noGrp="1" noChangeAspect="1" noChangeArrowheads="1"/>
          </p:cNvPicPr>
          <p:nvPr>
            <p:ph idx="1"/>
          </p:nvPr>
        </p:nvPicPr>
        <p:blipFill>
          <a:blip r:embed="rId2"/>
          <a:srcRect/>
          <a:stretch>
            <a:fillRect/>
          </a:stretch>
        </p:blipFill>
        <p:spPr bwMode="auto">
          <a:xfrm>
            <a:off x="1357290" y="857232"/>
            <a:ext cx="7215239" cy="5357850"/>
          </a:xfrm>
          <a:prstGeom prst="rect">
            <a:avLst/>
          </a:prstGeom>
          <a:noFill/>
        </p:spPr>
      </p:pic>
      <p:sp>
        <p:nvSpPr>
          <p:cNvPr id="6" name="TextBox 5"/>
          <p:cNvSpPr txBox="1"/>
          <p:nvPr/>
        </p:nvSpPr>
        <p:spPr>
          <a:xfrm>
            <a:off x="2928927" y="357166"/>
            <a:ext cx="3714776" cy="369332"/>
          </a:xfrm>
          <a:prstGeom prst="rect">
            <a:avLst/>
          </a:prstGeom>
          <a:noFill/>
        </p:spPr>
        <p:txBody>
          <a:bodyPr wrap="square" rtlCol="0">
            <a:spAutoFit/>
          </a:bodyPr>
          <a:lstStyle/>
          <a:p>
            <a:r>
              <a:rPr lang="ru-RU" dirty="0" smtClean="0"/>
              <a:t>     ПЕРГАМЕНТНЫЙ  СВИТОК  </a:t>
            </a:r>
            <a:endParaRPr lang="ru-RU" dirty="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Рабочий стол студента\юля носкова\3.jpg"/>
          <p:cNvPicPr>
            <a:picLocks noGrp="1" noChangeAspect="1" noChangeArrowheads="1"/>
          </p:cNvPicPr>
          <p:nvPr>
            <p:ph idx="1"/>
          </p:nvPr>
        </p:nvPicPr>
        <p:blipFill>
          <a:blip r:embed="rId2"/>
          <a:srcRect/>
          <a:stretch>
            <a:fillRect/>
          </a:stretch>
        </p:blipFill>
        <p:spPr bwMode="auto">
          <a:xfrm>
            <a:off x="1071539" y="500043"/>
            <a:ext cx="7500991" cy="5626121"/>
          </a:xfrm>
          <a:prstGeom prst="rect">
            <a:avLst/>
          </a:prstGeom>
          <a:noFill/>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idx="1"/>
          </p:nvPr>
        </p:nvSpPr>
        <p:spPr>
          <a:xfrm>
            <a:off x="755576" y="620688"/>
            <a:ext cx="8229600" cy="6072230"/>
          </a:xfrm>
        </p:spPr>
        <p:txBody>
          <a:bodyPr>
            <a:normAutofit/>
          </a:bodyPr>
          <a:lstStyle/>
          <a:p>
            <a:pPr>
              <a:buNone/>
            </a:pPr>
            <a:r>
              <a:rPr lang="ru-RU" sz="1400" dirty="0" smtClean="0">
                <a:latin typeface="Times New Roman" panose="02020603050405020304" pitchFamily="18" charset="0"/>
                <a:cs typeface="Times New Roman" panose="02020603050405020304" pitchFamily="18" charset="0"/>
              </a:rPr>
              <a:t>             АО « </a:t>
            </a:r>
            <a:r>
              <a:rPr lang="ru-RU" sz="1400" dirty="0" err="1" smtClean="0">
                <a:latin typeface="Times New Roman" panose="02020603050405020304" pitchFamily="18" charset="0"/>
                <a:cs typeface="Times New Roman" panose="02020603050405020304" pitchFamily="18" charset="0"/>
              </a:rPr>
              <a:t>Монди</a:t>
            </a:r>
            <a:r>
              <a:rPr lang="ru-RU" sz="1400" dirty="0" smtClean="0">
                <a:latin typeface="Times New Roman" panose="02020603050405020304" pitchFamily="18" charset="0"/>
                <a:cs typeface="Times New Roman" panose="02020603050405020304" pitchFamily="18" charset="0"/>
              </a:rPr>
              <a:t>  Сыктывкарский ЛПК» – один из лидеров </a:t>
            </a:r>
            <a:r>
              <a:rPr lang="ru-RU" sz="1400" dirty="0" err="1" smtClean="0">
                <a:latin typeface="Times New Roman" panose="02020603050405020304" pitchFamily="18" charset="0"/>
                <a:cs typeface="Times New Roman" panose="02020603050405020304" pitchFamily="18" charset="0"/>
              </a:rPr>
              <a:t>целлюлозно</a:t>
            </a:r>
            <a:r>
              <a:rPr lang="ru-RU" sz="1400" dirty="0" smtClean="0">
                <a:latin typeface="Times New Roman" panose="02020603050405020304" pitchFamily="18" charset="0"/>
                <a:cs typeface="Times New Roman" panose="02020603050405020304" pitchFamily="18" charset="0"/>
              </a:rPr>
              <a:t> – бумажной  промышленности  крупнейший производитель бумажной продукции  в России. Предприятие расположено  в </a:t>
            </a:r>
            <a:r>
              <a:rPr lang="ru-RU" sz="1400" dirty="0" err="1" smtClean="0">
                <a:latin typeface="Times New Roman" panose="02020603050405020304" pitchFamily="18" charset="0"/>
                <a:cs typeface="Times New Roman" panose="02020603050405020304" pitchFamily="18" charset="0"/>
              </a:rPr>
              <a:t>Эжвинском</a:t>
            </a:r>
            <a:r>
              <a:rPr lang="ru-RU" sz="1400" dirty="0" smtClean="0">
                <a:latin typeface="Times New Roman" panose="02020603050405020304" pitchFamily="18" charset="0"/>
                <a:cs typeface="Times New Roman" panose="02020603050405020304" pitchFamily="18" charset="0"/>
              </a:rPr>
              <a:t> районе г. Сыктывкара Республики Коми . Строительство комбината началось  в 1963 году   по решению Совета  Министров  СССР  от 1957 г.  25 июня 1969г. – была запущена в эксплуатацию первая </a:t>
            </a:r>
            <a:r>
              <a:rPr lang="ru-RU" sz="1400" dirty="0" err="1" smtClean="0">
                <a:latin typeface="Times New Roman" panose="02020603050405020304" pitchFamily="18" charset="0"/>
                <a:cs typeface="Times New Roman" panose="02020603050405020304" pitchFamily="18" charset="0"/>
              </a:rPr>
              <a:t>картоноделательная</a:t>
            </a:r>
            <a:r>
              <a:rPr lang="ru-RU" sz="1400" dirty="0" smtClean="0">
                <a:latin typeface="Times New Roman" panose="02020603050405020304" pitchFamily="18" charset="0"/>
                <a:cs typeface="Times New Roman" panose="02020603050405020304" pitchFamily="18" charset="0"/>
              </a:rPr>
              <a:t> машина (КДМ), и эта дата является официальным днём рождения СЛПК. В разное время  директорам  предприятия  были В,П Бажанов ( первый генеральный директор СЛПК) , В.Л. Сазонов,  О.А. Ширяев ,  Н.Н. </a:t>
            </a:r>
            <a:r>
              <a:rPr lang="ru-RU" sz="1400" dirty="0" err="1" smtClean="0">
                <a:latin typeface="Times New Roman" panose="02020603050405020304" pitchFamily="18" charset="0"/>
                <a:cs typeface="Times New Roman" panose="02020603050405020304" pitchFamily="18" charset="0"/>
              </a:rPr>
              <a:t>Балин</a:t>
            </a:r>
            <a:r>
              <a:rPr lang="ru-RU" sz="1400" dirty="0" smtClean="0">
                <a:latin typeface="Times New Roman" panose="02020603050405020304" pitchFamily="18" charset="0"/>
                <a:cs typeface="Times New Roman" panose="02020603050405020304" pitchFamily="18" charset="0"/>
              </a:rPr>
              <a:t> , А.В. Кононов , М.Ю. Магий , М.П. Чесноков , Р.А. Старков , А.Н. </a:t>
            </a:r>
            <a:r>
              <a:rPr lang="ru-RU" sz="1400" dirty="0" err="1" smtClean="0">
                <a:latin typeface="Times New Roman" panose="02020603050405020304" pitchFamily="18" charset="0"/>
                <a:cs typeface="Times New Roman" panose="02020603050405020304" pitchFamily="18" charset="0"/>
              </a:rPr>
              <a:t>Дрибный</a:t>
            </a:r>
            <a:r>
              <a:rPr lang="ru-RU" sz="1400" dirty="0" smtClean="0">
                <a:latin typeface="Times New Roman" panose="02020603050405020304" pitchFamily="18" charset="0"/>
                <a:cs typeface="Times New Roman" panose="02020603050405020304" pitchFamily="18" charset="0"/>
              </a:rPr>
              <a:t> , Ф.В. Ибрагимов, Герхард </a:t>
            </a:r>
            <a:r>
              <a:rPr lang="ru-RU" sz="1400" dirty="0" err="1" smtClean="0">
                <a:latin typeface="Times New Roman" panose="02020603050405020304" pitchFamily="18" charset="0"/>
                <a:cs typeface="Times New Roman" panose="02020603050405020304" pitchFamily="18" charset="0"/>
              </a:rPr>
              <a:t>Корнфельд</a:t>
            </a:r>
            <a:r>
              <a:rPr lang="ru-RU" sz="1400" dirty="0" smtClean="0">
                <a:latin typeface="Times New Roman" panose="02020603050405020304" pitchFamily="18" charset="0"/>
                <a:cs typeface="Times New Roman" panose="02020603050405020304" pitchFamily="18" charset="0"/>
              </a:rPr>
              <a:t> , Клаус </a:t>
            </a:r>
            <a:r>
              <a:rPr lang="ru-RU" sz="1400" dirty="0" err="1" smtClean="0">
                <a:latin typeface="Times New Roman" panose="02020603050405020304" pitchFamily="18" charset="0"/>
                <a:cs typeface="Times New Roman" panose="02020603050405020304" pitchFamily="18" charset="0"/>
              </a:rPr>
              <a:t>Пеллер</a:t>
            </a:r>
            <a:r>
              <a:rPr lang="ru-RU" sz="1400" dirty="0" smtClean="0">
                <a:latin typeface="Times New Roman" panose="02020603050405020304" pitchFamily="18" charset="0"/>
                <a:cs typeface="Times New Roman" panose="02020603050405020304" pitchFamily="18" charset="0"/>
              </a:rPr>
              <a:t>.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На предприятии занято около </a:t>
            </a:r>
            <a:r>
              <a:rPr lang="en-US" sz="1400" dirty="0" smtClean="0">
                <a:latin typeface="Times New Roman" panose="02020603050405020304" pitchFamily="18" charset="0"/>
                <a:cs typeface="Times New Roman" panose="02020603050405020304" pitchFamily="18" charset="0"/>
              </a:rPr>
              <a:t>4</a:t>
            </a:r>
            <a:r>
              <a:rPr lang="ru-RU" sz="1400" dirty="0" smtClean="0">
                <a:latin typeface="Times New Roman" panose="02020603050405020304" pitchFamily="18" charset="0"/>
                <a:cs typeface="Times New Roman" panose="02020603050405020304" pitchFamily="18" charset="0"/>
              </a:rPr>
              <a:t>,5тыс</a:t>
            </a:r>
            <a:r>
              <a:rPr lang="ru-RU" sz="1400" dirty="0" smtClean="0">
                <a:latin typeface="Times New Roman" panose="02020603050405020304" pitchFamily="18" charset="0"/>
                <a:cs typeface="Times New Roman" panose="02020603050405020304" pitchFamily="18" charset="0"/>
              </a:rPr>
              <a:t>. человек .Акционерное общество </a:t>
            </a:r>
            <a:r>
              <a:rPr lang="ru-RU" sz="1400" dirty="0" smtClean="0">
                <a:latin typeface="Times New Roman" panose="02020603050405020304" pitchFamily="18" charset="0"/>
                <a:cs typeface="Times New Roman" panose="02020603050405020304" pitchFamily="18" charset="0"/>
              </a:rPr>
              <a:t>« </a:t>
            </a:r>
            <a:r>
              <a:rPr lang="ru-RU" sz="1400" dirty="0" smtClean="0">
                <a:latin typeface="Times New Roman" panose="02020603050405020304" pitchFamily="18" charset="0"/>
                <a:cs typeface="Times New Roman" panose="02020603050405020304" pitchFamily="18" charset="0"/>
              </a:rPr>
              <a:t>Сыктывкарский ЛПК»  ( АО </a:t>
            </a:r>
            <a:r>
              <a:rPr lang="ru-RU" sz="1400" dirty="0" smtClean="0">
                <a:latin typeface="Times New Roman" panose="02020603050405020304" pitchFamily="18" charset="0"/>
                <a:cs typeface="Times New Roman" panose="02020603050405020304" pitchFamily="18" charset="0"/>
              </a:rPr>
              <a:t>« </a:t>
            </a:r>
            <a:r>
              <a:rPr lang="ru-RU" sz="1400" dirty="0" smtClean="0">
                <a:latin typeface="Times New Roman" panose="02020603050405020304" pitchFamily="18" charset="0"/>
                <a:cs typeface="Times New Roman" panose="02020603050405020304" pitchFamily="18" charset="0"/>
              </a:rPr>
              <a:t>СЛПК» ) входит в подразделение </a:t>
            </a:r>
            <a:r>
              <a:rPr lang="en-US" sz="1400" dirty="0" smtClean="0">
                <a:latin typeface="Times New Roman" panose="02020603050405020304" pitchFamily="18" charset="0"/>
                <a:cs typeface="Times New Roman" panose="02020603050405020304" pitchFamily="18" charset="0"/>
              </a:rPr>
              <a:t>SEZAR GROUP</a:t>
            </a:r>
            <a:r>
              <a:rPr lang="en-US" sz="1400" dirty="0" smtClean="0">
                <a:latin typeface="Times New Roman" panose="02020603050405020304" pitchFamily="18" charset="0"/>
                <a:cs typeface="Times New Roman" panose="02020603050405020304" pitchFamily="18" charset="0"/>
              </a:rPr>
              <a:t> </a:t>
            </a:r>
            <a:r>
              <a:rPr lang="ru-RU" sz="1400" dirty="0" smtClean="0">
                <a:latin typeface="Times New Roman" panose="02020603050405020304" pitchFamily="18" charset="0"/>
                <a:cs typeface="Times New Roman" panose="02020603050405020304" pitchFamily="18" charset="0"/>
              </a:rPr>
              <a:t>. Сыктывкарский комбинат специализируется  на выпуске  офисной  и офсетной бумаг, так же производит газетную бумагу , картон  для плоских слоев  гофрированного  картона « топ лайнер»  и  «</a:t>
            </a:r>
            <a:r>
              <a:rPr lang="ru-RU" sz="1400" dirty="0" err="1" smtClean="0">
                <a:latin typeface="Times New Roman" panose="02020603050405020304" pitchFamily="18" charset="0"/>
                <a:cs typeface="Times New Roman" panose="02020603050405020304" pitchFamily="18" charset="0"/>
              </a:rPr>
              <a:t>крафт</a:t>
            </a:r>
            <a:r>
              <a:rPr lang="ru-RU" sz="1400" dirty="0" smtClean="0">
                <a:latin typeface="Times New Roman" panose="02020603050405020304" pitchFamily="18" charset="0"/>
                <a:cs typeface="Times New Roman" panose="02020603050405020304" pitchFamily="18" charset="0"/>
              </a:rPr>
              <a:t> лайнер». Все офисные  офсетные бумаги производства АО </a:t>
            </a:r>
            <a:r>
              <a:rPr lang="ru-RU" sz="1400" dirty="0" smtClean="0">
                <a:latin typeface="Times New Roman" panose="02020603050405020304" pitchFamily="18" charset="0"/>
                <a:cs typeface="Times New Roman" panose="02020603050405020304" pitchFamily="18" charset="0"/>
              </a:rPr>
              <a:t>«СЛПК</a:t>
            </a:r>
            <a:r>
              <a:rPr lang="ru-RU" sz="1400" dirty="0" smtClean="0">
                <a:latin typeface="Times New Roman" panose="02020603050405020304" pitchFamily="18" charset="0"/>
                <a:cs typeface="Times New Roman" panose="02020603050405020304" pitchFamily="18" charset="0"/>
              </a:rPr>
              <a:t>» имеют сертификат </a:t>
            </a:r>
            <a:r>
              <a:rPr lang="en-US" sz="1400" dirty="0" smtClean="0">
                <a:latin typeface="Times New Roman" panose="02020603050405020304" pitchFamily="18" charset="0"/>
                <a:cs typeface="Times New Roman" panose="02020603050405020304" pitchFamily="18" charset="0"/>
              </a:rPr>
              <a:t>EUE </a:t>
            </a:r>
            <a:r>
              <a:rPr lang="en-US" sz="1400" dirty="0" err="1" smtClean="0">
                <a:latin typeface="Times New Roman" panose="02020603050405020304" pitchFamily="18" charset="0"/>
                <a:cs typeface="Times New Roman" panose="02020603050405020304" pitchFamily="18" charset="0"/>
              </a:rPr>
              <a:t>colabel</a:t>
            </a:r>
            <a:r>
              <a:rPr lang="ru-RU" sz="1400" dirty="0" smtClean="0">
                <a:latin typeface="Times New Roman" panose="02020603050405020304" pitchFamily="18" charset="0"/>
                <a:cs typeface="Times New Roman" panose="02020603050405020304" pitchFamily="18" charset="0"/>
              </a:rPr>
              <a:t>, подтверждающий  их </a:t>
            </a:r>
            <a:r>
              <a:rPr lang="ru-RU" sz="1400" dirty="0" err="1" smtClean="0">
                <a:latin typeface="Times New Roman" panose="02020603050405020304" pitchFamily="18" charset="0"/>
                <a:cs typeface="Times New Roman" panose="02020603050405020304" pitchFamily="18" charset="0"/>
              </a:rPr>
              <a:t>высокоэкологические</a:t>
            </a:r>
            <a:r>
              <a:rPr lang="ru-RU" sz="1400" dirty="0" smtClean="0">
                <a:latin typeface="Times New Roman" panose="02020603050405020304" pitchFamily="18" charset="0"/>
                <a:cs typeface="Times New Roman" panose="02020603050405020304" pitchFamily="18" charset="0"/>
              </a:rPr>
              <a:t> характеристики и меньшее воздействие  на окружающую среду , чем при производстве других аналогических продуктов . На предприятии работают три бумагоделательные машины ( БДМ)  и одна </a:t>
            </a:r>
            <a:r>
              <a:rPr lang="ru-RU" sz="1400" dirty="0" err="1" smtClean="0">
                <a:latin typeface="Times New Roman" panose="02020603050405020304" pitchFamily="18" charset="0"/>
                <a:cs typeface="Times New Roman" panose="02020603050405020304" pitchFamily="18" charset="0"/>
              </a:rPr>
              <a:t>картоноделательная</a:t>
            </a:r>
            <a:r>
              <a:rPr lang="ru-RU" sz="1400" dirty="0" smtClean="0">
                <a:latin typeface="Times New Roman" panose="02020603050405020304" pitchFamily="18" charset="0"/>
                <a:cs typeface="Times New Roman" panose="02020603050405020304" pitchFamily="18" charset="0"/>
              </a:rPr>
              <a:t> машина (КДМ) . На комбинате так же есть </a:t>
            </a:r>
            <a:r>
              <a:rPr lang="ru-RU" sz="1400" dirty="0" err="1" smtClean="0">
                <a:latin typeface="Times New Roman" panose="02020603050405020304" pitchFamily="18" charset="0"/>
                <a:cs typeface="Times New Roman" panose="02020603050405020304" pitchFamily="18" charset="0"/>
              </a:rPr>
              <a:t>древесно</a:t>
            </a:r>
            <a:r>
              <a:rPr lang="ru-RU" sz="1400" dirty="0" smtClean="0">
                <a:latin typeface="Times New Roman" panose="02020603050405020304" pitchFamily="18" charset="0"/>
                <a:cs typeface="Times New Roman" panose="02020603050405020304" pitchFamily="18" charset="0"/>
              </a:rPr>
              <a:t> – подготовительное производство , целлюлозный завод , ТЭЦ и комплекс  очистных сооружений . Вся цепочка поставок древесины на АО </a:t>
            </a:r>
            <a:r>
              <a:rPr lang="ru-RU" sz="1400" dirty="0" smtClean="0">
                <a:latin typeface="Times New Roman" panose="02020603050405020304" pitchFamily="18" charset="0"/>
                <a:cs typeface="Times New Roman" panose="02020603050405020304" pitchFamily="18" charset="0"/>
              </a:rPr>
              <a:t>« </a:t>
            </a:r>
            <a:r>
              <a:rPr lang="ru-RU" sz="1400" dirty="0" smtClean="0">
                <a:latin typeface="Times New Roman" panose="02020603050405020304" pitchFamily="18" charset="0"/>
                <a:cs typeface="Times New Roman" panose="02020603050405020304" pitchFamily="18" charset="0"/>
              </a:rPr>
              <a:t>СЛПК»   полностью интегрирована  и включает выращивание лесов , лесозаготовку , строительство  дорог, вывозку древесины  и </a:t>
            </a:r>
            <a:r>
              <a:rPr lang="ru-RU" sz="1400" dirty="0" err="1" smtClean="0">
                <a:latin typeface="Times New Roman" panose="02020603050405020304" pitchFamily="18" charset="0"/>
                <a:cs typeface="Times New Roman" panose="02020603050405020304" pitchFamily="18" charset="0"/>
              </a:rPr>
              <a:t>лесоуправление</a:t>
            </a:r>
            <a:r>
              <a:rPr lang="ru-RU" sz="1400" dirty="0" smtClean="0">
                <a:latin typeface="Times New Roman" panose="02020603050405020304" pitchFamily="18" charset="0"/>
                <a:cs typeface="Times New Roman" panose="02020603050405020304" pitchFamily="18" charset="0"/>
              </a:rPr>
              <a:t> . Самый известный бренд компании – офисная бумага «Снегурочка». Офисная бумага «Снегурочка» является  лидером рейтинга российских товаров среди  офисных бумаг и четырежды становилась « Товаром года в России» . «Снегурочка»  стала первым отечественным брендом офисной бумаги , сертифицированным  в соответствии  со стандартами Лесного  Попечительского Совета ( </a:t>
            </a:r>
            <a:r>
              <a:rPr lang="en-US" sz="1400" dirty="0" smtClean="0">
                <a:latin typeface="Times New Roman" panose="02020603050405020304" pitchFamily="18" charset="0"/>
                <a:cs typeface="Times New Roman" panose="02020603050405020304" pitchFamily="18" charset="0"/>
              </a:rPr>
              <a:t>FSC) </a:t>
            </a:r>
            <a:r>
              <a:rPr lang="ru-RU" sz="1400" dirty="0" smtClean="0">
                <a:latin typeface="Times New Roman" panose="02020603050405020304" pitchFamily="18" charset="0"/>
                <a:cs typeface="Times New Roman" panose="02020603050405020304" pitchFamily="18" charset="0"/>
              </a:rPr>
              <a:t>, и вошла в линейку </a:t>
            </a:r>
            <a:r>
              <a:rPr lang="en-US" sz="1400" dirty="0" smtClean="0">
                <a:latin typeface="Times New Roman" panose="02020603050405020304" pitchFamily="18" charset="0"/>
                <a:cs typeface="Times New Roman" panose="02020603050405020304" pitchFamily="18" charset="0"/>
              </a:rPr>
              <a:t>Green Range</a:t>
            </a:r>
            <a:r>
              <a:rPr lang="ru-RU" sz="1400" dirty="0" smtClean="0">
                <a:latin typeface="Times New Roman" panose="02020603050405020304" pitchFamily="18" charset="0"/>
                <a:cs typeface="Times New Roman" panose="02020603050405020304" pitchFamily="18" charset="0"/>
              </a:rPr>
              <a:t>, представляющую бумагу производства АО </a:t>
            </a:r>
            <a:r>
              <a:rPr lang="ru-RU" sz="1400" dirty="0" smtClean="0">
                <a:latin typeface="Times New Roman" panose="02020603050405020304" pitchFamily="18" charset="0"/>
                <a:cs typeface="Times New Roman" panose="02020603050405020304" pitchFamily="18" charset="0"/>
              </a:rPr>
              <a:t>«СЛПК</a:t>
            </a:r>
            <a:r>
              <a:rPr lang="ru-RU" sz="1400" dirty="0" smtClean="0">
                <a:latin typeface="Times New Roman" panose="02020603050405020304" pitchFamily="18" charset="0"/>
                <a:cs typeface="Times New Roman" panose="02020603050405020304" pitchFamily="18" charset="0"/>
              </a:rPr>
              <a:t>» , отличающиеся высокими  экологическими характеристиками . Компания уделяет большое внимание охране окружающей среды , ежегодно реализуя  различные экологические направленные мероприятия.</a:t>
            </a:r>
            <a:endParaRPr lang="ru-RU" sz="1400"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43608" y="332656"/>
            <a:ext cx="8013576" cy="6336704"/>
          </a:xfrm>
        </p:spPr>
        <p:txBody>
          <a:bodyPr>
            <a:normAutofit fontScale="55000" lnSpcReduction="20000"/>
          </a:bodyPr>
          <a:lstStyle/>
          <a:p>
            <a:pPr>
              <a:lnSpc>
                <a:spcPct val="170000"/>
              </a:lnSpc>
              <a:buNone/>
            </a:pPr>
            <a:r>
              <a:rPr lang="ru-RU" sz="1400" dirty="0" smtClean="0">
                <a:latin typeface="Times New Roman" panose="02020603050405020304" pitchFamily="18" charset="0"/>
                <a:cs typeface="Times New Roman" panose="02020603050405020304" pitchFamily="18" charset="0"/>
              </a:rPr>
              <a:t>               </a:t>
            </a:r>
            <a:r>
              <a:rPr lang="ru-RU" sz="1800" dirty="0" smtClean="0">
                <a:latin typeface="Times New Roman" panose="02020603050405020304" pitchFamily="18" charset="0"/>
                <a:cs typeface="Times New Roman" panose="02020603050405020304" pitchFamily="18" charset="0"/>
              </a:rPr>
              <a:t>Сотрудничая со Всемирным фондом дикой природы в России    и Коми региональным некоммерческим фондом « Серебряная тайга», АО « </a:t>
            </a:r>
            <a:r>
              <a:rPr lang="ru-RU" sz="1800" dirty="0" smtClean="0">
                <a:latin typeface="Times New Roman" panose="02020603050405020304" pitchFamily="18" charset="0"/>
                <a:cs typeface="Times New Roman" panose="02020603050405020304" pitchFamily="18" charset="0"/>
              </a:rPr>
              <a:t>СЛПК</a:t>
            </a:r>
            <a:r>
              <a:rPr lang="ru-RU" sz="1800" dirty="0" smtClean="0">
                <a:latin typeface="Times New Roman" panose="02020603050405020304" pitchFamily="18" charset="0"/>
                <a:cs typeface="Times New Roman" panose="02020603050405020304" pitchFamily="18" charset="0"/>
              </a:rPr>
              <a:t>»  подаёт  пример в сфере сохранения лесов- высокой природоохранной ценности  в Республики Коми . Лесная арендная база  компании ( 2,1 млн.га) на 100 % сертифицирована  в соответствии со стандартами . Кроме предусмотренных лесоустройством 12%  сохраняемых лесных участков АО « </a:t>
            </a:r>
            <a:r>
              <a:rPr lang="ru-RU" sz="1800" dirty="0" smtClean="0">
                <a:latin typeface="Times New Roman" panose="02020603050405020304" pitchFamily="18" charset="0"/>
                <a:cs typeface="Times New Roman" panose="02020603050405020304" pitchFamily="18" charset="0"/>
              </a:rPr>
              <a:t>СЛПК</a:t>
            </a:r>
            <a:r>
              <a:rPr lang="ru-RU" sz="1800" dirty="0" smtClean="0">
                <a:latin typeface="Times New Roman" panose="02020603050405020304" pitchFamily="18" charset="0"/>
                <a:cs typeface="Times New Roman" panose="02020603050405020304" pitchFamily="18" charset="0"/>
              </a:rPr>
              <a:t>»  добровольно поддерживает режим строгой охраны лесов  на 13 % территории .</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Сыктывкарский ЛПК контролирует семь лесозаготовительных  филиалов , входящих в его дочернюю компанию , которая обеспечивает комбинат древесным сырьем . </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Этапы развития предприятия </a:t>
            </a:r>
            <a:r>
              <a:rPr lang="ru-RU" sz="1800" dirty="0" smtClean="0">
                <a:latin typeface="Times New Roman" panose="02020603050405020304" pitchFamily="18" charset="0"/>
                <a:cs typeface="Times New Roman" panose="02020603050405020304" pitchFamily="18" charset="0"/>
              </a:rPr>
              <a:t>.</a:t>
            </a:r>
            <a:r>
              <a:rPr lang="ru-RU" sz="1800" dirty="0" smtClean="0">
                <a:latin typeface="Times New Roman" panose="02020603050405020304" pitchFamily="18" charset="0"/>
                <a:cs typeface="Times New Roman" panose="02020603050405020304" pitchFamily="18" charset="0"/>
              </a:rPr>
              <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1963 г. – начало строительство Сыктывкарского лесопромышленного комплекса .</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1969 г. 25 июня  - запущена в эксплуатацию первая </a:t>
            </a:r>
            <a:r>
              <a:rPr lang="ru-RU" sz="1800" dirty="0" err="1" smtClean="0">
                <a:latin typeface="Times New Roman" panose="02020603050405020304" pitchFamily="18" charset="0"/>
                <a:cs typeface="Times New Roman" panose="02020603050405020304" pitchFamily="18" charset="0"/>
              </a:rPr>
              <a:t>картоноделательная</a:t>
            </a:r>
            <a:r>
              <a:rPr lang="ru-RU" sz="1800" dirty="0" smtClean="0">
                <a:latin typeface="Times New Roman" panose="02020603050405020304" pitchFamily="18" charset="0"/>
                <a:cs typeface="Times New Roman" panose="02020603050405020304" pitchFamily="18" charset="0"/>
              </a:rPr>
              <a:t> машина ( КДМ ) , официальный день рождения СЛПК.</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1971 г. – внедрена технология производства двухслойной бумаги  - основы типа «тетра – пак»</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1993 г. Регистрация ОАО «Сыктывкарский ЛПК»</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2008 г. январь – переименование в « </a:t>
            </a:r>
            <a:r>
              <a:rPr lang="ru-RU" sz="1800" dirty="0" err="1" smtClean="0">
                <a:latin typeface="Times New Roman" panose="02020603050405020304" pitchFamily="18" charset="0"/>
                <a:cs typeface="Times New Roman" panose="02020603050405020304" pitchFamily="18" charset="0"/>
              </a:rPr>
              <a:t>Монди</a:t>
            </a:r>
            <a:r>
              <a:rPr lang="ru-RU" sz="1800" dirty="0" smtClean="0">
                <a:latin typeface="Times New Roman" panose="02020603050405020304" pitchFamily="18" charset="0"/>
                <a:cs typeface="Times New Roman" panose="02020603050405020304" pitchFamily="18" charset="0"/>
              </a:rPr>
              <a:t> СЛПК»</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2008 г. Июль – 2010 сентябрь    - модернизация  производства ( проект « СТЕП»). </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Президент РФ Владимир Путин , посетивший « </a:t>
            </a:r>
            <a:r>
              <a:rPr lang="ru-RU" sz="1800" dirty="0" err="1" smtClean="0">
                <a:latin typeface="Times New Roman" panose="02020603050405020304" pitchFamily="18" charset="0"/>
                <a:cs typeface="Times New Roman" panose="02020603050405020304" pitchFamily="18" charset="0"/>
              </a:rPr>
              <a:t>Монди</a:t>
            </a:r>
            <a:r>
              <a:rPr lang="ru-RU" sz="1800" dirty="0" smtClean="0">
                <a:latin typeface="Times New Roman" panose="02020603050405020304" pitchFamily="18" charset="0"/>
                <a:cs typeface="Times New Roman" panose="02020603050405020304" pitchFamily="18" charset="0"/>
              </a:rPr>
              <a:t> СЛПК» в день торжественного запуска «СТЕП», заметил что крупные перемены  в технологиях  лесоперерабатывающих  производств  в кризисное для мировой экономики время  - это знаковое явление . Новый проект важен  не только для лесопромышленного комплекса  но и для всей республики , и для станы . </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       Модернизация Сыктывкарского  ЛПК стала самым крупным инвестиционным проектом </a:t>
            </a:r>
            <a:r>
              <a:rPr lang="ru-RU" sz="1800" dirty="0" err="1" smtClean="0">
                <a:latin typeface="Times New Roman" panose="02020603050405020304" pitchFamily="18" charset="0"/>
                <a:cs typeface="Times New Roman" panose="02020603050405020304" pitchFamily="18" charset="0"/>
              </a:rPr>
              <a:t>Монди</a:t>
            </a:r>
            <a:r>
              <a:rPr lang="ru-RU" sz="1800" dirty="0" smtClean="0">
                <a:latin typeface="Times New Roman" panose="02020603050405020304" pitchFamily="18" charset="0"/>
                <a:cs typeface="Times New Roman" panose="02020603050405020304" pitchFamily="18" charset="0"/>
              </a:rPr>
              <a:t> за всю историю группы. Реализация  проекта « СТЕП» позволила модернизировать  производство  и увеличить производительность почти всех звеньев технологической цепочки . </a:t>
            </a:r>
            <a:br>
              <a:rPr lang="ru-RU" sz="1800" dirty="0" smtClean="0">
                <a:latin typeface="Times New Roman" panose="02020603050405020304" pitchFamily="18" charset="0"/>
                <a:cs typeface="Times New Roman" panose="02020603050405020304" pitchFamily="18" charset="0"/>
              </a:rPr>
            </a:br>
            <a:r>
              <a:rPr lang="ru-RU" sz="1800" dirty="0" smtClean="0">
                <a:latin typeface="Times New Roman" panose="02020603050405020304" pitchFamily="18" charset="0"/>
                <a:cs typeface="Times New Roman" panose="02020603050405020304" pitchFamily="18" charset="0"/>
              </a:rPr>
              <a:t>2023г-переименование </a:t>
            </a:r>
            <a:r>
              <a:rPr lang="ru-RU" sz="1800" dirty="0" smtClean="0">
                <a:latin typeface="Times New Roman" panose="02020603050405020304" pitchFamily="18" charset="0"/>
                <a:cs typeface="Times New Roman" panose="02020603050405020304" pitchFamily="18" charset="0"/>
              </a:rPr>
              <a:t>в АО»СЛПК»</a:t>
            </a:r>
            <a:endParaRPr lang="ru-RU" sz="1800"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115616" y="357167"/>
            <a:ext cx="7571184" cy="5768997"/>
          </a:xfrm>
        </p:spPr>
        <p:txBody>
          <a:bodyPr>
            <a:normAutofit fontScale="62500" lnSpcReduction="20000"/>
          </a:bodyPr>
          <a:lstStyle/>
          <a:p>
            <a:pPr>
              <a:buNone/>
            </a:pPr>
            <a:r>
              <a:rPr lang="ru-RU" sz="2200" dirty="0" smtClean="0"/>
              <a:t>          </a:t>
            </a:r>
            <a:r>
              <a:rPr lang="ru-RU" sz="2000" dirty="0" smtClean="0">
                <a:latin typeface="Times New Roman" panose="02020603050405020304" pitchFamily="18" charset="0"/>
                <a:cs typeface="Times New Roman" panose="02020603050405020304" pitchFamily="18" charset="0"/>
              </a:rPr>
              <a:t>Были реконструированы хвойные  и лиственные потоки варки целлюлозы, а так же  две бумагоделательные машины (БДМ) построен  новый  содорегенерационный  котел , в котором установлен новый турбогенератор  мощностью 100 </a:t>
            </a:r>
            <a:r>
              <a:rPr lang="ru-RU" sz="2000" dirty="0" err="1" smtClean="0">
                <a:latin typeface="Times New Roman" panose="02020603050405020304" pitchFamily="18" charset="0"/>
                <a:cs typeface="Times New Roman" panose="02020603050405020304" pitchFamily="18" charset="0"/>
              </a:rPr>
              <a:t>Мв</a:t>
            </a:r>
            <a:r>
              <a:rPr lang="ru-RU" sz="2000" dirty="0" smtClean="0">
                <a:latin typeface="Times New Roman" panose="02020603050405020304" pitchFamily="18" charset="0"/>
                <a:cs typeface="Times New Roman" panose="02020603050405020304" pitchFamily="18" charset="0"/>
              </a:rPr>
              <a:t> , от которого Республика Коми  получает дополнительную  « зеленую» электроэнергию из </a:t>
            </a:r>
            <a:r>
              <a:rPr lang="ru-RU" sz="2000" dirty="0" err="1" smtClean="0">
                <a:latin typeface="Times New Roman" panose="02020603050405020304" pitchFamily="18" charset="0"/>
                <a:cs typeface="Times New Roman" panose="02020603050405020304" pitchFamily="18" charset="0"/>
              </a:rPr>
              <a:t>биотоплива</a:t>
            </a:r>
            <a:r>
              <a:rPr lang="ru-RU" sz="2000" dirty="0" smtClean="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2011 – 2012 г. – Реконструирован  корьевой содорегенерационный котёл  с переводом на отопление отходами. В числе мероприятий  по обращению  с отходами  производства  - реконструкция содорегенерационного  котла  с переводом на сжигание  в </a:t>
            </a:r>
            <a:r>
              <a:rPr lang="ru-RU" sz="2000" dirty="0" err="1" smtClean="0">
                <a:latin typeface="Times New Roman" panose="02020603050405020304" pitchFamily="18" charset="0"/>
                <a:cs typeface="Times New Roman" panose="02020603050405020304" pitchFamily="18" charset="0"/>
              </a:rPr>
              <a:t>кородревесных</a:t>
            </a:r>
            <a:r>
              <a:rPr lang="ru-RU" sz="2000" dirty="0" smtClean="0">
                <a:latin typeface="Times New Roman" panose="02020603050405020304" pitchFamily="18" charset="0"/>
                <a:cs typeface="Times New Roman" panose="02020603050405020304" pitchFamily="18" charset="0"/>
              </a:rPr>
              <a:t> отходов кипящем слое . Этот проект находится  в финальной стадии. « Это самый крупный  из реализованных  на </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Монди</a:t>
            </a:r>
            <a:r>
              <a:rPr lang="ru-RU" sz="2000" dirty="0" smtClean="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СЛПК»  в 2012 году проектов  по охране  окружающей среды. Новый корьевой котел позволит  вывести  из эксплуатации два имеющихся котла . Компания сможет утилизировать  100 % </a:t>
            </a:r>
            <a:r>
              <a:rPr lang="ru-RU" sz="2000" dirty="0" err="1" smtClean="0">
                <a:latin typeface="Times New Roman" panose="02020603050405020304" pitchFamily="18" charset="0"/>
                <a:cs typeface="Times New Roman" panose="02020603050405020304" pitchFamily="18" charset="0"/>
              </a:rPr>
              <a:t>кородревесных</a:t>
            </a:r>
            <a:r>
              <a:rPr lang="ru-RU" sz="2000" dirty="0" smtClean="0">
                <a:latin typeface="Times New Roman" panose="02020603050405020304" pitchFamily="18" charset="0"/>
                <a:cs typeface="Times New Roman" panose="02020603050405020304" pitchFamily="18" charset="0"/>
              </a:rPr>
              <a:t> отходов , которые до сих пор перерабатывались  на 80-85 %. </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На предприятии снизились затраты  на техобслуживание , а так же уменьшились потери химикатов , древесины  и потребляемой свежей воды,  повысилась эффективность оборудования  для очистки сточных вод  и выбросов  в атмосферу .</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 </a:t>
            </a:r>
            <a:r>
              <a:rPr lang="ru-RU" sz="2000" dirty="0" err="1" smtClean="0">
                <a:latin typeface="Times New Roman" panose="02020603050405020304" pitchFamily="18" charset="0"/>
                <a:cs typeface="Times New Roman" panose="02020603050405020304" pitchFamily="18" charset="0"/>
              </a:rPr>
              <a:t>Монди</a:t>
            </a:r>
            <a:r>
              <a:rPr lang="ru-RU" sz="2000" dirty="0" smtClean="0">
                <a:latin typeface="Times New Roman" panose="02020603050405020304" pitchFamily="18" charset="0"/>
                <a:cs typeface="Times New Roman" panose="02020603050405020304" pitchFamily="18" charset="0"/>
              </a:rPr>
              <a:t> СЛПК» успешно реализовало запланированные  в 2012 году мероприятие по охране окружающей среды  и приступило  к выполнению плана на 2013 год.</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В 2012 году комбинат  стал лауреатом конкурса  « 100 лучших организаций России. Экология и экологический менеджмент»  в рамках 6 – ой Всероссийской конференции  «Экология и производство» .</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Все сорта бумаги , производимые  на « </a:t>
            </a:r>
            <a:r>
              <a:rPr lang="ru-RU" sz="2000" dirty="0" err="1" smtClean="0">
                <a:latin typeface="Times New Roman" panose="02020603050405020304" pitchFamily="18" charset="0"/>
                <a:cs typeface="Times New Roman" panose="02020603050405020304" pitchFamily="18" charset="0"/>
              </a:rPr>
              <a:t>Монди</a:t>
            </a:r>
            <a:r>
              <a:rPr lang="ru-RU" sz="2000" dirty="0" smtClean="0">
                <a:latin typeface="Times New Roman" panose="02020603050405020304" pitchFamily="18" charset="0"/>
                <a:cs typeface="Times New Roman" panose="02020603050405020304" pitchFamily="18" charset="0"/>
              </a:rPr>
              <a:t> СЛПК»,  с декабря 2012 года имеют сертификат </a:t>
            </a:r>
            <a:br>
              <a:rPr lang="ru-RU" sz="2000" dirty="0" smtClean="0">
                <a:latin typeface="Times New Roman" panose="02020603050405020304" pitchFamily="18" charset="0"/>
                <a:cs typeface="Times New Roman" panose="02020603050405020304" pitchFamily="18" charset="0"/>
              </a:rPr>
            </a:br>
            <a:r>
              <a:rPr lang="en-US" sz="2000" dirty="0" smtClean="0">
                <a:latin typeface="Times New Roman" panose="02020603050405020304" pitchFamily="18" charset="0"/>
                <a:cs typeface="Times New Roman" panose="02020603050405020304" pitchFamily="18" charset="0"/>
              </a:rPr>
              <a:t>EU </a:t>
            </a:r>
            <a:r>
              <a:rPr lang="en-US" sz="2000" dirty="0" err="1" smtClean="0">
                <a:latin typeface="Times New Roman" panose="02020603050405020304" pitchFamily="18" charset="0"/>
                <a:cs typeface="Times New Roman" panose="02020603050405020304" pitchFamily="18" charset="0"/>
              </a:rPr>
              <a:t>Ecolabel</a:t>
            </a:r>
            <a:r>
              <a:rPr lang="en-US" sz="2000" dirty="0" smtClean="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учитываются промышленные выбросы  в воздух  и воду , использование энергии , устойчивое лесопользование , присутствие  опасных химических субстанций , утилизация отходов , информация  об упаковке , готовность  к использованию  и операционные характеристики продукта , а также требования сертификата </a:t>
            </a:r>
            <a:r>
              <a:rPr lang="en-US" sz="2000" dirty="0" smtClean="0">
                <a:latin typeface="Times New Roman" panose="02020603050405020304" pitchFamily="18" charset="0"/>
                <a:cs typeface="Times New Roman" panose="02020603050405020304" pitchFamily="18" charset="0"/>
              </a:rPr>
              <a:t>EU </a:t>
            </a:r>
            <a:r>
              <a:rPr lang="en-US" sz="2000" dirty="0" err="1" smtClean="0">
                <a:latin typeface="Times New Roman" panose="02020603050405020304" pitchFamily="18" charset="0"/>
                <a:cs typeface="Times New Roman" panose="02020603050405020304" pitchFamily="18" charset="0"/>
              </a:rPr>
              <a:t>Ecolabel</a:t>
            </a:r>
            <a:r>
              <a:rPr lang="en-US" sz="2000" dirty="0" smtClean="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2011 г. Май  - на предприятии сварена 15 – </a:t>
            </a:r>
            <a:r>
              <a:rPr lang="ru-RU" sz="2000" dirty="0" err="1" smtClean="0">
                <a:latin typeface="Times New Roman" panose="02020603050405020304" pitchFamily="18" charset="0"/>
                <a:cs typeface="Times New Roman" panose="02020603050405020304" pitchFamily="18" charset="0"/>
              </a:rPr>
              <a:t>ти</a:t>
            </a:r>
            <a:r>
              <a:rPr lang="ru-RU" sz="2000" dirty="0" smtClean="0">
                <a:latin typeface="Times New Roman" panose="02020603050405020304" pitchFamily="18" charset="0"/>
                <a:cs typeface="Times New Roman" panose="02020603050405020304" pitchFamily="18" charset="0"/>
              </a:rPr>
              <a:t> миллионная тонна  целлюлозы. В 2011 году  </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АО« </a:t>
            </a:r>
            <a:r>
              <a:rPr lang="ru-RU" sz="2000" dirty="0" err="1" smtClean="0">
                <a:latin typeface="Times New Roman" panose="02020603050405020304" pitchFamily="18" charset="0"/>
                <a:cs typeface="Times New Roman" panose="02020603050405020304" pitchFamily="18" charset="0"/>
              </a:rPr>
              <a:t>Монди</a:t>
            </a:r>
            <a:r>
              <a:rPr lang="ru-RU" sz="2000" dirty="0" smtClean="0">
                <a:latin typeface="Times New Roman" panose="02020603050405020304" pitchFamily="18" charset="0"/>
                <a:cs typeface="Times New Roman" panose="02020603050405020304" pitchFamily="18" charset="0"/>
              </a:rPr>
              <a:t> СЛПК» заготовило 2,2 млн. </a:t>
            </a:r>
            <a:r>
              <a:rPr lang="ru-RU" sz="2000" dirty="0" err="1" smtClean="0">
                <a:latin typeface="Times New Roman" panose="02020603050405020304" pitchFamily="18" charset="0"/>
                <a:cs typeface="Times New Roman" panose="02020603050405020304" pitchFamily="18" charset="0"/>
              </a:rPr>
              <a:t>кбм</a:t>
            </a:r>
            <a:r>
              <a:rPr lang="ru-RU" sz="2000" dirty="0" smtClean="0">
                <a:latin typeface="Times New Roman" panose="02020603050405020304" pitchFamily="18" charset="0"/>
                <a:cs typeface="Times New Roman" panose="02020603050405020304" pitchFamily="18" charset="0"/>
              </a:rPr>
              <a:t>  древесины  и сварило  около 700 000  тонн целлюлозы. </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В результате было выпущено более 900 000 тонн  картонно  - бумажной  продукции .</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           </a:t>
            </a:r>
            <a:br>
              <a:rPr lang="ru-RU" sz="2000" dirty="0" smtClean="0">
                <a:latin typeface="Times New Roman" panose="02020603050405020304" pitchFamily="18" charset="0"/>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03648" y="428609"/>
            <a:ext cx="7283152" cy="5697559"/>
          </a:xfrm>
        </p:spPr>
        <p:txBody>
          <a:bodyPr>
            <a:normAutofit/>
          </a:bodyPr>
          <a:lstStyle/>
          <a:p>
            <a:pPr>
              <a:buNone/>
            </a:pPr>
            <a:r>
              <a:rPr lang="ru-RU" sz="1400" dirty="0" smtClean="0"/>
              <a:t/>
            </a:r>
            <a:br>
              <a:rPr lang="ru-RU" sz="1400" dirty="0" smtClean="0"/>
            </a:br>
            <a:r>
              <a:rPr lang="ru-RU" sz="1400" dirty="0" smtClean="0">
                <a:latin typeface="Times New Roman" panose="02020603050405020304" pitchFamily="18" charset="0"/>
                <a:cs typeface="Times New Roman" panose="02020603050405020304" pitchFamily="18" charset="0"/>
              </a:rPr>
              <a:t>« Лесопромышленный комплекс  республики продолжает играть важную  роль  в развитии  экономики  нашего региона , а так же развитии отрасли  в целом  по стране. Республика занимает первое место в России по производству фанеры ,  второе  -  по производству  бумаги , четвертое по картону . При чем эти продукты  очень высокого качества  и значительная  их  часть идет на экспорт».</a:t>
            </a:r>
            <a:endParaRPr lang="ru-RU" sz="1400"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8282_4msNg_LPK.jpg"/>
          <p:cNvPicPr>
            <a:picLocks noGrp="1" noChangeAspect="1"/>
          </p:cNvPicPr>
          <p:nvPr>
            <p:ph idx="1"/>
          </p:nvPr>
        </p:nvPicPr>
        <p:blipFill>
          <a:blip r:embed="rId2"/>
          <a:stretch>
            <a:fillRect/>
          </a:stretch>
        </p:blipFill>
        <p:spPr>
          <a:xfrm>
            <a:off x="642911" y="500047"/>
            <a:ext cx="7715304" cy="5773033"/>
          </a:xfrm>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9"/>
            <a:ext cx="7494111" cy="654032"/>
          </a:xfrm>
        </p:spPr>
        <p:txBody>
          <a:bodyPr>
            <a:normAutofit/>
          </a:bodyPr>
          <a:lstStyle/>
          <a:p>
            <a:r>
              <a:rPr lang="ru-RU" sz="2200" dirty="0" smtClean="0"/>
              <a:t>                      Панорама АО « СЛПК»</a:t>
            </a:r>
            <a:endParaRPr lang="ru-RU" sz="2200" dirty="0"/>
          </a:p>
        </p:txBody>
      </p:sp>
      <p:pic>
        <p:nvPicPr>
          <p:cNvPr id="4" name="Содержимое 3" descr="i_8700046950.jpg"/>
          <p:cNvPicPr>
            <a:picLocks noGrp="1" noChangeAspect="1"/>
          </p:cNvPicPr>
          <p:nvPr>
            <p:ph idx="1"/>
          </p:nvPr>
        </p:nvPicPr>
        <p:blipFill>
          <a:blip r:embed="rId2"/>
          <a:stretch>
            <a:fillRect/>
          </a:stretch>
        </p:blipFill>
        <p:spPr>
          <a:xfrm>
            <a:off x="857224" y="928671"/>
            <a:ext cx="7715304" cy="5429288"/>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82594"/>
          </a:xfrm>
        </p:spPr>
        <p:txBody>
          <a:bodyPr>
            <a:normAutofit/>
          </a:bodyPr>
          <a:lstStyle/>
          <a:p>
            <a:r>
              <a:rPr lang="ru-RU" sz="2000" dirty="0" smtClean="0"/>
              <a:t>         Здание </a:t>
            </a:r>
            <a:r>
              <a:rPr lang="ru-RU" sz="2200" dirty="0" smtClean="0"/>
              <a:t>административно</a:t>
            </a:r>
            <a:r>
              <a:rPr lang="ru-RU" sz="2000" dirty="0" smtClean="0"/>
              <a:t> – инженерного  корпуса </a:t>
            </a:r>
            <a:endParaRPr lang="ru-RU" sz="2000" dirty="0"/>
          </a:p>
        </p:txBody>
      </p:sp>
      <p:pic>
        <p:nvPicPr>
          <p:cNvPr id="4" name="Содержимое 3" descr="NIK_5522.JPG"/>
          <p:cNvPicPr>
            <a:picLocks noGrp="1" noChangeAspect="1"/>
          </p:cNvPicPr>
          <p:nvPr>
            <p:ph idx="1"/>
          </p:nvPr>
        </p:nvPicPr>
        <p:blipFill>
          <a:blip r:embed="rId2" cstate="print"/>
          <a:stretch>
            <a:fillRect/>
          </a:stretch>
        </p:blipFill>
        <p:spPr>
          <a:xfrm>
            <a:off x="714349" y="857232"/>
            <a:ext cx="8077883" cy="5391168"/>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82594"/>
          </a:xfrm>
        </p:spPr>
        <p:txBody>
          <a:bodyPr>
            <a:normAutofit/>
          </a:bodyPr>
          <a:lstStyle/>
          <a:p>
            <a:r>
              <a:rPr lang="ru-RU" sz="2400" dirty="0" smtClean="0"/>
              <a:t>        Заготовка баланса  на лесном участке  </a:t>
            </a:r>
            <a:endParaRPr lang="ru-RU" sz="2400" dirty="0"/>
          </a:p>
        </p:txBody>
      </p:sp>
      <p:pic>
        <p:nvPicPr>
          <p:cNvPr id="4" name="Содержимое 3" descr="7980_lATZw_Ponsse3.jpg"/>
          <p:cNvPicPr>
            <a:picLocks noGrp="1" noChangeAspect="1"/>
          </p:cNvPicPr>
          <p:nvPr>
            <p:ph idx="1"/>
          </p:nvPr>
        </p:nvPicPr>
        <p:blipFill>
          <a:blip r:embed="rId2"/>
          <a:stretch>
            <a:fillRect/>
          </a:stretch>
        </p:blipFill>
        <p:spPr>
          <a:xfrm>
            <a:off x="785785" y="857232"/>
            <a:ext cx="7929619" cy="5500726"/>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9"/>
            <a:ext cx="7494111" cy="439718"/>
          </a:xfrm>
        </p:spPr>
        <p:txBody>
          <a:bodyPr>
            <a:noAutofit/>
          </a:bodyPr>
          <a:lstStyle/>
          <a:p>
            <a:r>
              <a:rPr lang="ru-RU" sz="2400" dirty="0" smtClean="0"/>
              <a:t>                 Доставка балансовой древесины </a:t>
            </a:r>
            <a:endParaRPr lang="ru-RU" sz="2400" dirty="0"/>
          </a:p>
        </p:txBody>
      </p:sp>
      <p:pic>
        <p:nvPicPr>
          <p:cNvPr id="4" name="Содержимое 3" descr="splav.gif"/>
          <p:cNvPicPr>
            <a:picLocks noGrp="1" noChangeAspect="1"/>
          </p:cNvPicPr>
          <p:nvPr>
            <p:ph idx="1"/>
          </p:nvPr>
        </p:nvPicPr>
        <p:blipFill>
          <a:blip r:embed="rId2"/>
          <a:stretch>
            <a:fillRect/>
          </a:stretch>
        </p:blipFill>
        <p:spPr>
          <a:xfrm>
            <a:off x="785787" y="1000108"/>
            <a:ext cx="7858180" cy="5429288"/>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82594"/>
          </a:xfrm>
        </p:spPr>
        <p:txBody>
          <a:bodyPr>
            <a:normAutofit/>
          </a:bodyPr>
          <a:lstStyle/>
          <a:p>
            <a:r>
              <a:rPr lang="ru-RU" sz="2400" dirty="0" smtClean="0"/>
              <a:t>                   Запасы древесины на складе </a:t>
            </a:r>
            <a:endParaRPr lang="ru-RU" sz="2400" dirty="0"/>
          </a:p>
        </p:txBody>
      </p:sp>
      <p:pic>
        <p:nvPicPr>
          <p:cNvPr id="4" name="Содержимое 3" descr="IMG_0166_preview_610.jpg"/>
          <p:cNvPicPr>
            <a:picLocks noGrp="1" noChangeAspect="1"/>
          </p:cNvPicPr>
          <p:nvPr>
            <p:ph idx="1"/>
          </p:nvPr>
        </p:nvPicPr>
        <p:blipFill>
          <a:blip r:embed="rId2"/>
          <a:stretch>
            <a:fillRect/>
          </a:stretch>
        </p:blipFill>
        <p:spPr>
          <a:xfrm>
            <a:off x="785785" y="1071546"/>
            <a:ext cx="7929619" cy="5286412"/>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11156"/>
          </a:xfrm>
        </p:spPr>
        <p:txBody>
          <a:bodyPr>
            <a:normAutofit/>
          </a:bodyPr>
          <a:lstStyle/>
          <a:p>
            <a:r>
              <a:rPr lang="ru-RU" sz="2400" dirty="0" smtClean="0"/>
              <a:t>             Хранение щепы на открытом складе </a:t>
            </a:r>
            <a:endParaRPr lang="ru-RU" sz="2400" dirty="0"/>
          </a:p>
        </p:txBody>
      </p:sp>
      <p:pic>
        <p:nvPicPr>
          <p:cNvPr id="4" name="Содержимое 3" descr="novyy_drevesno-podgotovitelynyy_tseh_dpts-2_.jpg"/>
          <p:cNvPicPr>
            <a:picLocks noGrp="1" noChangeAspect="1"/>
          </p:cNvPicPr>
          <p:nvPr>
            <p:ph idx="1"/>
          </p:nvPr>
        </p:nvPicPr>
        <p:blipFill>
          <a:blip r:embed="rId2"/>
          <a:stretch>
            <a:fillRect/>
          </a:stretch>
        </p:blipFill>
        <p:spPr>
          <a:xfrm>
            <a:off x="785786" y="1071547"/>
            <a:ext cx="7786743" cy="5286411"/>
          </a:xfr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82594"/>
          </a:xfrm>
        </p:spPr>
        <p:txBody>
          <a:bodyPr>
            <a:normAutofit/>
          </a:bodyPr>
          <a:lstStyle/>
          <a:p>
            <a:r>
              <a:rPr lang="ru-RU" sz="2400" dirty="0" err="1" smtClean="0"/>
              <a:t>Древесно</a:t>
            </a:r>
            <a:r>
              <a:rPr lang="ru-RU" sz="2400" dirty="0" smtClean="0"/>
              <a:t>  - подготовительное производство </a:t>
            </a:r>
            <a:endParaRPr lang="ru-RU" sz="2400" dirty="0"/>
          </a:p>
        </p:txBody>
      </p:sp>
      <p:pic>
        <p:nvPicPr>
          <p:cNvPr id="4" name="Содержимое 3" descr="Photo_LPK6.jpg"/>
          <p:cNvPicPr>
            <a:picLocks noGrp="1" noChangeAspect="1"/>
          </p:cNvPicPr>
          <p:nvPr>
            <p:ph idx="1"/>
          </p:nvPr>
        </p:nvPicPr>
        <p:blipFill>
          <a:blip r:embed="rId2" cstate="print"/>
          <a:stretch>
            <a:fillRect/>
          </a:stretch>
        </p:blipFill>
        <p:spPr>
          <a:xfrm>
            <a:off x="894961" y="928671"/>
            <a:ext cx="7930343" cy="5278210"/>
          </a:xfr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11156"/>
          </a:xfrm>
        </p:spPr>
        <p:txBody>
          <a:bodyPr>
            <a:normAutofit/>
          </a:bodyPr>
          <a:lstStyle/>
          <a:p>
            <a:r>
              <a:rPr lang="ru-RU" sz="2400" dirty="0" smtClean="0"/>
              <a:t>                            Узел промывки целлюлозы </a:t>
            </a:r>
            <a:endParaRPr lang="ru-RU" sz="2400" dirty="0"/>
          </a:p>
        </p:txBody>
      </p:sp>
      <p:pic>
        <p:nvPicPr>
          <p:cNvPr id="4" name="Содержимое 3" descr="SS100044.jpg"/>
          <p:cNvPicPr>
            <a:picLocks noGrp="1" noChangeAspect="1"/>
          </p:cNvPicPr>
          <p:nvPr>
            <p:ph idx="1"/>
          </p:nvPr>
        </p:nvPicPr>
        <p:blipFill>
          <a:blip r:embed="rId2"/>
          <a:stretch>
            <a:fillRect/>
          </a:stretch>
        </p:blipFill>
        <p:spPr>
          <a:xfrm>
            <a:off x="642911" y="1071563"/>
            <a:ext cx="8001056" cy="5426295"/>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565548" cy="511156"/>
          </a:xfrm>
        </p:spPr>
        <p:txBody>
          <a:bodyPr>
            <a:normAutofit/>
          </a:bodyPr>
          <a:lstStyle/>
          <a:p>
            <a:r>
              <a:rPr lang="ru-RU" sz="2400" dirty="0" smtClean="0"/>
              <a:t>              Вид оборудования  для хранения целлюлозы </a:t>
            </a:r>
            <a:endParaRPr lang="ru-RU" sz="2400" dirty="0"/>
          </a:p>
        </p:txBody>
      </p:sp>
      <p:pic>
        <p:nvPicPr>
          <p:cNvPr id="4" name="Содержимое 5" descr="4075_prev_original.jpg"/>
          <p:cNvPicPr>
            <a:picLocks noGrp="1" noChangeAspect="1"/>
          </p:cNvPicPr>
          <p:nvPr>
            <p:ph idx="1"/>
          </p:nvPr>
        </p:nvPicPr>
        <p:blipFill>
          <a:blip r:embed="rId2"/>
          <a:stretch>
            <a:fillRect/>
          </a:stretch>
        </p:blipFill>
        <p:spPr>
          <a:xfrm>
            <a:off x="857224" y="1071546"/>
            <a:ext cx="7715304" cy="5214974"/>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11156"/>
          </a:xfrm>
        </p:spPr>
        <p:txBody>
          <a:bodyPr>
            <a:normAutofit/>
          </a:bodyPr>
          <a:lstStyle/>
          <a:p>
            <a:r>
              <a:rPr lang="ru-RU" sz="2400" dirty="0" smtClean="0"/>
              <a:t>                                                 Градирня </a:t>
            </a:r>
            <a:endParaRPr lang="ru-RU" sz="2400" dirty="0"/>
          </a:p>
        </p:txBody>
      </p:sp>
      <p:pic>
        <p:nvPicPr>
          <p:cNvPr id="4" name="Содержимое 3" descr="bmg2000mbp4.jpg"/>
          <p:cNvPicPr>
            <a:picLocks noGrp="1" noChangeAspect="1"/>
          </p:cNvPicPr>
          <p:nvPr>
            <p:ph idx="1"/>
          </p:nvPr>
        </p:nvPicPr>
        <p:blipFill>
          <a:blip r:embed="rId2"/>
          <a:stretch>
            <a:fillRect/>
          </a:stretch>
        </p:blipFill>
        <p:spPr>
          <a:xfrm>
            <a:off x="500034" y="857232"/>
            <a:ext cx="8358247" cy="5500726"/>
          </a:xfr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82594"/>
          </a:xfrm>
        </p:spPr>
        <p:txBody>
          <a:bodyPr>
            <a:normAutofit/>
          </a:bodyPr>
          <a:lstStyle/>
          <a:p>
            <a:r>
              <a:rPr lang="ru-RU" sz="2400" dirty="0" smtClean="0"/>
              <a:t>Узел промывки , очистки  и сортирования целлюлозы </a:t>
            </a:r>
            <a:endParaRPr lang="ru-RU" sz="2400" dirty="0"/>
          </a:p>
        </p:txBody>
      </p:sp>
      <p:pic>
        <p:nvPicPr>
          <p:cNvPr id="4" name="Содержимое 3" descr="KIR_6476_preview_610.jpg"/>
          <p:cNvPicPr>
            <a:picLocks noGrp="1" noChangeAspect="1"/>
          </p:cNvPicPr>
          <p:nvPr>
            <p:ph idx="1"/>
          </p:nvPr>
        </p:nvPicPr>
        <p:blipFill>
          <a:blip r:embed="rId2"/>
          <a:stretch>
            <a:fillRect/>
          </a:stretch>
        </p:blipFill>
        <p:spPr>
          <a:xfrm>
            <a:off x="500034" y="1142985"/>
            <a:ext cx="8200831" cy="5214974"/>
          </a:xfr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11156"/>
          </a:xfrm>
        </p:spPr>
        <p:txBody>
          <a:bodyPr>
            <a:normAutofit/>
          </a:bodyPr>
          <a:lstStyle/>
          <a:p>
            <a:r>
              <a:rPr lang="ru-RU" sz="2400" dirty="0" smtClean="0"/>
              <a:t>Вид содорегенерационного агрегата </a:t>
            </a:r>
            <a:endParaRPr lang="ru-RU" sz="2400" dirty="0"/>
          </a:p>
        </p:txBody>
      </p:sp>
      <p:pic>
        <p:nvPicPr>
          <p:cNvPr id="4" name="Содержимое 3" descr="pic_760.jpg"/>
          <p:cNvPicPr>
            <a:picLocks noGrp="1" noChangeAspect="1"/>
          </p:cNvPicPr>
          <p:nvPr>
            <p:ph idx="1"/>
          </p:nvPr>
        </p:nvPicPr>
        <p:blipFill>
          <a:blip r:embed="rId2"/>
          <a:stretch>
            <a:fillRect/>
          </a:stretch>
        </p:blipFill>
        <p:spPr>
          <a:xfrm>
            <a:off x="642910" y="1447800"/>
            <a:ext cx="8072495" cy="4981596"/>
          </a:xfr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i2011-09-30_4.jpg"/>
          <p:cNvPicPr>
            <a:picLocks noGrp="1" noChangeAspect="1"/>
          </p:cNvPicPr>
          <p:nvPr>
            <p:ph idx="1"/>
          </p:nvPr>
        </p:nvPicPr>
        <p:blipFill>
          <a:blip r:embed="rId2"/>
          <a:stretch>
            <a:fillRect/>
          </a:stretch>
        </p:blipFill>
        <p:spPr>
          <a:xfrm>
            <a:off x="357159" y="428606"/>
            <a:ext cx="8429684" cy="5857917"/>
          </a:xfrm>
        </p:spPr>
      </p:pic>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82594"/>
          </a:xfrm>
        </p:spPr>
        <p:txBody>
          <a:bodyPr>
            <a:normAutofit/>
          </a:bodyPr>
          <a:lstStyle/>
          <a:p>
            <a:r>
              <a:rPr lang="ru-RU" sz="2400" dirty="0" smtClean="0"/>
              <a:t>                  Заложен памятный камень «Степ»</a:t>
            </a:r>
            <a:endParaRPr lang="ru-RU" sz="2400" dirty="0"/>
          </a:p>
        </p:txBody>
      </p:sp>
      <p:pic>
        <p:nvPicPr>
          <p:cNvPr id="4" name="Содержимое 3" descr="mondi_syktyvkarskij_lesopromyshlennyj_kompleks_komi.jpg"/>
          <p:cNvPicPr>
            <a:picLocks noGrp="1" noChangeAspect="1"/>
          </p:cNvPicPr>
          <p:nvPr>
            <p:ph idx="1"/>
          </p:nvPr>
        </p:nvPicPr>
        <p:blipFill>
          <a:blip r:embed="rId2"/>
          <a:stretch>
            <a:fillRect/>
          </a:stretch>
        </p:blipFill>
        <p:spPr>
          <a:xfrm>
            <a:off x="873827" y="1071564"/>
            <a:ext cx="7829736" cy="5176837"/>
          </a:xfr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82594"/>
          </a:xfrm>
        </p:spPr>
        <p:txBody>
          <a:bodyPr>
            <a:normAutofit/>
          </a:bodyPr>
          <a:lstStyle/>
          <a:p>
            <a:r>
              <a:rPr lang="ru-RU" sz="2400" dirty="0" smtClean="0"/>
              <a:t>                     Монтаж оборудования </a:t>
            </a:r>
            <a:endParaRPr lang="ru-RU" sz="2400" dirty="0"/>
          </a:p>
        </p:txBody>
      </p:sp>
      <p:pic>
        <p:nvPicPr>
          <p:cNvPr id="4" name="Содержимое 3" descr="mondi_14_05_1.jpg"/>
          <p:cNvPicPr>
            <a:picLocks noGrp="1" noChangeAspect="1"/>
          </p:cNvPicPr>
          <p:nvPr>
            <p:ph idx="1"/>
          </p:nvPr>
        </p:nvPicPr>
        <p:blipFill>
          <a:blip r:embed="rId2"/>
          <a:stretch>
            <a:fillRect/>
          </a:stretch>
        </p:blipFill>
        <p:spPr>
          <a:xfrm>
            <a:off x="714348" y="1143000"/>
            <a:ext cx="7929619" cy="5429272"/>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82594"/>
          </a:xfrm>
        </p:spPr>
        <p:txBody>
          <a:bodyPr>
            <a:normAutofit/>
          </a:bodyPr>
          <a:lstStyle/>
          <a:p>
            <a:r>
              <a:rPr lang="ru-RU" sz="2400" dirty="0" smtClean="0"/>
              <a:t>      Визит В.В. Путина  на предприятие .</a:t>
            </a:r>
            <a:endParaRPr lang="ru-RU" sz="2400" dirty="0"/>
          </a:p>
        </p:txBody>
      </p:sp>
      <p:pic>
        <p:nvPicPr>
          <p:cNvPr id="4" name="Содержимое 5" descr="photolenta_big_photoрр.jpeg"/>
          <p:cNvPicPr>
            <a:picLocks noGrp="1" noChangeAspect="1"/>
          </p:cNvPicPr>
          <p:nvPr>
            <p:ph idx="1"/>
          </p:nvPr>
        </p:nvPicPr>
        <p:blipFill>
          <a:blip r:embed="rId2"/>
          <a:stretch>
            <a:fillRect/>
          </a:stretch>
        </p:blipFill>
        <p:spPr>
          <a:xfrm>
            <a:off x="785787" y="1071546"/>
            <a:ext cx="7858180" cy="5214974"/>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30_09_2010_putin4.jpg"/>
          <p:cNvPicPr>
            <a:picLocks noGrp="1" noChangeAspect="1"/>
          </p:cNvPicPr>
          <p:nvPr>
            <p:ph idx="1"/>
          </p:nvPr>
        </p:nvPicPr>
        <p:blipFill>
          <a:blip r:embed="rId2"/>
          <a:stretch>
            <a:fillRect/>
          </a:stretch>
        </p:blipFill>
        <p:spPr>
          <a:xfrm>
            <a:off x="571473" y="500042"/>
            <a:ext cx="8143932" cy="5715039"/>
          </a:xfr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4751-full.jpg"/>
          <p:cNvPicPr>
            <a:picLocks noGrp="1" noChangeAspect="1"/>
          </p:cNvPicPr>
          <p:nvPr>
            <p:ph idx="1"/>
          </p:nvPr>
        </p:nvPicPr>
        <p:blipFill>
          <a:blip r:embed="rId2"/>
          <a:stretch>
            <a:fillRect/>
          </a:stretch>
        </p:blipFill>
        <p:spPr>
          <a:xfrm>
            <a:off x="571501" y="658020"/>
            <a:ext cx="8362951" cy="5575300"/>
          </a:xfr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82594"/>
          </a:xfrm>
        </p:spPr>
        <p:txBody>
          <a:bodyPr>
            <a:normAutofit fontScale="90000"/>
          </a:bodyPr>
          <a:lstStyle/>
          <a:p>
            <a:r>
              <a:rPr lang="ru-RU" sz="2400" dirty="0" smtClean="0"/>
              <a:t>На переднем плане Ибрагимов Ф.В,  Путин В.В., </a:t>
            </a:r>
            <a:br>
              <a:rPr lang="ru-RU" sz="2400" dirty="0" smtClean="0"/>
            </a:br>
            <a:r>
              <a:rPr lang="ru-RU" sz="2400" dirty="0" smtClean="0"/>
              <a:t>Луппов Вячеслав – выпускник технолог </a:t>
            </a:r>
            <a:endParaRPr lang="ru-RU" sz="2400" dirty="0"/>
          </a:p>
        </p:txBody>
      </p:sp>
      <p:pic>
        <p:nvPicPr>
          <p:cNvPr id="4" name="Содержимое 3" descr="photolenta_big_photo.jpeg"/>
          <p:cNvPicPr>
            <a:picLocks noGrp="1" noChangeAspect="1"/>
          </p:cNvPicPr>
          <p:nvPr>
            <p:ph idx="1"/>
          </p:nvPr>
        </p:nvPicPr>
        <p:blipFill>
          <a:blip r:embed="rId2"/>
          <a:stretch>
            <a:fillRect/>
          </a:stretch>
        </p:blipFill>
        <p:spPr>
          <a:xfrm>
            <a:off x="500035" y="1142984"/>
            <a:ext cx="8001056" cy="5286411"/>
          </a:xfr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82594"/>
          </a:xfrm>
        </p:spPr>
        <p:txBody>
          <a:bodyPr>
            <a:normAutofit/>
          </a:bodyPr>
          <a:lstStyle/>
          <a:p>
            <a:r>
              <a:rPr lang="ru-RU" sz="2200" dirty="0" smtClean="0"/>
              <a:t>    Бумагоделательная машина  № 14 ( БДМ – 14)</a:t>
            </a:r>
            <a:endParaRPr lang="ru-RU" sz="2200" dirty="0"/>
          </a:p>
        </p:txBody>
      </p:sp>
      <p:pic>
        <p:nvPicPr>
          <p:cNvPr id="4" name="Содержимое 3" descr="bumagodelatelynaya_mashina_bdm-14_.jpg"/>
          <p:cNvPicPr>
            <a:picLocks noGrp="1" noChangeAspect="1"/>
          </p:cNvPicPr>
          <p:nvPr>
            <p:ph idx="1"/>
          </p:nvPr>
        </p:nvPicPr>
        <p:blipFill>
          <a:blip r:embed="rId2"/>
          <a:stretch>
            <a:fillRect/>
          </a:stretch>
        </p:blipFill>
        <p:spPr>
          <a:xfrm>
            <a:off x="785785" y="1000126"/>
            <a:ext cx="7929619" cy="5248275"/>
          </a:xfr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11156"/>
          </a:xfrm>
        </p:spPr>
        <p:txBody>
          <a:bodyPr>
            <a:normAutofit/>
          </a:bodyPr>
          <a:lstStyle/>
          <a:p>
            <a:r>
              <a:rPr lang="ru-RU" sz="2200" dirty="0" smtClean="0"/>
              <a:t>           </a:t>
            </a:r>
            <a:r>
              <a:rPr lang="ru-RU" sz="2200" dirty="0" err="1" smtClean="0"/>
              <a:t>Картоноделательная</a:t>
            </a:r>
            <a:r>
              <a:rPr lang="ru-RU" sz="2200" dirty="0" smtClean="0"/>
              <a:t>  машина № -21  ( КДМ - 21)</a:t>
            </a:r>
            <a:endParaRPr lang="ru-RU" sz="2200" dirty="0"/>
          </a:p>
        </p:txBody>
      </p:sp>
      <p:pic>
        <p:nvPicPr>
          <p:cNvPr id="4" name="Содержимое 3" descr="mondi03.jpg"/>
          <p:cNvPicPr>
            <a:picLocks noGrp="1" noChangeAspect="1"/>
          </p:cNvPicPr>
          <p:nvPr>
            <p:ph idx="1"/>
          </p:nvPr>
        </p:nvPicPr>
        <p:blipFill>
          <a:blip r:embed="rId2"/>
          <a:stretch>
            <a:fillRect/>
          </a:stretch>
        </p:blipFill>
        <p:spPr>
          <a:xfrm>
            <a:off x="785787" y="1000108"/>
            <a:ext cx="8001056" cy="5214974"/>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82594"/>
          </a:xfrm>
        </p:spPr>
        <p:txBody>
          <a:bodyPr>
            <a:normAutofit/>
          </a:bodyPr>
          <a:lstStyle/>
          <a:p>
            <a:r>
              <a:rPr lang="ru-RU" sz="2200" dirty="0" smtClean="0"/>
              <a:t>                    Транспортировка тамбура с бумагой </a:t>
            </a:r>
            <a:endParaRPr lang="ru-RU" sz="2200" dirty="0"/>
          </a:p>
        </p:txBody>
      </p:sp>
      <p:pic>
        <p:nvPicPr>
          <p:cNvPr id="4" name="Содержимое 3" descr="DSC_6045_preview_610.jpg"/>
          <p:cNvPicPr>
            <a:picLocks noGrp="1" noChangeAspect="1"/>
          </p:cNvPicPr>
          <p:nvPr>
            <p:ph idx="1"/>
          </p:nvPr>
        </p:nvPicPr>
        <p:blipFill>
          <a:blip r:embed="rId2"/>
          <a:stretch>
            <a:fillRect/>
          </a:stretch>
        </p:blipFill>
        <p:spPr>
          <a:xfrm>
            <a:off x="714349" y="1000109"/>
            <a:ext cx="7786743" cy="5436117"/>
          </a:xfr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14.jpg"/>
          <p:cNvPicPr>
            <a:picLocks noGrp="1" noChangeAspect="1"/>
          </p:cNvPicPr>
          <p:nvPr>
            <p:ph idx="1"/>
          </p:nvPr>
        </p:nvPicPr>
        <p:blipFill>
          <a:blip r:embed="rId2"/>
          <a:stretch>
            <a:fillRect/>
          </a:stretch>
        </p:blipFill>
        <p:spPr>
          <a:xfrm>
            <a:off x="857224" y="571480"/>
            <a:ext cx="7643867" cy="5786478"/>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KMO_085447_05455_1_t210.jpg"/>
          <p:cNvPicPr>
            <a:picLocks noGrp="1" noChangeAspect="1"/>
          </p:cNvPicPr>
          <p:nvPr>
            <p:ph idx="1"/>
          </p:nvPr>
        </p:nvPicPr>
        <p:blipFill>
          <a:blip r:embed="rId2"/>
          <a:stretch>
            <a:fillRect/>
          </a:stretch>
        </p:blipFill>
        <p:spPr>
          <a:xfrm>
            <a:off x="642910" y="857232"/>
            <a:ext cx="8072495" cy="5500728"/>
          </a:xfrm>
        </p:spPr>
      </p:pic>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11156"/>
          </a:xfrm>
        </p:spPr>
        <p:txBody>
          <a:bodyPr>
            <a:normAutofit/>
          </a:bodyPr>
          <a:lstStyle/>
          <a:p>
            <a:r>
              <a:rPr lang="ru-RU" sz="2200" dirty="0" smtClean="0"/>
              <a:t>     Цех приготовления листовой бумаги « Снегурочка »</a:t>
            </a:r>
            <a:endParaRPr lang="ru-RU" sz="2200" dirty="0"/>
          </a:p>
        </p:txBody>
      </p:sp>
      <p:pic>
        <p:nvPicPr>
          <p:cNvPr id="4" name="Содержимое 3" descr="Photo1_SLK-Mondi-Neusiedler_07.jpg"/>
          <p:cNvPicPr>
            <a:picLocks noGrp="1" noChangeAspect="1"/>
          </p:cNvPicPr>
          <p:nvPr>
            <p:ph idx="1"/>
          </p:nvPr>
        </p:nvPicPr>
        <p:blipFill>
          <a:blip r:embed="rId2"/>
          <a:stretch>
            <a:fillRect/>
          </a:stretch>
        </p:blipFill>
        <p:spPr>
          <a:xfrm>
            <a:off x="1000100" y="1071547"/>
            <a:ext cx="7715304" cy="5286411"/>
          </a:xfr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82594"/>
          </a:xfrm>
        </p:spPr>
        <p:txBody>
          <a:bodyPr>
            <a:normAutofit/>
          </a:bodyPr>
          <a:lstStyle/>
          <a:p>
            <a:r>
              <a:rPr lang="ru-RU" sz="2200" dirty="0" smtClean="0"/>
              <a:t>                           Готовая продукция </a:t>
            </a:r>
            <a:endParaRPr lang="ru-RU" sz="2200" dirty="0"/>
          </a:p>
        </p:txBody>
      </p:sp>
      <p:pic>
        <p:nvPicPr>
          <p:cNvPr id="4" name="Содержимое 7" descr="8l-image.jpg"/>
          <p:cNvPicPr>
            <a:picLocks noGrp="1" noChangeAspect="1"/>
          </p:cNvPicPr>
          <p:nvPr>
            <p:ph idx="1"/>
          </p:nvPr>
        </p:nvPicPr>
        <p:blipFill>
          <a:blip r:embed="rId2"/>
          <a:stretch>
            <a:fillRect/>
          </a:stretch>
        </p:blipFill>
        <p:spPr>
          <a:xfrm>
            <a:off x="785786" y="1071546"/>
            <a:ext cx="7786743" cy="5214974"/>
          </a:xfr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slider_snegurochka.png"/>
          <p:cNvPicPr>
            <a:picLocks noGrp="1" noChangeAspect="1"/>
          </p:cNvPicPr>
          <p:nvPr>
            <p:ph idx="1"/>
          </p:nvPr>
        </p:nvPicPr>
        <p:blipFill>
          <a:blip r:embed="rId2"/>
          <a:stretch>
            <a:fillRect/>
          </a:stretch>
        </p:blipFill>
        <p:spPr>
          <a:xfrm>
            <a:off x="642911" y="500042"/>
            <a:ext cx="3737992" cy="2571768"/>
          </a:xfrm>
        </p:spPr>
      </p:pic>
      <p:pic>
        <p:nvPicPr>
          <p:cNvPr id="5" name="Рисунок 4" descr="usp4wj_mn7y.jpg"/>
          <p:cNvPicPr>
            <a:picLocks noChangeAspect="1"/>
          </p:cNvPicPr>
          <p:nvPr/>
        </p:nvPicPr>
        <p:blipFill>
          <a:blip r:embed="rId3"/>
          <a:stretch>
            <a:fillRect/>
          </a:stretch>
        </p:blipFill>
        <p:spPr>
          <a:xfrm>
            <a:off x="3643307" y="3143248"/>
            <a:ext cx="5214992" cy="3461432"/>
          </a:xfrm>
          <a:prstGeom prst="rect">
            <a:avLst/>
          </a:prstGeom>
        </p:spPr>
      </p:pic>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9" y="274638"/>
            <a:ext cx="7494111" cy="582594"/>
          </a:xfrm>
        </p:spPr>
        <p:txBody>
          <a:bodyPr>
            <a:normAutofit/>
          </a:bodyPr>
          <a:lstStyle/>
          <a:p>
            <a:r>
              <a:rPr lang="ru-RU" sz="2200" dirty="0" smtClean="0"/>
              <a:t>                    Панорама ночного предприятия </a:t>
            </a:r>
            <a:endParaRPr lang="ru-RU" sz="2200" dirty="0"/>
          </a:p>
        </p:txBody>
      </p:sp>
      <p:pic>
        <p:nvPicPr>
          <p:cNvPr id="4" name="Содержимое 3" descr="Syiktyivkarskiy-LPK1.jpg"/>
          <p:cNvPicPr>
            <a:picLocks noGrp="1" noChangeAspect="1"/>
          </p:cNvPicPr>
          <p:nvPr>
            <p:ph idx="1"/>
          </p:nvPr>
        </p:nvPicPr>
        <p:blipFill>
          <a:blip r:embed="rId2"/>
          <a:stretch>
            <a:fillRect/>
          </a:stretch>
        </p:blipFill>
        <p:spPr>
          <a:xfrm>
            <a:off x="928663" y="928670"/>
            <a:ext cx="7786741" cy="5500726"/>
          </a:xfr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115616" y="692697"/>
            <a:ext cx="7571184" cy="5433472"/>
          </a:xfrm>
        </p:spPr>
        <p:txBody>
          <a:bodyPr>
            <a:normAutofit/>
          </a:bodyPr>
          <a:lstStyle/>
          <a:p>
            <a:pPr>
              <a:buNone/>
            </a:pPr>
            <a:r>
              <a:rPr lang="ru-RU" sz="1400" dirty="0" smtClean="0">
                <a:latin typeface="Times New Roman" panose="02020603050405020304" pitchFamily="18" charset="0"/>
                <a:cs typeface="Times New Roman" panose="02020603050405020304" pitchFamily="18" charset="0"/>
              </a:rPr>
              <a:t>            </a:t>
            </a:r>
            <a:r>
              <a:rPr lang="ru-RU" sz="1400" dirty="0" smtClean="0">
                <a:latin typeface="Times New Roman" panose="02020603050405020304" pitchFamily="18" charset="0"/>
                <a:cs typeface="Times New Roman" panose="02020603050405020304" pitchFamily="18" charset="0"/>
              </a:rPr>
              <a:t>  </a:t>
            </a:r>
            <a:r>
              <a:rPr lang="ru-RU" sz="1400" dirty="0" smtClean="0">
                <a:latin typeface="Times New Roman" panose="02020603050405020304" pitchFamily="18" charset="0"/>
                <a:cs typeface="Times New Roman" panose="02020603050405020304" pitchFamily="18" charset="0"/>
              </a:rPr>
              <a:t>При поступлении на первый курс по специальности «Технология комплексной переработки древесины» мы даже не знали об этой специальности ничего и не понимали ,кем мы будем когда закончим </a:t>
            </a:r>
            <a:r>
              <a:rPr lang="ru-RU" sz="1400" dirty="0" err="1" smtClean="0">
                <a:latin typeface="Times New Roman" panose="02020603050405020304" pitchFamily="18" charset="0"/>
                <a:cs typeface="Times New Roman" panose="02020603050405020304" pitchFamily="18" charset="0"/>
              </a:rPr>
              <a:t>целлюлозно</a:t>
            </a:r>
            <a:r>
              <a:rPr lang="ru-RU" sz="1400" dirty="0" smtClean="0">
                <a:latin typeface="Times New Roman" panose="02020603050405020304" pitchFamily="18" charset="0"/>
                <a:cs typeface="Times New Roman" panose="02020603050405020304" pitchFamily="18" charset="0"/>
              </a:rPr>
              <a:t> – бумажный техникум</a:t>
            </a:r>
            <a:r>
              <a:rPr lang="ru-RU" sz="1400" dirty="0" smtClean="0">
                <a:latin typeface="Times New Roman" panose="02020603050405020304" pitchFamily="18" charset="0"/>
                <a:cs typeface="Times New Roman" panose="02020603050405020304" pitchFamily="18" charset="0"/>
              </a:rPr>
              <a:t>. В </a:t>
            </a:r>
            <a:r>
              <a:rPr lang="ru-RU" sz="1400" dirty="0" smtClean="0">
                <a:latin typeface="Times New Roman" panose="02020603050405020304" pitchFamily="18" charset="0"/>
                <a:cs typeface="Times New Roman" panose="02020603050405020304" pitchFamily="18" charset="0"/>
              </a:rPr>
              <a:t>первый год обучения мы стали изучать спец.дисциплины:</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Оборудование волокнистых полуфабрикатов.</a:t>
            </a:r>
          </a:p>
          <a:p>
            <a:pPr lvl="0">
              <a:buNone/>
            </a:pPr>
            <a:r>
              <a:rPr lang="ru-RU" sz="1400" dirty="0" smtClean="0">
                <a:latin typeface="Times New Roman" panose="02020603050405020304" pitchFamily="18" charset="0"/>
                <a:cs typeface="Times New Roman" panose="02020603050405020304" pitchFamily="18" charset="0"/>
              </a:rPr>
              <a:t>          Оборудование производства древесных плит.</a:t>
            </a:r>
          </a:p>
          <a:p>
            <a:pPr>
              <a:buNone/>
            </a:pPr>
            <a:r>
              <a:rPr lang="ru-RU" sz="1400" dirty="0" smtClean="0">
                <a:latin typeface="Times New Roman" panose="02020603050405020304" pitchFamily="18" charset="0"/>
                <a:cs typeface="Times New Roman" panose="02020603050405020304" pitchFamily="18" charset="0"/>
              </a:rPr>
              <a:t>         Химия- аналитическая, органическая, </a:t>
            </a:r>
            <a:r>
              <a:rPr lang="ru-RU" sz="1400" dirty="0" err="1" smtClean="0">
                <a:latin typeface="Times New Roman" panose="02020603050405020304" pitchFamily="18" charset="0"/>
                <a:cs typeface="Times New Roman" panose="02020603050405020304" pitchFamily="18" charset="0"/>
              </a:rPr>
              <a:t>физколлоидная</a:t>
            </a:r>
            <a:r>
              <a:rPr lang="ru-RU" sz="1400" dirty="0" smtClean="0">
                <a:latin typeface="Times New Roman" panose="02020603050405020304" pitchFamily="18" charset="0"/>
                <a:cs typeface="Times New Roman" panose="02020603050405020304" pitchFamily="18" charset="0"/>
              </a:rPr>
              <a:t>  - это наши основные дисциплины на 1 курсе</a:t>
            </a:r>
          </a:p>
          <a:p>
            <a:pPr>
              <a:buNone/>
            </a:pPr>
            <a:r>
              <a:rPr lang="ru-RU" sz="1400" dirty="0" smtClean="0">
                <a:latin typeface="Times New Roman" panose="02020603050405020304" pitchFamily="18" charset="0"/>
                <a:cs typeface="Times New Roman" panose="02020603050405020304" pitchFamily="18" charset="0"/>
              </a:rPr>
              <a:t>         Мы хорошо усваивали теоретические и практические занятия.</a:t>
            </a:r>
          </a:p>
          <a:p>
            <a:pPr>
              <a:buNone/>
            </a:pPr>
            <a:r>
              <a:rPr lang="ru-RU" sz="1400" dirty="0" smtClean="0">
                <a:latin typeface="Times New Roman" panose="02020603050405020304" pitchFamily="18" charset="0"/>
                <a:cs typeface="Times New Roman" panose="02020603050405020304" pitchFamily="18" charset="0"/>
              </a:rPr>
              <a:t>          На первом курсе прошла лаборантская практика. Во время практики было очень интересно. Практика длилась примерно месяц и в течение этого месяца мы изучали и познавали все, что необходимо лаборанту:</a:t>
            </a:r>
          </a:p>
          <a:p>
            <a:pPr>
              <a:buNone/>
            </a:pPr>
            <a:r>
              <a:rPr lang="ru-RU" sz="1400" dirty="0" smtClean="0">
                <a:latin typeface="Times New Roman" panose="02020603050405020304" pitchFamily="18" charset="0"/>
                <a:cs typeface="Times New Roman" panose="02020603050405020304" pitchFamily="18" charset="0"/>
              </a:rPr>
              <a:t>         научились решать задачи, титровать, взвешивать, готовить растворы из </a:t>
            </a:r>
            <a:r>
              <a:rPr lang="ru-RU" sz="1400" dirty="0" err="1" smtClean="0">
                <a:latin typeface="Times New Roman" panose="02020603050405020304" pitchFamily="18" charset="0"/>
                <a:cs typeface="Times New Roman" panose="02020603050405020304" pitchFamily="18" charset="0"/>
              </a:rPr>
              <a:t>фиксанала</a:t>
            </a:r>
            <a:r>
              <a:rPr lang="ru-RU" sz="1400" dirty="0" smtClean="0">
                <a:latin typeface="Times New Roman" panose="02020603050405020304" pitchFamily="18" charset="0"/>
                <a:cs typeface="Times New Roman" panose="02020603050405020304" pitchFamily="18" charset="0"/>
              </a:rPr>
              <a:t>,  сухих веществ. Узнали ,что такое химическая посуда, приборы и химикаты.</a:t>
            </a:r>
          </a:p>
          <a:p>
            <a:pPr>
              <a:buNone/>
            </a:pPr>
            <a:r>
              <a:rPr lang="ru-RU" sz="1400" dirty="0" smtClean="0">
                <a:latin typeface="Times New Roman" panose="02020603050405020304" pitchFamily="18" charset="0"/>
                <a:cs typeface="Times New Roman" panose="02020603050405020304" pitchFamily="18" charset="0"/>
              </a:rPr>
              <a:t>         По окончанию практики сдали комиссии квалификационный экзамен и получили удостоверение «Лаборант физико-химических методов анализа» третьего разряда. Это и был первый шаг к пониманию специальности.</a:t>
            </a:r>
          </a:p>
          <a:p>
            <a:pPr>
              <a:buNone/>
            </a:pPr>
            <a:r>
              <a:rPr lang="ru-RU" sz="1400" dirty="0" smtClean="0"/>
              <a:t> </a:t>
            </a:r>
          </a:p>
          <a:p>
            <a:pPr>
              <a:buNone/>
            </a:pPr>
            <a:endParaRPr lang="ru-RU" sz="1400" dirty="0"/>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sun9-32.userapi.com/impg/5EKeS4VtkT1icdXEvqRg0aBGFRfa1UlCNEvyrg/vqkB8GA4r18.jpg?size=1620x2160&amp;quality=95&amp;sign=63828cdb2e114de6f19b9fa41ce06cdf&amp;type=album"/>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259632" y="0"/>
            <a:ext cx="3960440" cy="638132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sun9-8.userapi.com/impg/BT8boKYqNjIbfvEShFgOk7nFm5AbCNDZHPg6Kg/yTgn2EQtqmc.jpg?size=1440x1920&amp;quality=95&amp;sign=328f308d3753c105b7c60ec8a7e69eea&amp;type=albu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188640"/>
            <a:ext cx="3456384" cy="61926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KabTehnKontrPro\Рабочий стол\Конкурс Лучший лаборант 2015 на сайт\CIMG0436.JPG"/>
          <p:cNvPicPr>
            <a:picLocks noGrp="1" noChangeAspect="1" noChangeArrowheads="1"/>
          </p:cNvPicPr>
          <p:nvPr>
            <p:ph idx="1"/>
          </p:nvPr>
        </p:nvPicPr>
        <p:blipFill>
          <a:blip r:embed="rId2" cstate="print"/>
          <a:srcRect/>
          <a:stretch>
            <a:fillRect/>
          </a:stretch>
        </p:blipFill>
        <p:spPr bwMode="auto">
          <a:xfrm>
            <a:off x="1187624" y="357171"/>
            <a:ext cx="7361044" cy="5929313"/>
          </a:xfrm>
          <a:prstGeom prst="rect">
            <a:avLst/>
          </a:prstGeom>
          <a:noFill/>
        </p:spPr>
      </p:pic>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sun9-78.userapi.com/impg/yEymBb_JD736tuBIKNnyaytm6pHEarBRJMzpCA/QnU4y3GlUcw.jpg?size=1620x2160&amp;quality=95&amp;sign=f43f958363df7f421938d00482264389&amp;type=album"/>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116632"/>
            <a:ext cx="3816424" cy="633670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sun9-69.userapi.com/impg/QD2JiKTdry8wlkJFVfU7H-3DPbrOuHSzgj4K9Q/CTYCtw3qIzE.jpg?size=1440x1920&amp;quality=95&amp;sign=50733e261e47f9b349c440c29d45ae1b&amp;type=albu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04048" y="1"/>
            <a:ext cx="3888433" cy="64533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sun9-17.userapi.com/impg/474bzMCffjjI_F-c8TibuibecZ_lOiH3Yh0aiQ/2bLybnmzzBM.jpg?size=1920x1440&amp;quality=95&amp;sign=afef32b3f8126eff729307e622f06633&amp;type=album"/>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984375" y="1124744"/>
            <a:ext cx="6400800" cy="512365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idx="1"/>
          </p:nvPr>
        </p:nvSpPr>
        <p:spPr>
          <a:xfrm>
            <a:off x="1187624" y="500047"/>
            <a:ext cx="7499176" cy="5626121"/>
          </a:xfrm>
        </p:spPr>
        <p:txBody>
          <a:bodyPr>
            <a:normAutofit lnSpcReduction="10000"/>
          </a:bodyPr>
          <a:lstStyle/>
          <a:p>
            <a:pPr>
              <a:buNone/>
            </a:pPr>
            <a:r>
              <a:rPr lang="ru-RU" sz="1400" dirty="0" smtClean="0">
                <a:latin typeface="Times New Roman" panose="02020603050405020304" pitchFamily="18" charset="0"/>
                <a:cs typeface="Times New Roman" panose="02020603050405020304" pitchFamily="18" charset="0"/>
              </a:rPr>
              <a:t>                На I</a:t>
            </a:r>
            <a:r>
              <a:rPr lang="en-US" sz="1400" dirty="0" smtClean="0">
                <a:latin typeface="Times New Roman" panose="02020603050405020304" pitchFamily="18" charset="0"/>
                <a:cs typeface="Times New Roman" panose="02020603050405020304" pitchFamily="18" charset="0"/>
              </a:rPr>
              <a:t>I</a:t>
            </a:r>
            <a:r>
              <a:rPr lang="ru-RU" sz="1400" dirty="0" smtClean="0">
                <a:latin typeface="Times New Roman" panose="02020603050405020304" pitchFamily="18" charset="0"/>
                <a:cs typeface="Times New Roman" panose="02020603050405020304" pitchFamily="18" charset="0"/>
              </a:rPr>
              <a:t>  курсе учебы  в техникуме  мы изучали </a:t>
            </a:r>
            <a:r>
              <a:rPr lang="ru-RU" sz="1400" dirty="0" err="1" smtClean="0">
                <a:latin typeface="Times New Roman" panose="02020603050405020304" pitchFamily="18" charset="0"/>
                <a:cs typeface="Times New Roman" panose="02020603050405020304" pitchFamily="18" charset="0"/>
              </a:rPr>
              <a:t>спецдисциплины</a:t>
            </a:r>
            <a:r>
              <a:rPr lang="ru-RU" sz="1400" dirty="0" smtClean="0">
                <a:latin typeface="Times New Roman" panose="02020603050405020304" pitchFamily="18" charset="0"/>
                <a:cs typeface="Times New Roman" panose="02020603050405020304" pitchFamily="18" charset="0"/>
              </a:rPr>
              <a:t>  «Технологию и оборудование  производства волокнистых полуфабрикатов , бумаги и картона , лесохимического производства».</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Дисциплины очень сложные . Здесь надо  знать  технологию и оборудование всей очень большой , многообразной цепочки производства  из древнего сырья сначала целлюлозы , потом готовой продукции  - бумаги и картона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Сразу  стало понятно , что с первого раза многого не сможешь ни понять , ни выучить. Технологию надо изучать систематизировано, скрупулезно ,  внимательно ,  с любовью  и уважением к этой дисциплине,  раз уже мы – </a:t>
            </a:r>
            <a:r>
              <a:rPr lang="ru-RU" sz="1400" dirty="0" smtClean="0">
                <a:latin typeface="Times New Roman" panose="02020603050405020304" pitchFamily="18" charset="0"/>
                <a:cs typeface="Times New Roman" panose="02020603050405020304" pitchFamily="18" charset="0"/>
              </a:rPr>
              <a:t>технологи.</a:t>
            </a:r>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На уроках </a:t>
            </a:r>
            <a:r>
              <a:rPr lang="ru-RU" sz="1400" dirty="0" err="1" smtClean="0">
                <a:latin typeface="Times New Roman" panose="02020603050405020304" pitchFamily="18" charset="0"/>
                <a:cs typeface="Times New Roman" panose="02020603050405020304" pitchFamily="18" charset="0"/>
              </a:rPr>
              <a:t>спецдисциплин</a:t>
            </a:r>
            <a:r>
              <a:rPr lang="ru-RU" sz="1400" dirty="0" smtClean="0">
                <a:latin typeface="Times New Roman" panose="02020603050405020304" pitchFamily="18" charset="0"/>
                <a:cs typeface="Times New Roman" panose="02020603050405020304" pitchFamily="18" charset="0"/>
              </a:rPr>
              <a:t> было много лабораторных и практических занятий. На лабораторных занятиях провели анализ химикатов , используемых в ЦБП, а так же изучили и проконтролировали качество бумаги, картона по показателям технических требований , определяли сортность продукции. Все лабораторные работы очень интересны , познавательны . Узнали лабораторное оборудование , научились на нем работать .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Практические работы : расчеты баланса воды  и волокна, расчет цехов , участков производства , ознакомление с производственными ситуациями, поиск причин их  возникновения  и методов устранения при производстве продукции любого из цехов , составление карт технологического  контроля  и др. – оказалось достаточно сложными. Но здесь  мы учились мыслить коллективно , работать с учебой , справочной , научной литературой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Конечно, очень помогли уроки на производстве  и  «Школа будущего технолога».</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Заканчивается учебный год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Впереди производственная практика , которую будем проходить на АО </a:t>
            </a:r>
            <a:r>
              <a:rPr lang="ru-RU" sz="1400" dirty="0" smtClean="0">
                <a:latin typeface="Times New Roman" panose="02020603050405020304" pitchFamily="18" charset="0"/>
                <a:cs typeface="Times New Roman" panose="02020603050405020304" pitchFamily="18" charset="0"/>
              </a:rPr>
              <a:t>«СЛПК</a:t>
            </a:r>
            <a:r>
              <a:rPr lang="ru-RU" sz="1400" dirty="0" smtClean="0">
                <a:latin typeface="Times New Roman" panose="02020603050405020304" pitchFamily="18" charset="0"/>
                <a:cs typeface="Times New Roman" panose="02020603050405020304" pitchFamily="18" charset="0"/>
              </a:rPr>
              <a:t>» . После практики все мы будем точно знать , правильно ли выбрали профессию , сможем ли мы до тонкости понять  « Технологию комплексной переработки древесины» сумеем ли мы освоить профессиональные и общие компетенции? Хотелось бы не ошибиться и быть настоящим технологом . </a:t>
            </a:r>
          </a:p>
          <a:p>
            <a:pPr>
              <a:buNone/>
            </a:pPr>
            <a:endParaRPr lang="ru-RU" sz="1400" dirty="0"/>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187624" y="548681"/>
            <a:ext cx="7776864" cy="5577484"/>
          </a:xfrm>
        </p:spPr>
        <p:txBody>
          <a:bodyPr>
            <a:noAutofit/>
          </a:bodyPr>
          <a:lstStyle/>
          <a:p>
            <a:pPr>
              <a:buNone/>
            </a:pPr>
            <a:r>
              <a:rPr lang="ru-RU" sz="1400" dirty="0" smtClean="0">
                <a:latin typeface="Times New Roman" panose="02020603050405020304" pitchFamily="18" charset="0"/>
                <a:cs typeface="Times New Roman" panose="02020603050405020304" pitchFamily="18" charset="0"/>
              </a:rPr>
              <a:t>                  В 2024учебном году  группа ТКПД-21 стала участником проекта « Школа будущего  специалиста технолога». Это проект  АО « СЛПК» направленный на получение современных знаний  о производственных процессах, знакомство с компетентными технологиями предприятия. Это площадка для новых открытий в выбранной нами профессии, которая поможет адаптироваться в мире современного производства целлюлозы и бумаги, в  мире  производственного бизнеса , откроет секреты успешной профессиональной карьеры . На этапе знакомства  с программой нам обозначили цели проекта:</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популяризация работы в </a:t>
            </a:r>
            <a:r>
              <a:rPr lang="ru-RU" sz="1400" dirty="0" err="1" smtClean="0">
                <a:latin typeface="Times New Roman" panose="02020603050405020304" pitchFamily="18" charset="0"/>
                <a:cs typeface="Times New Roman" panose="02020603050405020304" pitchFamily="18" charset="0"/>
              </a:rPr>
              <a:t>целлюлозно</a:t>
            </a:r>
            <a:r>
              <a:rPr lang="ru-RU" sz="1400" dirty="0" smtClean="0">
                <a:latin typeface="Times New Roman" panose="02020603050405020304" pitchFamily="18" charset="0"/>
                <a:cs typeface="Times New Roman" panose="02020603050405020304" pitchFamily="18" charset="0"/>
              </a:rPr>
              <a:t> бумажной отрасли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повышение мотивации  к изучению </a:t>
            </a:r>
            <a:r>
              <a:rPr lang="ru-RU" sz="1400" dirty="0" err="1" smtClean="0">
                <a:latin typeface="Times New Roman" panose="02020603050405020304" pitchFamily="18" charset="0"/>
                <a:cs typeface="Times New Roman" panose="02020603050405020304" pitchFamily="18" charset="0"/>
              </a:rPr>
              <a:t>спецдисциплин</a:t>
            </a:r>
            <a:r>
              <a:rPr lang="ru-RU" sz="1400" dirty="0" smtClean="0">
                <a:latin typeface="Times New Roman" panose="02020603050405020304" pitchFamily="18" charset="0"/>
                <a:cs typeface="Times New Roman" panose="02020603050405020304" pitchFamily="18" charset="0"/>
              </a:rPr>
              <a:t>,</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адаптация студентов к производственной среде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построение карьеры на АО « СЛПК».</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К работе  и обучению в школе будущего технолога  мы, наши преподаватели,  специалисты учебного центра АО « СЛПК» отнеслись очень </a:t>
            </a:r>
            <a:r>
              <a:rPr lang="ru-RU" sz="1400" dirty="0" err="1" smtClean="0">
                <a:latin typeface="Times New Roman" panose="02020603050405020304" pitchFamily="18" charset="0"/>
                <a:cs typeface="Times New Roman" panose="02020603050405020304" pitchFamily="18" charset="0"/>
              </a:rPr>
              <a:t>ответственно.Студенты</a:t>
            </a:r>
            <a:r>
              <a:rPr lang="ru-RU" sz="1400" dirty="0" smtClean="0">
                <a:latin typeface="Times New Roman" panose="02020603050405020304" pitchFamily="18" charset="0"/>
                <a:cs typeface="Times New Roman" panose="02020603050405020304" pitchFamily="18" charset="0"/>
              </a:rPr>
              <a:t>  заполнили анкеты, ответив на вопросы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 интересно ли учиться  в техникуме  по нашей специальности,</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кем мы себя видим в будущем,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что нас больше всего занимает в настоящее время , имея в виду досуг , развлечения, семья,  работа и т.д.</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Первое знакомство закончилось дружеским чаепитием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Затем началась учеба. Видно было, что технологи цехов , можно сказать влюблены в свою работу , знают про неё все, но к встрече с нами тщательно готовятся , волнуются ! Нам были представлены презентации , слушали технологические режимы , схемы цехов , производств, смотрели как работает оборудование в «живом» и в мультипликационном   виде .Нам не только читали лекции по производству , но и спрашивали , узнавали  на каком уровне находятся наши знания, компетенции, даже наш настрой  на получение новой информации.</a:t>
            </a:r>
            <a:br>
              <a:rPr lang="ru-RU" sz="1400" dirty="0" smtClean="0">
                <a:latin typeface="Times New Roman" panose="02020603050405020304" pitchFamily="18" charset="0"/>
                <a:cs typeface="Times New Roman" panose="02020603050405020304" pitchFamily="18" charset="0"/>
              </a:rPr>
            </a:br>
            <a:endParaRPr lang="ru-RU" sz="1400"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115616" y="285728"/>
            <a:ext cx="7571184" cy="6311623"/>
          </a:xfrm>
        </p:spPr>
        <p:txBody>
          <a:bodyPr>
            <a:normAutofit fontScale="92500" lnSpcReduction="10000"/>
          </a:bodyPr>
          <a:lstStyle/>
          <a:p>
            <a:pPr>
              <a:buNone/>
            </a:pPr>
            <a:r>
              <a:rPr lang="ru-RU" sz="1400" dirty="0" smtClean="0">
                <a:latin typeface="Times New Roman" panose="02020603050405020304" pitchFamily="18" charset="0"/>
                <a:cs typeface="Times New Roman" panose="02020603050405020304" pitchFamily="18" charset="0"/>
              </a:rPr>
              <a:t>               Но самое интересное все - таки – это когда мы выходили  в действующие цеха . Для этого мы переодевались в комнате средств индивидуальной защиты : ботинки с металлическим </a:t>
            </a:r>
            <a:r>
              <a:rPr lang="ru-RU" sz="1400" dirty="0" err="1" smtClean="0">
                <a:latin typeface="Times New Roman" panose="02020603050405020304" pitchFamily="18" charset="0"/>
                <a:cs typeface="Times New Roman" panose="02020603050405020304" pitchFamily="18" charset="0"/>
              </a:rPr>
              <a:t>подноском</a:t>
            </a:r>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 кстати очень теплые и удобные), светоотражающие жилеты , каски, очки,  </a:t>
            </a:r>
            <a:r>
              <a:rPr lang="ru-RU" sz="1400" dirty="0" err="1" smtClean="0">
                <a:latin typeface="Times New Roman" panose="02020603050405020304" pitchFamily="18" charset="0"/>
                <a:cs typeface="Times New Roman" panose="02020603050405020304" pitchFamily="18" charset="0"/>
              </a:rPr>
              <a:t>беруши</a:t>
            </a:r>
            <a:r>
              <a:rPr lang="ru-RU" sz="1400" dirty="0" smtClean="0">
                <a:latin typeface="Times New Roman" panose="02020603050405020304" pitchFamily="18" charset="0"/>
                <a:cs typeface="Times New Roman" panose="02020603050405020304" pitchFamily="18" charset="0"/>
              </a:rPr>
              <a:t> , а в отбельный цех – противогаз . На ЛПК очень большое внимание уделяется технике безопасности  для работающих и для нас , студентов . На производстве  мы видели оборудование, как оно выглядит, а иногда, как оно работает, видели сырьё, полуфабрикаты   - целлюлозу небеленую  и беленую , хвойную и лиственную, все виды бумаги  и картона , лаборатории , лабораторное оборудование ,участки  </a:t>
            </a:r>
            <a:r>
              <a:rPr lang="ru-RU" sz="1400" dirty="0" err="1" smtClean="0">
                <a:latin typeface="Times New Roman" panose="02020603050405020304" pitchFamily="18" charset="0"/>
                <a:cs typeface="Times New Roman" panose="02020603050405020304" pitchFamily="18" charset="0"/>
              </a:rPr>
              <a:t>водоподогревки</a:t>
            </a:r>
            <a:r>
              <a:rPr lang="ru-RU" sz="1400" dirty="0" smtClean="0">
                <a:latin typeface="Times New Roman" panose="02020603050405020304" pitchFamily="18" charset="0"/>
                <a:cs typeface="Times New Roman" panose="02020603050405020304" pitchFamily="18" charset="0"/>
              </a:rPr>
              <a:t> и  водоочистки . Узнали , что  такое  современные бумагоделательные машины  - огромные агрегаты и  сколько технологов её обслуживали ( всего 6 человек в смену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Дома мы любим сидеть  за компьютером : поиграть, посидеть в </a:t>
            </a:r>
            <a:r>
              <a:rPr lang="ru-RU" sz="1400" dirty="0" err="1" smtClean="0">
                <a:latin typeface="Times New Roman" panose="02020603050405020304" pitchFamily="18" charset="0"/>
                <a:cs typeface="Times New Roman" panose="02020603050405020304" pitchFamily="18" charset="0"/>
              </a:rPr>
              <a:t>соцсетях</a:t>
            </a:r>
            <a:r>
              <a:rPr lang="ru-RU" sz="1400" dirty="0" smtClean="0">
                <a:latin typeface="Times New Roman" panose="02020603050405020304" pitchFamily="18" charset="0"/>
                <a:cs typeface="Times New Roman" panose="02020603050405020304" pitchFamily="18" charset="0"/>
              </a:rPr>
              <a:t>. На ЛПК увидели, что в каждом цехе есть огромное помещение  - пульт управления технологическим процессом . На пульте  - терминалы, на экране которых  множество цветных линий – это  технологические схемы , по которым оператор следит за ходом технологическими  процессами. Автоматизированная система управления технологическим процессом АСУТП «</a:t>
            </a:r>
            <a:r>
              <a:rPr lang="ru-RU" sz="1400" dirty="0" err="1" smtClean="0">
                <a:latin typeface="Times New Roman" panose="02020603050405020304" pitchFamily="18" charset="0"/>
                <a:cs typeface="Times New Roman" panose="02020603050405020304" pitchFamily="18" charset="0"/>
              </a:rPr>
              <a:t>Даматик</a:t>
            </a:r>
            <a:r>
              <a:rPr lang="ru-RU" sz="1400" dirty="0" smtClean="0">
                <a:latin typeface="Times New Roman" panose="02020603050405020304" pitchFamily="18" charset="0"/>
                <a:cs typeface="Times New Roman" panose="02020603050405020304" pitchFamily="18" charset="0"/>
              </a:rPr>
              <a:t> ХД» не только контролирует весь процесс, но и регулирует его  исправляя те или иные отклонения.  Но во главе любой автоматики стоит человек  и это  - технолог. Конечно, ему не справиться без  механика, электрика,  теплоэнергетика, электронщика , специалиста по компьютерам  и других специалистов . Самое интересное, что при посещении цехов, производств  мы  почти не видели людей в цехах, у оборудования - праздно гуляющих рабочих .Никто не читал книги, не болтал , не играл в компьютере ,не «висел « на телефоне. Работники работали каждый на своём рабочем месте , в основном, на пульте . Но в определенное время ответственный  делал обход цеха , следили за процессом . На нас , студентов , смотрели с интересом , наверно, видели  в нас будущих преёмников .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По словам </a:t>
            </a:r>
            <a:r>
              <a:rPr lang="ru-RU" sz="1400" dirty="0" smtClean="0">
                <a:latin typeface="Times New Roman" panose="02020603050405020304" pitchFamily="18" charset="0"/>
                <a:cs typeface="Times New Roman" panose="02020603050405020304" pitchFamily="18" charset="0"/>
              </a:rPr>
              <a:t>Ирины Робертовны</a:t>
            </a:r>
            <a:r>
              <a:rPr lang="ru-RU" sz="1400" dirty="0" smtClean="0">
                <a:latin typeface="Times New Roman" panose="02020603050405020304" pitchFamily="18" charset="0"/>
                <a:cs typeface="Times New Roman" panose="02020603050405020304" pitchFamily="18" charset="0"/>
              </a:rPr>
              <a:t> </a:t>
            </a:r>
            <a:r>
              <a:rPr lang="ru-RU" sz="1400" dirty="0" smtClean="0">
                <a:latin typeface="Times New Roman" panose="02020603050405020304" pitchFamily="18" charset="0"/>
                <a:cs typeface="Times New Roman" panose="02020603050405020304" pitchFamily="18" charset="0"/>
              </a:rPr>
              <a:t>среди технологов , начальников производств очень много выпускников техникума . Карьерный рост их произошел очень быстро  за 5-7 лет, но то, что  они будут начальниками , было заметно уже в техникуме  - в период учебы и практики на ЛПК . А еще мы увидели , что такое дисциплина на ЛПК – опаздывать  и уходить с работы раньше конца смены – нельзя , приходить на работу в нетрезвом состоянии категорически нельзя , без спецодежды нельзя  и еще многое  - нельзя .</a:t>
            </a:r>
            <a:br>
              <a:rPr lang="ru-RU" sz="1400" dirty="0" smtClean="0">
                <a:latin typeface="Times New Roman" panose="02020603050405020304" pitchFamily="18" charset="0"/>
                <a:cs typeface="Times New Roman" panose="02020603050405020304" pitchFamily="18" charset="0"/>
              </a:rPr>
            </a:br>
            <a:endParaRPr lang="ru-RU" sz="1400"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sun9-55.userapi.com/impg/0zyeZ3Jke-oW-x7oK5oIAC76HTIog7kdplQpRQ/x3wjiyb7jug.jpg?size=960x1280&amp;quality=95&amp;sign=1fd4f10947496fbcf261bd619df5013f&amp;type=album"/>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31640" y="116632"/>
            <a:ext cx="7416824" cy="63367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sun9-47.userapi.com/impg/Z7x64fEUhLDo2awAUUFb7zK5yyMTqRb8OZuCzg/FSj8wvemkfU.jpg?size=1280x720&amp;quality=95&amp;sign=6d6b628ca952a356845fbf74b6c03723&amp;type=album"/>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35100" y="548680"/>
            <a:ext cx="7241356" cy="56166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sun9-35.userapi.com/impg/MYV3z9rFDl2ATvvpNc0EChOBb_j_d24rtj9-Kg/jf6lMlPdvg8.jpg?size=2560x1920&amp;quality=95&amp;sign=dfb7128f327a88686c57f64071f9034a&amp;type=album"/>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47664" y="476672"/>
            <a:ext cx="7344815" cy="57717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sun9-80.userapi.com/impg/lkt-fcfQMwMfaH3ZnvFfYhVeokLqwOb3wW-Dqw/7mNJATrNcfY.jpg?size=1024x768&amp;quality=95&amp;sign=c8f863418a8850595998d3f34b5f1da2&amp;type=alb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39" y="188640"/>
            <a:ext cx="7416825" cy="6336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923943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187624" y="500047"/>
            <a:ext cx="7499176" cy="5626121"/>
          </a:xfrm>
        </p:spPr>
        <p:txBody>
          <a:bodyPr>
            <a:normAutofit/>
          </a:bodyPr>
          <a:lstStyle/>
          <a:p>
            <a:pPr>
              <a:buNone/>
            </a:pPr>
            <a:r>
              <a:rPr lang="ru-RU" sz="1400" dirty="0" smtClean="0">
                <a:latin typeface="Times New Roman" panose="02020603050405020304" pitchFamily="18" charset="0"/>
                <a:cs typeface="Times New Roman" panose="02020603050405020304" pitchFamily="18" charset="0"/>
              </a:rPr>
              <a:t> Подходя к завершению школя будущего специалиста , хочется отметить,  что этот вид практической деятельности оказался очень полезен  и интересен .Студенты  узнали , что выбранная ими профессия  - технолог, очень востребована , очень  сложна , многофункциональна , она требует глубоких прочных знаний , умений компетенций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В  будущей профессии  « Один в поле не воин» , надо уметь работать в команде . Но и свои знания должны соответствовать требованиям, которые будет предъявлять наш социальный партнёр  -  АО «СЛПК».</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t>
            </a:r>
            <a:endParaRPr lang="ru-RU" sz="1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91680" y="274638"/>
            <a:ext cx="7023726" cy="582594"/>
          </a:xfrm>
        </p:spPr>
        <p:txBody>
          <a:bodyPr>
            <a:normAutofit/>
          </a:bodyPr>
          <a:lstStyle/>
          <a:p>
            <a:r>
              <a:rPr lang="ru-RU" sz="1400" dirty="0" smtClean="0">
                <a:latin typeface="Times New Roman" panose="02020603050405020304" pitchFamily="18" charset="0"/>
                <a:cs typeface="Times New Roman" panose="02020603050405020304" pitchFamily="18" charset="0"/>
              </a:rPr>
              <a:t>Виды  и характеристика продукции АО «СЛПК»</a:t>
            </a:r>
            <a:endParaRPr lang="ru-RU" sz="1400" dirty="0">
              <a:latin typeface="Times New Roman" panose="02020603050405020304" pitchFamily="18" charset="0"/>
              <a:cs typeface="Times New Roman" panose="02020603050405020304" pitchFamily="18" charset="0"/>
            </a:endParaRPr>
          </a:p>
        </p:txBody>
      </p:sp>
      <p:sp>
        <p:nvSpPr>
          <p:cNvPr id="3" name="Содержимое 2"/>
          <p:cNvSpPr>
            <a:spLocks noGrp="1"/>
          </p:cNvSpPr>
          <p:nvPr>
            <p:ph idx="1"/>
          </p:nvPr>
        </p:nvSpPr>
        <p:spPr>
          <a:xfrm>
            <a:off x="1259632" y="1000109"/>
            <a:ext cx="7560840" cy="5126055"/>
          </a:xfrm>
        </p:spPr>
        <p:txBody>
          <a:bodyPr>
            <a:normAutofit fontScale="92500" lnSpcReduction="20000"/>
          </a:bodyPr>
          <a:lstStyle/>
          <a:p>
            <a:pPr>
              <a:buNone/>
            </a:pPr>
            <a:r>
              <a:rPr lang="ru-RU" sz="1400" dirty="0" smtClean="0">
                <a:latin typeface="Times New Roman" panose="02020603050405020304" pitchFamily="18" charset="0"/>
                <a:cs typeface="Times New Roman" panose="02020603050405020304" pitchFamily="18" charset="0"/>
              </a:rPr>
              <a:t>         </a:t>
            </a:r>
            <a:r>
              <a:rPr lang="ru-RU" sz="1500" dirty="0" smtClean="0">
                <a:latin typeface="Times New Roman" panose="02020603050405020304" pitchFamily="18" charset="0"/>
                <a:cs typeface="Times New Roman" panose="02020603050405020304" pitchFamily="18" charset="0"/>
              </a:rPr>
              <a:t>Бумага офсетная  50 г/м²</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 Бумага офсетная  60 г/м²</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 Бумага офсетная  65 г/м²</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 Бумага офсетная  70 г/м²</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Бумага офсетная  80 г/м²</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Бумага офсетная  90 г/м²</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 Бумага офсетная  100 г/м²</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 Бумага офсетная  120 г/м²</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Бумага типографская 60 г/м²</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Бумага газетная  45 г/м²</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Бумага газетная  48,8 г/м²</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Картон « хром – эрзац»</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Картон « </a:t>
            </a:r>
            <a:r>
              <a:rPr lang="ru-RU" sz="1500" dirty="0" err="1" smtClean="0">
                <a:latin typeface="Times New Roman" panose="02020603050405020304" pitchFamily="18" charset="0"/>
                <a:cs typeface="Times New Roman" panose="02020603050405020304" pitchFamily="18" charset="0"/>
              </a:rPr>
              <a:t>крафт</a:t>
            </a:r>
            <a:r>
              <a:rPr lang="ru-RU" sz="1500" dirty="0" smtClean="0">
                <a:latin typeface="Times New Roman" panose="02020603050405020304" pitchFamily="18" charset="0"/>
                <a:cs typeface="Times New Roman" panose="02020603050405020304" pitchFamily="18" charset="0"/>
              </a:rPr>
              <a:t> - лайнер» 140 г/м²</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 Картон « </a:t>
            </a:r>
            <a:r>
              <a:rPr lang="ru-RU" sz="1500" dirty="0" err="1" smtClean="0">
                <a:latin typeface="Times New Roman" panose="02020603050405020304" pitchFamily="18" charset="0"/>
                <a:cs typeface="Times New Roman" panose="02020603050405020304" pitchFamily="18" charset="0"/>
              </a:rPr>
              <a:t>пюр</a:t>
            </a:r>
            <a:r>
              <a:rPr lang="ru-RU" sz="1500" dirty="0" smtClean="0">
                <a:latin typeface="Times New Roman" panose="02020603050405020304" pitchFamily="18" charset="0"/>
                <a:cs typeface="Times New Roman" panose="02020603050405020304" pitchFamily="18" charset="0"/>
              </a:rPr>
              <a:t> –пак » 325 г/м²</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 Картон « топ - лайнер» 140 г/м²</a:t>
            </a:r>
            <a:br>
              <a:rPr lang="ru-RU" sz="1500" dirty="0" smtClean="0">
                <a:latin typeface="Times New Roman" panose="02020603050405020304" pitchFamily="18" charset="0"/>
                <a:cs typeface="Times New Roman" panose="02020603050405020304" pitchFamily="18" charset="0"/>
              </a:rPr>
            </a:br>
            <a:r>
              <a:rPr lang="ru-RU" sz="1500" dirty="0" smtClean="0">
                <a:latin typeface="Times New Roman" panose="02020603050405020304" pitchFamily="18" charset="0"/>
                <a:cs typeface="Times New Roman" panose="02020603050405020304" pitchFamily="18" charset="0"/>
              </a:rPr>
              <a:t>Картон  «крапчатый» 125 г/м² </a:t>
            </a:r>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smtClean="0"/>
              <a:t/>
            </a:r>
            <a:br>
              <a:rPr lang="ru-RU" sz="1400" dirty="0" smtClean="0"/>
            </a:br>
            <a:r>
              <a:rPr lang="ru-RU" sz="1400" dirty="0" smtClean="0"/>
              <a:t/>
            </a:r>
            <a:br>
              <a:rPr lang="ru-RU" sz="1400" dirty="0" smtClean="0"/>
            </a:br>
            <a:r>
              <a:rPr lang="ru-RU" sz="1400" dirty="0" smtClean="0"/>
              <a:t/>
            </a:r>
            <a:br>
              <a:rPr lang="ru-RU" sz="1400" dirty="0" smtClean="0"/>
            </a:br>
            <a:r>
              <a:rPr lang="ru-RU" sz="1400" dirty="0" smtClean="0"/>
              <a:t/>
            </a:r>
            <a:br>
              <a:rPr lang="ru-RU" sz="1400" dirty="0" smtClean="0"/>
            </a:br>
            <a:r>
              <a:rPr lang="ru-RU" sz="1400" dirty="0" smtClean="0"/>
              <a:t/>
            </a:r>
            <a:br>
              <a:rPr lang="ru-RU" sz="1400" dirty="0" smtClean="0"/>
            </a:br>
            <a:endParaRPr lang="ru-RU" sz="1400" dirty="0"/>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Solstice</Template>
  <TotalTime>2151</TotalTime>
  <Words>1187</Words>
  <Application>Microsoft Office PowerPoint</Application>
  <PresentationFormat>Экран (4:3)</PresentationFormat>
  <Paragraphs>90</Paragraphs>
  <Slides>59</Slides>
  <Notes>1</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59</vt:i4>
      </vt:variant>
    </vt:vector>
  </HeadingPairs>
  <TitlesOfParts>
    <vt:vector size="67" baseType="lpstr">
      <vt:lpstr>Arial</vt:lpstr>
      <vt:lpstr>Calibri</vt:lpstr>
      <vt:lpstr>Corbel</vt:lpstr>
      <vt:lpstr>Gill Sans MT</vt:lpstr>
      <vt:lpstr>Times New Roman</vt:lpstr>
      <vt:lpstr>Verdana</vt:lpstr>
      <vt:lpstr>Wingdings 2</vt:lpstr>
      <vt:lpstr>Солнцестояние</vt:lpstr>
      <vt:lpstr>         К 80- летию Победы советского народа в Великой Отечественной войне </vt:lpstr>
      <vt:lpstr>Презентация PowerPoint</vt:lpstr>
      <vt:lpstr>                                                                        Цель работы </vt:lpstr>
      <vt:lpstr>                                                                             СОДЕРЖАНИЕ </vt:lpstr>
      <vt:lpstr>                       История  появления бумаги . Технология и этапы производства бумаги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Панорама АО « СЛПК»</vt:lpstr>
      <vt:lpstr>         Здание административно – инженерного  корпуса </vt:lpstr>
      <vt:lpstr>        Заготовка баланса  на лесном участке  </vt:lpstr>
      <vt:lpstr>                 Доставка балансовой древесины </vt:lpstr>
      <vt:lpstr>                   Запасы древесины на складе </vt:lpstr>
      <vt:lpstr>             Хранение щепы на открытом складе </vt:lpstr>
      <vt:lpstr>Древесно  - подготовительное производство </vt:lpstr>
      <vt:lpstr>                            Узел промывки целлюлозы </vt:lpstr>
      <vt:lpstr>              Вид оборудования  для хранения целлюлозы </vt:lpstr>
      <vt:lpstr>                                                 Градирня </vt:lpstr>
      <vt:lpstr>Узел промывки , очистки  и сортирования целлюлозы </vt:lpstr>
      <vt:lpstr>Вид содорегенерационного агрегата </vt:lpstr>
      <vt:lpstr>Презентация PowerPoint</vt:lpstr>
      <vt:lpstr>                  Заложен памятный камень «Степ»</vt:lpstr>
      <vt:lpstr>                     Монтаж оборудования </vt:lpstr>
      <vt:lpstr>      Визит В.В. Путина  на предприятие .</vt:lpstr>
      <vt:lpstr>Презентация PowerPoint</vt:lpstr>
      <vt:lpstr>Презентация PowerPoint</vt:lpstr>
      <vt:lpstr>На переднем плане Ибрагимов Ф.В,  Путин В.В.,  Луппов Вячеслав – выпускник технолог </vt:lpstr>
      <vt:lpstr>    Бумагоделательная машина  № 14 ( БДМ – 14)</vt:lpstr>
      <vt:lpstr>           Картоноделательная  машина № -21  ( КДМ - 21)</vt:lpstr>
      <vt:lpstr>                    Транспортировка тамбура с бумагой </vt:lpstr>
      <vt:lpstr>Презентация PowerPoint</vt:lpstr>
      <vt:lpstr>Презентация PowerPoint</vt:lpstr>
      <vt:lpstr>     Цех приготовления листовой бумаги « Снегурочка »</vt:lpstr>
      <vt:lpstr>                           Готовая продукция </vt:lpstr>
      <vt:lpstr>Презентация PowerPoint</vt:lpstr>
      <vt:lpstr>                    Панорама ночного предприятия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Виды  и характеристика продукции АО «СЛПК»</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К 70 летию Победы советского народа в Великой Отечественной войне </dc:title>
  <dc:creator>KabTehnKontrPro</dc:creator>
  <cp:lastModifiedBy>Арина Яцковская</cp:lastModifiedBy>
  <cp:revision>198</cp:revision>
  <dcterms:created xsi:type="dcterms:W3CDTF">2015-04-15T10:46:19Z</dcterms:created>
  <dcterms:modified xsi:type="dcterms:W3CDTF">2025-04-01T09:53:09Z</dcterms:modified>
</cp:coreProperties>
</file>