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70" r:id="rId7"/>
    <p:sldId id="272" r:id="rId8"/>
    <p:sldId id="273" r:id="rId9"/>
    <p:sldId id="275" r:id="rId10"/>
    <p:sldId id="276" r:id="rId11"/>
    <p:sldId id="274" r:id="rId12"/>
    <p:sldId id="277" r:id="rId1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0" autoAdjust="0"/>
    <p:restoredTop sz="94701" autoAdjust="0"/>
  </p:normalViewPr>
  <p:slideViewPr>
    <p:cSldViewPr snapToGrid="0" showGuides="1">
      <p:cViewPr varScale="1">
        <p:scale>
          <a:sx n="69" d="100"/>
          <a:sy n="69" d="100"/>
        </p:scale>
        <p:origin x="-80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0" d="100"/>
          <a:sy n="90" d="100"/>
        </p:scale>
        <p:origin x="377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 /><Relationship Id="rId13" Type="http://schemas.openxmlformats.org/officeDocument/2006/relationships/slide" Target="slides/slide9.xml" /><Relationship Id="rId18" Type="http://schemas.openxmlformats.org/officeDocument/2006/relationships/theme" Target="theme/theme1.xml" /><Relationship Id="rId3" Type="http://schemas.openxmlformats.org/officeDocument/2006/relationships/customXml" Target="../customXml/item3.xml" /><Relationship Id="rId7" Type="http://schemas.openxmlformats.org/officeDocument/2006/relationships/slide" Target="slides/slide3.xml" /><Relationship Id="rId12" Type="http://schemas.openxmlformats.org/officeDocument/2006/relationships/slide" Target="slides/slide8.xml" /><Relationship Id="rId17" Type="http://schemas.openxmlformats.org/officeDocument/2006/relationships/viewProps" Target="viewProps.xml" /><Relationship Id="rId2" Type="http://schemas.openxmlformats.org/officeDocument/2006/relationships/customXml" Target="../customXml/item2.xml" /><Relationship Id="rId16" Type="http://schemas.openxmlformats.org/officeDocument/2006/relationships/presProps" Target="presProps.xml" /><Relationship Id="rId1" Type="http://schemas.openxmlformats.org/officeDocument/2006/relationships/customXml" Target="../customXml/item1.xml" /><Relationship Id="rId6" Type="http://schemas.openxmlformats.org/officeDocument/2006/relationships/slide" Target="slides/slide2.xml" /><Relationship Id="rId11" Type="http://schemas.openxmlformats.org/officeDocument/2006/relationships/slide" Target="slides/slide7.xml" /><Relationship Id="rId5" Type="http://schemas.openxmlformats.org/officeDocument/2006/relationships/slide" Target="slides/slide1.xml" /><Relationship Id="rId15" Type="http://schemas.openxmlformats.org/officeDocument/2006/relationships/handoutMaster" Target="handoutMasters/handoutMaster1.xml" /><Relationship Id="rId10" Type="http://schemas.openxmlformats.org/officeDocument/2006/relationships/slide" Target="slides/slide6.xml" /><Relationship Id="rId19" Type="http://schemas.openxmlformats.org/officeDocument/2006/relationships/tableStyles" Target="tableStyles.xml" /><Relationship Id="rId4" Type="http://schemas.openxmlformats.org/officeDocument/2006/relationships/slideMaster" Target="slideMasters/slideMaster1.xml" /><Relationship Id="rId9" Type="http://schemas.openxmlformats.org/officeDocument/2006/relationships/slide" Target="slides/slide5.xml" /><Relationship Id="rId14" Type="http://schemas.openxmlformats.org/officeDocument/2006/relationships/notesMaster" Target="notesMasters/notesMaster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F097377B-7A80-4695-9311-7480A96BA5C2}" type="datetime1">
              <a:rPr lang="ru-RU" smtClean="0"/>
              <a:pPr algn="r" rtl="0"/>
              <a:t>06.12.2024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06834459-7356-44BF-850D-8B30C4FB3B6B}" type="slidenum">
              <a:rPr lang="ru-RU" smtClean="0"/>
              <a:pPr algn="r"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FAA1E4E1-DF6A-45D0-AB14-6A9A0B144578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4" name="Образ слайда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0A3C37BE-C303-496D-B5CD-85F2937540F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C522B8D-815E-429C-9EC2-505CEC215084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  <p:pic>
        <p:nvPicPr>
          <p:cNvPr id="11" name="Рисунок 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8D2BC5-0E5D-4645-A815-DFCA1A04B5A6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 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  <p:pic>
        <p:nvPicPr>
          <p:cNvPr id="10" name="Рисунок 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sp>
        <p:nvSpPr>
          <p:cNvPr id="11" name="Рисунок 10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 rtl="0">
              <a:buNone/>
              <a:defRPr/>
            </a:lvl1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19" name="Пояснительный текст"/>
          <p:cNvSpPr/>
          <p:nvPr/>
        </p:nvSpPr>
        <p:spPr>
          <a:xfrm>
            <a:off x="12344400" y="0"/>
            <a:ext cx="1295400" cy="6858000"/>
          </a:xfrm>
          <a:prstGeom prst="roundRect">
            <a:avLst>
              <a:gd name="adj" fmla="val 9717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ru-RU" sz="1100" b="1" i="1" dirty="0">
                <a:latin typeface="Arial" pitchFamily="34" charset="0"/>
                <a:cs typeface="Arial" pitchFamily="34" charset="0"/>
              </a:rPr>
              <a:t>ПРИМЕЧАНИЕ</a:t>
            </a:r>
            <a:endParaRPr lang="ru-RU" sz="1200" b="1" i="1" dirty="0">
              <a:latin typeface="Arial" pitchFamily="34" charset="0"/>
              <a:cs typeface="Arial" pitchFamily="34" charset="0"/>
            </a:endParaRPr>
          </a:p>
          <a:p>
            <a:pPr rtl="0"/>
            <a:r>
              <a:rPr lang="ru-RU" sz="1200" i="1" dirty="0">
                <a:latin typeface="Arial" pitchFamily="34" charset="0"/>
                <a:cs typeface="Arial" pitchFamily="34" charset="0"/>
              </a:rPr>
              <a:t>Чтобы изменить изображение на этом слайде, выберите рисунок и удалите его. Затем нажмите значок "Рисунки" в заполнителе, чтобы вставить изображение.</a:t>
            </a:r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 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Группа 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Прямоугольник 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grpSp>
          <p:nvGrpSpPr>
            <p:cNvPr id="11" name="Группа 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 algn="l" rtl="0"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F3049B1-F681-4AF5-B948-A3B940E9215A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  <p:pic>
        <p:nvPicPr>
          <p:cNvPr id="7" name="Рисунок 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9071334-89C1-48F8-8089-E3D6AA3BB79C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FDCDF3F-3D72-4F56-93A1-9DDD55AB6452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C5C11A32-C44A-4E32-8FFB-D057369B4F61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5ECC2E-6DAB-4717-9C53-38589639C202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6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DC0002A-E6EF-4378-B5A3-22E20EA855B1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 algn="l" rtl="0">
              <a:defRPr sz="32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 rtl="0">
              <a:buNone/>
              <a:defRPr sz="20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80E4BC3-C763-48AA-8280-ACE59646066A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6D72474-459C-42C4-A0ED-A9AD89867D22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-RU" dirty="0"/>
              <a:t>09.10.2016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smtClean="0"/>
              <a:pPr rtl="0"/>
              <a:t>‹#›</a:t>
            </a:fld>
            <a:endParaRPr lang="ru-RU" dirty="0"/>
          </a:p>
        </p:txBody>
      </p:sp>
      <p:grpSp>
        <p:nvGrpSpPr>
          <p:cNvPr id="7" name="Группа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 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  <a:p>
            <a:pPr lvl="5" rtl="0"/>
            <a:r>
              <a:rPr lang="ru-RU" dirty="0"/>
              <a:t>Шестой уровень</a:t>
            </a:r>
          </a:p>
          <a:p>
            <a:pPr lvl="6" rtl="0"/>
            <a:r>
              <a:rPr lang="ru-RU" dirty="0"/>
              <a:t>Седьмой уровень</a:t>
            </a:r>
          </a:p>
          <a:p>
            <a:pPr lvl="7" rtl="0"/>
            <a:r>
              <a:rPr lang="ru-RU" dirty="0"/>
              <a:t>Восьмой уровень</a:t>
            </a:r>
          </a:p>
          <a:p>
            <a:pPr lvl="8" rtl="0"/>
            <a:r>
              <a:rPr lang="ru-RU" dirty="0"/>
              <a:t>Девятый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A42E0B6C-3F58-4527-A133-F91FB65EBC2F}" type="datetime1">
              <a:rPr lang="ru-RU" smtClean="0"/>
              <a:pPr/>
              <a:t>06.12.2024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 rtl="0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0FF54DE5-C571-48E8-A5BC-B369434E2F4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3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6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6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6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6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6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471055" y="2388602"/>
            <a:ext cx="6567055" cy="2405895"/>
          </a:xfrm>
        </p:spPr>
        <p:txBody>
          <a:bodyPr rtlCol="0" anchor="ctr">
            <a:noAutofit/>
          </a:bodyPr>
          <a:lstStyle/>
          <a:p>
            <a:pPr rtl="0"/>
            <a:r>
              <a:rPr lang="ru-RU" sz="6000" b="1" i="1" dirty="0">
                <a:latin typeface="Arial" panose="020B0604020202020204" pitchFamily="34" charset="0"/>
                <a:cs typeface="Arial" panose="020B0604020202020204" pitchFamily="34" charset="0"/>
              </a:rPr>
              <a:t>Бальмонт Константин Дмитриевич </a:t>
            </a:r>
          </a:p>
        </p:txBody>
      </p:sp>
      <p:pic>
        <p:nvPicPr>
          <p:cNvPr id="5" name="Рисунок 4" descr="balmon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2730" y="506802"/>
            <a:ext cx="4918215" cy="5880781"/>
          </a:xfrm>
          <a:prstGeom prst="rect">
            <a:avLst/>
          </a:prstGeom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2B1C1E3-463E-6858-CE68-F3497EA4BD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p:transition spd="med">
    <p:cut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3543300" y="0"/>
            <a:ext cx="9980682" cy="1096962"/>
          </a:xfrm>
        </p:spPr>
        <p:txBody>
          <a:bodyPr rtlCol="0">
            <a:normAutofit/>
          </a:bodyPr>
          <a:lstStyle/>
          <a:p>
            <a:pPr rtl="0"/>
            <a:r>
              <a:rPr lang="ru-RU" sz="6600" dirty="0">
                <a:latin typeface="Arial" panose="020B0604020202020204" pitchFamily="34" charset="0"/>
                <a:cs typeface="Arial" panose="020B0604020202020204" pitchFamily="34" charset="0"/>
              </a:rPr>
              <a:t>Биография </a:t>
            </a: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5527963" y="2779049"/>
            <a:ext cx="6664037" cy="4959928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ru-RU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Поэт-символист, переводчик, эссеист, один из виднейших представителей русской поэзии Серебряного века.</a:t>
            </a: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 descr="konstantin-balimo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2670" y="1407788"/>
            <a:ext cx="4366640" cy="5117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p:transition spd="med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372" y="200891"/>
            <a:ext cx="9980682" cy="1096962"/>
          </a:xfrm>
        </p:spPr>
        <p:txBody>
          <a:bodyPr>
            <a:normAutofit/>
          </a:bodyPr>
          <a:lstStyle/>
          <a:p>
            <a:r>
              <a:rPr lang="ru-RU" sz="6600" dirty="0">
                <a:latin typeface="Arial" panose="020B0604020202020204" pitchFamily="34" charset="0"/>
                <a:cs typeface="Arial" panose="020B0604020202020204" pitchFamily="34" charset="0"/>
              </a:rPr>
              <a:t>Детство и юность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03564" y="2169461"/>
            <a:ext cx="6525491" cy="52370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Константин родился 3 (15) июня 1867 года в сельце </a:t>
            </a:r>
            <a:r>
              <a:rPr lang="ru-RU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Гумнищи</a:t>
            </a: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Шуйского уезда Владимирской губернии, третьим из семерых сыновей. </a:t>
            </a:r>
          </a:p>
          <a:p>
            <a:pPr>
              <a:buNone/>
            </a:pP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Именно от матери Бальмонт, как сам он писал, унаследовал «необузданность и страстность», весь свой «душевный строй».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329055" y="5195454"/>
            <a:ext cx="4862945" cy="1870364"/>
          </a:xfrm>
        </p:spPr>
        <p:txBody>
          <a:bodyPr>
            <a:normAutofit/>
          </a:bodyPr>
          <a:lstStyle/>
          <a:p>
            <a:endParaRPr lang="ru-RU" b="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" name="Содержимое 8" descr="Balmont_1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7478180" y="1329604"/>
            <a:ext cx="3688584" cy="5241623"/>
          </a:xfrm>
        </p:spPr>
      </p:pic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8172" y="0"/>
            <a:ext cx="9980682" cy="1096962"/>
          </a:xfrm>
        </p:spPr>
        <p:txBody>
          <a:bodyPr>
            <a:normAutofit/>
          </a:bodyPr>
          <a:lstStyle/>
          <a:p>
            <a:r>
              <a:rPr lang="ru-RU" sz="6600" dirty="0">
                <a:latin typeface="Times New Roman" pitchFamily="18" charset="0"/>
                <a:cs typeface="Times New Roman" pitchFamily="18" charset="0"/>
              </a:rPr>
              <a:t>Детство и юность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754368" y="994600"/>
            <a:ext cx="6071615" cy="2859024"/>
          </a:xfrm>
        </p:spPr>
        <p:txBody>
          <a:bodyPr>
            <a:normAutofit/>
          </a:bodyPr>
          <a:lstStyle/>
          <a:p>
            <a:r>
              <a:rPr lang="ru-RU" b="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Фото Бальмонта Константина с Аней </a:t>
            </a:r>
            <a:r>
              <a:rPr lang="ru-RU" b="0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Эмгельгардт</a:t>
            </a:r>
            <a:r>
              <a:rPr lang="ru-RU" b="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 детстве</a:t>
            </a:r>
            <a:endParaRPr lang="ru-RU" dirty="0"/>
          </a:p>
        </p:txBody>
      </p:sp>
      <p:pic>
        <p:nvPicPr>
          <p:cNvPr id="8" name="Содержимое 7" descr="1435746300_0259b4993ad4290cb43abae6f621f194bc5f6c142145038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754108" y="1297853"/>
            <a:ext cx="3568509" cy="4683269"/>
          </a:xfrm>
        </p:spPr>
      </p:pic>
      <p:sp>
        <p:nvSpPr>
          <p:cNvPr id="6" name="Объект 5">
            <a:extLst>
              <a:ext uri="{FF2B5EF4-FFF2-40B4-BE49-F238E27FC236}">
                <a16:creationId xmlns:a16="http://schemas.microsoft.com/office/drawing/2014/main" id="{CB9114BD-21CC-32F6-98D1-D5237DB109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-1389888" y="6949242"/>
            <a:ext cx="4919472" cy="3748088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pull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8244" y="0"/>
            <a:ext cx="9980682" cy="1096962"/>
          </a:xfrm>
        </p:spPr>
        <p:txBody>
          <a:bodyPr>
            <a:normAutofit/>
          </a:bodyPr>
          <a:lstStyle/>
          <a:p>
            <a:r>
              <a:rPr lang="ru-RU" sz="6600" dirty="0">
                <a:latin typeface="Times New Roman" pitchFamily="18" charset="0"/>
                <a:cs typeface="Times New Roman" pitchFamily="18" charset="0"/>
              </a:rPr>
              <a:t>Начало творческого пути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6364" y="1413164"/>
            <a:ext cx="6816435" cy="54448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конце 1885 года состоялся литературный дебют Бальмонта. Три его стихотворения были напечатаны в популярном петербургском журнале «Живописное обозрение» . Это событие не было замечено никем, кроме наставника, который запретил Бальмонту печататься вплоть до завершения учёбы в гимназии. </a:t>
            </a: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 этому времени относится знакомство юного поэта с В. Г. Короленко. Известный писатель, получив от товарищей Бальмонта по гимназии тетрадь с его стихами, отнёсся к ним серьёзно и написал гимназисту обстоятельное письмо - благожелательный наставнический отзыв. </a:t>
            </a: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1886 году Константин Бальмонт поступил на юридический факультет Московского университета, где сблизился с П. Ф. Николаевым, революционером-шестидесятником. Но уже в 1887 году за участие в беспорядках Бальмонт был исключён, арестован и посажен на трое суток в Бутырскую тюрьму, а затем без суда выслан в Шую. </a:t>
            </a: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1889 году Бальмонт вернулся в университет, но из-за сильного нервного истощения учиться не смог - ни там, ни в ярославском Демидовском лицее юридических наук, куда успешно поступил. В сентябре 1890 года он был отчислен из лицея и на этом оставил попытки получить «казённое образование».</a:t>
            </a:r>
          </a:p>
          <a:p>
            <a:pPr>
              <a:buNone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151746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7505091" y="1426585"/>
            <a:ext cx="3758653" cy="5211473"/>
          </a:xfrm>
        </p:spPr>
      </p:pic>
    </p:spTree>
  </p:cSld>
  <p:clrMapOvr>
    <a:masterClrMapping/>
  </p:clrMapOvr>
  <p:transition spd="med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8244" y="0"/>
            <a:ext cx="9980682" cy="1096962"/>
          </a:xfrm>
        </p:spPr>
        <p:txBody>
          <a:bodyPr>
            <a:normAutofit/>
          </a:bodyPr>
          <a:lstStyle/>
          <a:p>
            <a:r>
              <a:rPr lang="ru-RU" sz="6600" dirty="0">
                <a:latin typeface="Times New Roman" pitchFamily="18" charset="0"/>
                <a:cs typeface="Times New Roman" pitchFamily="18" charset="0"/>
              </a:rPr>
              <a:t>Начало творческого пути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3565" y="1468582"/>
            <a:ext cx="7315200" cy="538941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1889 году Бальмонт женился на Ларисе Михайловне </a:t>
            </a:r>
            <a:r>
              <a:rPr lang="ru-RU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Гарелиной</a:t>
            </a: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дочери иваново-вознесенского купца. Год спустя в Ярославле на собственные средства он издал свой первый «Сборник стихотворений» - некоторые юношеские произведения, вошедшие в книгу, были опубликованы ещё в 1885 году. Впрочем, дебютный сборник 1890 года интереса не вызвал, близкие люди его не приняли, и вскоре после выхода поэт сжёг почти весь небольшой тираж. </a:t>
            </a:r>
          </a:p>
          <a:p>
            <a:pPr>
              <a:buNone/>
            </a:pP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марте 1890 года произошёл инцидент, наложивший отпечаток на всю последующую жизнь Бальмонта: он попытался покончить с собой, выбросился из окна третьего этажа, получил серьёзные переломы и провёл год в постели. Считалось, что толкнуло его на такой поступок отчаяние от семейного и финансового положения: женитьба рассорила Бальмонта с родителями и лишила финансовой поддержки, непосредственным же толчком явилась прочитанная незадолго до этого «</a:t>
            </a:r>
            <a:r>
              <a:rPr lang="ru-RU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Крейцерова</a:t>
            </a:r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соната». Год, проведённый в постели, как вспоминал сам поэт, оказался творчески весьма плодотворным и повлёк «небывалый расцвет умственного возбуждения и жизнерадостности».</a:t>
            </a:r>
          </a:p>
          <a:p>
            <a:pPr>
              <a:buNone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74901498_large_382pxAnreyevaBalmont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88040" y="1329856"/>
            <a:ext cx="3806869" cy="5528144"/>
          </a:xfrm>
        </p:spPr>
      </p:pic>
    </p:spTree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8244" y="0"/>
            <a:ext cx="9980682" cy="1096962"/>
          </a:xfrm>
        </p:spPr>
        <p:txBody>
          <a:bodyPr>
            <a:normAutofit/>
          </a:bodyPr>
          <a:lstStyle/>
          <a:p>
            <a:r>
              <a:rPr lang="ru-RU" sz="6600" dirty="0">
                <a:latin typeface="Times New Roman" pitchFamily="18" charset="0"/>
                <a:cs typeface="Times New Roman" pitchFamily="18" charset="0"/>
              </a:rPr>
              <a:t>Начало творческого пути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16582" y="1385455"/>
            <a:ext cx="7453747" cy="5472545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После неудачного опыта с собственной книгой Бальмонт занялся саморазвитием. Он читает книги, совершенствует языки, проводит время в разъездах. С 1894 по 1897гг. занимается переводами «Истории скандинавской литературы» и «Истории итальянской литературы». Появляются новые, теперь уже удачные, попытки издания стихов: в 1894 г. вышла книга «Под северным небом», 1895 г. - «В безбрежности», 1898 г. - «Тишина». Произведения Бальмонта появляются в газете «Весы». В 1896 г. поэт снова женится, и уезжает с женой в Европу. Путешествия продолжаются: в 1897 г. он проводит в Англии уроки о русской литературе.</a:t>
            </a:r>
          </a:p>
          <a:p>
            <a:pPr fontAlgn="base"/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Новая книга стихов вышла в свет в 1903 г. с заголовком «Будем как солнце». Она возымела небывалый успех. В 1905 г. Бальмонт опять покидает Россию, и отправляется в Мексику. Революцию 1905-1907 гг. путешественник встретил неистово, и принял в ней прямое участие. Поэт регулярно находился на улице, имел при себе заряженный револьвер и читал речи студентам. Страх перед арестом заставляет революционера уехать в 1906 г. во Францию.</a:t>
            </a:r>
          </a:p>
          <a:p>
            <a:pPr fontAlgn="base"/>
            <a:r>
              <a:rPr lang="ru-RU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Обосновавшись в глубинке Парижа, поэт все же проводит все время вдалеке от дома. В 1914 г., посетив Грузию, он переводит поэму Руставели «Витязь в тигровой шкуре». В 1915 г. возвращается в Москву, где читает студентам лекции по литературе.</a:t>
            </a:r>
          </a:p>
          <a:p>
            <a:pPr>
              <a:buNone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0_a7b04_3291f3e5_XL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277091" y="1482004"/>
            <a:ext cx="4364182" cy="4934765"/>
          </a:xfrm>
        </p:spPr>
      </p:pic>
    </p:spTree>
  </p:cSld>
  <p:clrMapOvr>
    <a:masterClrMapping/>
  </p:clrMapOvr>
  <p:transition spd="med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4655" y="200891"/>
            <a:ext cx="8799581" cy="1096962"/>
          </a:xfrm>
        </p:spPr>
        <p:txBody>
          <a:bodyPr rtlCol="0">
            <a:normAutofit/>
          </a:bodyPr>
          <a:lstStyle/>
          <a:p>
            <a:r>
              <a:rPr lang="ru-RU" sz="6600" dirty="0">
                <a:latin typeface="Times New Roman" pitchFamily="18" charset="0"/>
                <a:cs typeface="Times New Roman" pitchFamily="18" charset="0"/>
              </a:rPr>
              <a:t>Творческий кризис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30436" y="1399309"/>
            <a:ext cx="6747163" cy="51815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1920 г. Бальмонт снова уезжает в Париж с третьей женой и дочерью, и уже не покидает его пределы. Во Франции выходит еще 6 сборников со стихами, в 1923 году издаются автобиографии «Под новым серпом» и «Воздушный путь». Константин Дмитриевич очень скучал по Родине, и частенько жалел о том, что покинул ее. Страдания выливались в стихи того периода. Ему становилось все сложнее, и вскоре у него обнаружили серьезное нарушение психики. Поэт перестал писать, и все больше времени посвящал чтению. Конец жизни он провел в приюте «Русский дом» во французской глубинке. Великий поэт скончался 23 декабря 1942 г.</a:t>
            </a:r>
          </a:p>
        </p:txBody>
      </p:sp>
      <p:pic>
        <p:nvPicPr>
          <p:cNvPr id="7" name="Рисунок 6" descr="1435746406_a6ac3e7de0f45673cb472869c6a4e121bc5f6c1421452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2619" y="1385454"/>
            <a:ext cx="3855873" cy="47659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9490" y="6211669"/>
            <a:ext cx="4031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Фото Бальмонта Константина с дочерью Ниной 1913 год</a:t>
            </a:r>
          </a:p>
        </p:txBody>
      </p:sp>
    </p:spTree>
    <p:extLst>
      <p:ext uri="{BB962C8B-B14F-4D97-AF65-F5344CB8AC3E}">
        <p14:creationId xmlns:p14="http://schemas.microsoft.com/office/powerpoint/2010/main" val="4010278615"/>
      </p:ext>
    </p:extLst>
  </p:cSld>
  <p:clrMapOvr>
    <a:masterClrMapping/>
  </p:clrMapOvr>
  <p:transition spd="med">
    <p:strips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4655" y="200891"/>
            <a:ext cx="8799581" cy="1096962"/>
          </a:xfrm>
        </p:spPr>
        <p:txBody>
          <a:bodyPr rtlCol="0">
            <a:normAutofit/>
          </a:bodyPr>
          <a:lstStyle/>
          <a:p>
            <a:r>
              <a:rPr lang="ru-RU" sz="6600" dirty="0">
                <a:latin typeface="Times New Roman" pitchFamily="18" charset="0"/>
                <a:cs typeface="Times New Roman" pitchFamily="18" charset="0"/>
              </a:rPr>
              <a:t>Поэзия Бальмонта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46364" y="1454726"/>
            <a:ext cx="7966363" cy="540327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Бальмонт считается крупнейшим представителем старшего поколения символистов. </a:t>
            </a:r>
            <a:b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Его трактовали как поэта жизнеутверждающего. Ал. Блок, например, так характеризовал его творчество : «Когда слушаешь Бальмонта — всегда слушаешь весну. Никто не окутывает душу таким светлым туманом, как Бальмонт. Ярко было всегда его солнце...»</a:t>
            </a:r>
            <a:b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7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«Русской литературе XX века» читаем: «</a:t>
            </a:r>
            <a:r>
              <a:rPr lang="ru-RU" sz="17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Вся поэзия Бальмонта — </a:t>
            </a:r>
            <a:r>
              <a:rPr lang="ru-RU" sz="1700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неперестающая</a:t>
            </a:r>
            <a:r>
              <a:rPr lang="ru-RU" sz="17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весна</a:t>
            </a: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». После «</a:t>
            </a:r>
            <a:r>
              <a:rPr lang="ru-RU" sz="17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скорбной школы русской поэзии, привязывавшей поэзию к невзгодам общественности</a:t>
            </a: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»... поэзия Бальмонта «</a:t>
            </a:r>
            <a:r>
              <a:rPr lang="ru-RU" sz="17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послала на землю отрадную ярость лучей молодого солнца</a:t>
            </a: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». И вывод: «</a:t>
            </a:r>
            <a:r>
              <a:rPr lang="ru-RU" sz="17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Главная и основная черта поэтических убеждений Бальмонта — оптимизм...</a:t>
            </a: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светлое и радостное, какое-то победное настроение проходит золотой полосой через все десять томов его стихотворений».</a:t>
            </a:r>
            <a:b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7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Сам Бальмонт тоже осмысливал свой творческий путь как путь к свету и радости. В предисловии к первому тому «Полного собрания стихов» он писал: «</a:t>
            </a:r>
            <a:r>
              <a:rPr lang="ru-RU" sz="1700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Мое творчество началось... с печали, угнетенности и сумерек, началось под северным небом. Но, силою внутренней неизбежности, через жажду безгранного, безбрежного, через долгие скитания по пустынным равнинам и провалам Тишины, подошло к радостному Свету, к Огню, к победительному Солнцу</a:t>
            </a:r>
            <a:r>
              <a:rPr lang="ru-RU" sz="17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pic>
        <p:nvPicPr>
          <p:cNvPr id="6" name="Рисунок 5" descr="1435746611_96828470_kdbalmont_klamar_19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42221" y="1396638"/>
            <a:ext cx="2452255" cy="517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278615"/>
      </p:ext>
    </p:extLst>
  </p:cSld>
  <p:clrMapOvr>
    <a:masterClrMapping/>
  </p:clrMapOvr>
  <p:transition spd="med">
    <p:wheel spokes="3"/>
  </p:transition>
</p:sld>
</file>

<file path=ppt/theme/theme1.xml><?xml version="1.0" encoding="utf-8"?>
<a:theme xmlns:a="http://schemas.openxmlformats.org/drawingml/2006/main" name="tf03431380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_9411662_TF03431380_TF03431380.potx" id="{3442B1B1-FE9E-4009-A7C4-AC049039973C}" vid="{B3BD9ACF-76CB-44DC-AA6B-25949BA0423D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schemas.microsoft.com/office/2006/metadata/properties"/>
    <ds:schemaRef ds:uri="http://www.w3.org/2000/xmlns/"/>
    <ds:schemaRef ds:uri="4873beb7-5857-4685-be1f-d57550cc96cc"/>
    <ds:schemaRef ds:uri="http://www.w3.org/2001/XMLSchema-instance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4873beb7-5857-4685-be1f-d57550cc96cc"/>
  </ds:schemaRefs>
</ds:datastoreItem>
</file>

<file path=customXml/itemProps3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776</Words>
  <Application>Microsoft Office PowerPoint</Application>
  <PresentationFormat>Широкоэкранный</PresentationFormat>
  <Paragraphs>32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tf03431380</vt:lpstr>
      <vt:lpstr>Бальмонт Константин Дмитриевич </vt:lpstr>
      <vt:lpstr>Биография </vt:lpstr>
      <vt:lpstr>Детство и юность </vt:lpstr>
      <vt:lpstr>Детство и юность </vt:lpstr>
      <vt:lpstr>Начало творческого пути </vt:lpstr>
      <vt:lpstr>Начало творческого пути </vt:lpstr>
      <vt:lpstr>Начало творческого пути </vt:lpstr>
      <vt:lpstr>Творческий кризис </vt:lpstr>
      <vt:lpstr>Поэзия Бальмонта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Бальмонт Константин Дмитриевич </dc:title>
  <dc:creator/>
  <cp:lastModifiedBy>viktoriaturins@gmail.com</cp:lastModifiedBy>
  <cp:revision>2</cp:revision>
  <dcterms:created xsi:type="dcterms:W3CDTF">2017-11-12T21:42:07Z</dcterms:created>
  <dcterms:modified xsi:type="dcterms:W3CDTF">2024-12-06T07:58:25Z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