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9" r:id="rId4"/>
    <p:sldId id="260" r:id="rId5"/>
    <p:sldId id="261" r:id="rId6"/>
    <p:sldId id="262" r:id="rId7"/>
    <p:sldId id="263" r:id="rId8"/>
    <p:sldId id="257" r:id="rId9"/>
    <p:sldId id="258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Контрольно-обобщающий урок по теме: Первобытное общество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109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196752"/>
            <a:ext cx="8784976" cy="5184576"/>
          </a:xfrm>
        </p:spPr>
        <p:txBody>
          <a:bodyPr>
            <a:normAutofit/>
          </a:bodyPr>
          <a:lstStyle/>
          <a:p>
            <a:endParaRPr lang="ru-RU" sz="6000" i="1" dirty="0" smtClean="0"/>
          </a:p>
          <a:p>
            <a:pPr algn="ctr"/>
            <a:r>
              <a:rPr lang="ru-RU" sz="6000" b="1" i="1" dirty="0" smtClean="0"/>
              <a:t>Каковы </a:t>
            </a:r>
            <a:r>
              <a:rPr lang="ru-RU" sz="6000" b="1" i="1" dirty="0"/>
              <a:t>черты </a:t>
            </a:r>
            <a:r>
              <a:rPr lang="ru-RU" sz="6000" b="1" i="1" dirty="0" smtClean="0"/>
              <a:t>первобытности или первобытного общества?</a:t>
            </a:r>
            <a:r>
              <a:rPr lang="ru-RU" sz="6000" b="1" dirty="0" smtClean="0"/>
              <a:t> </a:t>
            </a: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val="244422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954730"/>
            <a:ext cx="206652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2</a:t>
            </a:r>
            <a:r>
              <a:rPr lang="ru-RU" sz="3200" b="1" dirty="0" smtClean="0"/>
              <a:t>. </a:t>
            </a:r>
            <a:r>
              <a:rPr lang="ru-RU" sz="3200" b="1" dirty="0" err="1" smtClean="0"/>
              <a:t>Картово</a:t>
            </a:r>
            <a:endParaRPr lang="ru-RU" sz="3200" b="1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2390056" y="1169614"/>
            <a:ext cx="74178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131840" y="960561"/>
            <a:ext cx="23762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/>
              <a:t>3</a:t>
            </a:r>
            <a:r>
              <a:rPr lang="ru-RU" sz="3200" b="1" dirty="0" smtClean="0"/>
              <a:t>. </a:t>
            </a:r>
            <a:r>
              <a:rPr lang="ru-RU" sz="3200" b="1" dirty="0" err="1" smtClean="0"/>
              <a:t>Задачкино</a:t>
            </a:r>
            <a:endParaRPr lang="ru-RU" sz="3200" b="1" dirty="0"/>
          </a:p>
        </p:txBody>
      </p:sp>
      <p:sp>
        <p:nvSpPr>
          <p:cNvPr id="7" name="Стрелка вверх 6"/>
          <p:cNvSpPr/>
          <p:nvPr/>
        </p:nvSpPr>
        <p:spPr>
          <a:xfrm>
            <a:off x="1114476" y="1869130"/>
            <a:ext cx="484632" cy="83979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43321" y="2708920"/>
            <a:ext cx="223224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1. </a:t>
            </a:r>
            <a:r>
              <a:rPr lang="ru-RU" sz="2800" b="1" dirty="0" err="1" smtClean="0"/>
              <a:t>Рассказкино</a:t>
            </a:r>
            <a:endParaRPr lang="ru-RU" sz="2800" b="1" dirty="0"/>
          </a:p>
        </p:txBody>
      </p:sp>
      <p:sp>
        <p:nvSpPr>
          <p:cNvPr id="9" name="Стрелка вправо 8"/>
          <p:cNvSpPr/>
          <p:nvPr/>
        </p:nvSpPr>
        <p:spPr>
          <a:xfrm>
            <a:off x="5508104" y="1204039"/>
            <a:ext cx="672235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180339" y="954730"/>
            <a:ext cx="2640133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4. </a:t>
            </a:r>
            <a:r>
              <a:rPr lang="ru-RU" sz="2600" b="1" dirty="0" err="1" smtClean="0"/>
              <a:t>Кроссводродво</a:t>
            </a:r>
            <a:endParaRPr lang="ru-RU" sz="2600" b="1" dirty="0"/>
          </a:p>
        </p:txBody>
      </p:sp>
      <p:sp>
        <p:nvSpPr>
          <p:cNvPr id="11" name="Стрелка вниз 10"/>
          <p:cNvSpPr/>
          <p:nvPr/>
        </p:nvSpPr>
        <p:spPr>
          <a:xfrm>
            <a:off x="7380312" y="1869130"/>
            <a:ext cx="484632" cy="14007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6362488" y="3284984"/>
            <a:ext cx="252028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5. </a:t>
            </a:r>
            <a:r>
              <a:rPr lang="ru-RU" sz="2800" b="1" dirty="0" err="1" smtClean="0"/>
              <a:t>Терминово</a:t>
            </a:r>
            <a:endParaRPr lang="ru-RU" sz="2800" b="1" dirty="0"/>
          </a:p>
        </p:txBody>
      </p:sp>
      <p:sp>
        <p:nvSpPr>
          <p:cNvPr id="13" name="Стрелка влево 12"/>
          <p:cNvSpPr/>
          <p:nvPr/>
        </p:nvSpPr>
        <p:spPr>
          <a:xfrm>
            <a:off x="5321784" y="3585380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987824" y="3429000"/>
            <a:ext cx="233396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6. </a:t>
            </a:r>
            <a:r>
              <a:rPr lang="ru-RU" sz="2800" b="1" dirty="0" err="1" smtClean="0"/>
              <a:t>Отгадайкино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006376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783863"/>
              </p:ext>
            </p:extLst>
          </p:nvPr>
        </p:nvGraphicFramePr>
        <p:xfrm>
          <a:off x="1331640" y="1412776"/>
          <a:ext cx="6912768" cy="48965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646291"/>
                <a:gridCol w="266477"/>
              </a:tblGrid>
              <a:tr h="3033105">
                <a:tc>
                  <a:txBody>
                    <a:bodyPr/>
                    <a:lstStyle/>
                    <a:p>
                      <a:pPr marL="13785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u="none" strike="noStrike" spc="0" dirty="0">
                          <a:effectLst/>
                        </a:rPr>
                        <a:t>КАРТОЧКА № 7</a:t>
                      </a:r>
                      <a:endParaRPr lang="ru-RU" sz="1200" dirty="0">
                        <a:effectLst/>
                      </a:endParaRPr>
                    </a:p>
                    <a:p>
                      <a:pPr marL="70485" marR="12700" indent="4127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u="none" strike="noStrike" spc="0" dirty="0">
                          <a:effectLst/>
                        </a:rPr>
                        <a:t>Подготовь развернутый ответ на вопрос: «Чем первобытный чело­век отличается от животных и современного человека?» Для этого вспомни:</a:t>
                      </a:r>
                      <a:endParaRPr lang="ru-RU" sz="10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Symbol"/>
                        <a:buChar char="-"/>
                        <a:tabLst>
                          <a:tab pos="210185" algn="l"/>
                        </a:tabLst>
                      </a:pPr>
                      <a:r>
                        <a:rPr lang="ru-RU" sz="1200" u="none" strike="noStrike" spc="0" dirty="0">
                          <a:effectLst/>
                        </a:rPr>
                        <a:t>От кого произошел человек?</a:t>
                      </a:r>
                      <a:endParaRPr lang="ru-RU" sz="1000" u="none" strike="noStrike" spc="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Symbol"/>
                        <a:buChar char="-"/>
                        <a:tabLst>
                          <a:tab pos="210185" algn="l"/>
                        </a:tabLst>
                      </a:pPr>
                      <a:r>
                        <a:rPr lang="ru-RU" sz="1200" u="none" strike="noStrike" spc="0" dirty="0">
                          <a:effectLst/>
                        </a:rPr>
                        <a:t>Как выглядели его походка, руки, глаза, лоб?</a:t>
                      </a:r>
                      <a:endParaRPr lang="ru-RU" sz="1000" u="none" strike="noStrike" spc="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Symbol"/>
                        <a:buChar char="-"/>
                        <a:tabLst>
                          <a:tab pos="208915" algn="l"/>
                        </a:tabLst>
                      </a:pPr>
                      <a:r>
                        <a:rPr lang="ru-RU" sz="1200" u="none" strike="noStrike" spc="0" dirty="0">
                          <a:effectLst/>
                        </a:rPr>
                        <a:t>Чем было покрыто его тело?</a:t>
                      </a:r>
                      <a:endParaRPr lang="ru-RU" sz="1000" u="none" strike="noStrike" spc="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Symbol"/>
                        <a:buChar char="-"/>
                        <a:tabLst>
                          <a:tab pos="210185" algn="l"/>
                        </a:tabLst>
                      </a:pPr>
                      <a:r>
                        <a:rPr lang="ru-RU" sz="1200" u="none" strike="noStrike" spc="0" dirty="0">
                          <a:effectLst/>
                        </a:rPr>
                        <a:t>Как выглядит современный человек?</a:t>
                      </a:r>
                      <a:endParaRPr lang="ru-RU" sz="1000" u="none" strike="noStrike" spc="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Symbol"/>
                        <a:buChar char="-"/>
                        <a:tabLst>
                          <a:tab pos="210185" algn="l"/>
                        </a:tabLst>
                      </a:pPr>
                      <a:r>
                        <a:rPr lang="ru-RU" sz="1200" u="none" strike="noStrike" spc="0" dirty="0">
                          <a:effectLst/>
                        </a:rPr>
                        <a:t>Сравни условия жизни древнего и современного человека.</a:t>
                      </a:r>
                      <a:endParaRPr lang="ru-RU" sz="1000" u="none" strike="noStrike" spc="0" dirty="0">
                        <a:effectLst/>
                      </a:endParaRPr>
                    </a:p>
                    <a:p>
                      <a:pPr marL="342900" marR="12700" lvl="0" indent="-342900" algn="l">
                        <a:lnSpc>
                          <a:spcPct val="115000"/>
                        </a:lnSpc>
                        <a:spcAft>
                          <a:spcPts val="600"/>
                        </a:spcAft>
                        <a:buClr>
                          <a:srgbClr val="000000"/>
                        </a:buClr>
                        <a:buSzPts val="1000"/>
                        <a:buFont typeface="Symbol"/>
                        <a:buChar char="-"/>
                        <a:tabLst>
                          <a:tab pos="208915" algn="l"/>
                        </a:tabLst>
                      </a:pPr>
                      <a:r>
                        <a:rPr lang="ru-RU" sz="1200" u="none" strike="noStrike" spc="0" dirty="0">
                          <a:effectLst/>
                        </a:rPr>
                        <a:t>Сравни занятия, орудия труда. Сделай вывод.</a:t>
                      </a:r>
                      <a:endParaRPr lang="ru-RU" sz="1000" u="none" strike="noStrike" spc="0" dirty="0">
                        <a:effectLst/>
                      </a:endParaRPr>
                    </a:p>
                    <a:p>
                      <a:pPr marR="12700" indent="-215900" algn="l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208915" algn="l"/>
                        </a:tabLst>
                      </a:pPr>
                      <a:r>
                        <a:rPr lang="ru-RU" sz="1200" u="none" strike="noStrike" spc="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</a:endParaRPr>
                    </a:p>
                    <a:p>
                      <a:pPr marL="201930" marR="12700" indent="-215900" algn="l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-68580" algn="l"/>
                        </a:tabLst>
                      </a:pPr>
                      <a:r>
                        <a:rPr lang="ru-RU" sz="1100" u="none" strike="noStrike" spc="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Arial Unicode MS"/>
                      </a:endParaRPr>
                    </a:p>
                  </a:txBody>
                  <a:tcPr marL="0" marR="0" marT="0" marB="0" anchor="ctr"/>
                </a:tc>
              </a:tr>
              <a:tr h="1863439">
                <a:tc gridSpan="2">
                  <a:txBody>
                    <a:bodyPr/>
                    <a:lstStyle/>
                    <a:p>
                      <a:pPr marL="137858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u="none" strike="noStrike" spc="0" dirty="0">
                          <a:effectLst/>
                        </a:rPr>
                        <a:t>КАРТОЧКА № 8</a:t>
                      </a:r>
                      <a:endParaRPr lang="ru-RU" sz="1200" dirty="0">
                        <a:effectLst/>
                      </a:endParaRPr>
                    </a:p>
                    <a:p>
                      <a:pPr marL="70485" marR="12700" indent="4127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u="none" strike="noStrike" spc="0" dirty="0">
                          <a:effectLst/>
                        </a:rPr>
                        <a:t>Подготовь развернутый ответ на вопрос; «Почему появилось нера­венство?»</a:t>
                      </a:r>
                      <a:endParaRPr lang="ru-RU" sz="1000" dirty="0">
                        <a:effectLst/>
                      </a:endParaRPr>
                    </a:p>
                    <a:p>
                      <a:pPr marL="324485" indent="-2540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u="none" strike="noStrike" spc="0" dirty="0">
                          <a:effectLst/>
                        </a:rPr>
                        <a:t>Для этого вспомни:</a:t>
                      </a:r>
                      <a:endParaRPr lang="ru-RU" sz="10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Symbol"/>
                        <a:buChar char="-"/>
                        <a:tabLst>
                          <a:tab pos="213360" algn="l"/>
                        </a:tabLst>
                      </a:pPr>
                      <a:r>
                        <a:rPr lang="ru-RU" sz="1200" u="none" strike="noStrike" spc="0" dirty="0">
                          <a:effectLst/>
                        </a:rPr>
                        <a:t>Какой металл первым начал использовать человек?</a:t>
                      </a:r>
                      <a:endParaRPr lang="ru-RU" sz="1000" u="none" strike="noStrike" spc="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Symbol"/>
                        <a:buChar char="-"/>
                        <a:tabLst>
                          <a:tab pos="210185" algn="l"/>
                        </a:tabLst>
                      </a:pPr>
                      <a:r>
                        <a:rPr lang="ru-RU" sz="1200" u="none" strike="noStrike" spc="0" dirty="0">
                          <a:effectLst/>
                        </a:rPr>
                        <a:t>Какое это имело значение?</a:t>
                      </a:r>
                      <a:endParaRPr lang="ru-RU" sz="1000" u="none" strike="noStrike" spc="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Symbol"/>
                        <a:buChar char="-"/>
                        <a:tabLst>
                          <a:tab pos="210185" algn="l"/>
                        </a:tabLst>
                      </a:pPr>
                      <a:r>
                        <a:rPr lang="ru-RU" sz="1200" u="none" strike="noStrike" spc="0" dirty="0">
                          <a:effectLst/>
                        </a:rPr>
                        <a:t>Почему на смену родовой общине пришла соседская?</a:t>
                      </a:r>
                      <a:endParaRPr lang="ru-RU" sz="1000" u="none" strike="noStrike" spc="0" dirty="0">
                        <a:effectLst/>
                      </a:endParaRPr>
                    </a:p>
                    <a:p>
                      <a:pPr marL="324485" indent="-254000" algn="l">
                        <a:lnSpc>
                          <a:spcPct val="115000"/>
                        </a:lnSpc>
                        <a:spcAft>
                          <a:spcPts val="560"/>
                        </a:spcAft>
                        <a:tabLst>
                          <a:tab pos="3733800" algn="l"/>
                        </a:tabLst>
                      </a:pPr>
                      <a:r>
                        <a:rPr lang="ru-RU" sz="1200" u="sng" strike="noStrike" spc="0" dirty="0">
                          <a:effectLst/>
                        </a:rPr>
                        <a:t>Сделай вывод.</a:t>
                      </a:r>
                      <a:r>
                        <a:rPr lang="ru-RU" sz="1200" u="none" strike="noStrike" spc="0" dirty="0">
                          <a:effectLst/>
                        </a:rPr>
                        <a:t>	</a:t>
                      </a:r>
                      <a:endParaRPr lang="ru-RU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1. </a:t>
            </a:r>
            <a:r>
              <a:rPr lang="ru-RU" dirty="0" err="1" smtClean="0"/>
              <a:t>Рассказкино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39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9012131" cy="6325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2. </a:t>
            </a:r>
            <a:r>
              <a:rPr lang="ru-RU" dirty="0" err="1" smtClean="0"/>
              <a:t>Картово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413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8928991" cy="5832648"/>
          </a:xfrm>
        </p:spPr>
        <p:txBody>
          <a:bodyPr>
            <a:normAutofit/>
          </a:bodyPr>
          <a:lstStyle/>
          <a:p>
            <a:pPr lvl="1"/>
            <a:r>
              <a:rPr lang="ru-RU" sz="2600" b="1" dirty="0">
                <a:solidFill>
                  <a:srgbClr val="FF0000"/>
                </a:solidFill>
              </a:rPr>
              <a:t>Задача 1.</a:t>
            </a:r>
            <a:r>
              <a:rPr lang="ru-RU" sz="2600" dirty="0">
                <a:solidFill>
                  <a:srgbClr val="FF0000"/>
                </a:solidFill>
              </a:rPr>
              <a:t> Одно из первобытных племен не оставило археологи­ческих памятников. Но известно, что в языке племени были слова, обозначавшие «кремень», «копье», «корзина», «лодка», «весло», «огонь», «шалаш». Можно ли на этом основании сделать выводы о быте и умениях племени? Докажите свою мысль.</a:t>
            </a:r>
            <a:r>
              <a:rPr lang="ru-RU" sz="2600" i="1" dirty="0">
                <a:solidFill>
                  <a:srgbClr val="FF0000"/>
                </a:solidFill>
              </a:rPr>
              <a:t> </a:t>
            </a:r>
            <a:endParaRPr lang="ru-RU" sz="2600" i="1" dirty="0" smtClean="0">
              <a:solidFill>
                <a:srgbClr val="FF0000"/>
              </a:solidFill>
            </a:endParaRPr>
          </a:p>
          <a:p>
            <a:pPr lvl="1"/>
            <a:r>
              <a:rPr lang="ru-RU" sz="2600" b="1" dirty="0" smtClean="0">
                <a:solidFill>
                  <a:srgbClr val="FF0000"/>
                </a:solidFill>
              </a:rPr>
              <a:t>Задача </a:t>
            </a:r>
            <a:r>
              <a:rPr lang="ru-RU" sz="2600" b="1" dirty="0">
                <a:solidFill>
                  <a:srgbClr val="FF0000"/>
                </a:solidFill>
              </a:rPr>
              <a:t>2.</a:t>
            </a:r>
            <a:r>
              <a:rPr lang="ru-RU" sz="2600" dirty="0">
                <a:solidFill>
                  <a:srgbClr val="FF0000"/>
                </a:solidFill>
              </a:rPr>
              <a:t> Известно, что древние люди первоначально пользо­вались ручным рубилом без рукоятки, а затем научились прикреп­лять рубило к деревянной рукоятке. Впоследствии люди изобрели плот. Как появление топора с рукояткой подготовило изобретение плота?</a:t>
            </a:r>
            <a:r>
              <a:rPr lang="ru-RU" sz="2600" i="1" dirty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30432"/>
          </a:xfrm>
        </p:spPr>
        <p:txBody>
          <a:bodyPr/>
          <a:lstStyle/>
          <a:p>
            <a:r>
              <a:rPr lang="ru-RU" dirty="0" smtClean="0"/>
              <a:t>3. </a:t>
            </a:r>
            <a:r>
              <a:rPr lang="ru-RU" dirty="0" err="1" smtClean="0"/>
              <a:t>Задачкино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490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1" y="1340768"/>
            <a:ext cx="8784976" cy="4785395"/>
          </a:xfrm>
        </p:spPr>
        <p:txBody>
          <a:bodyPr>
            <a:normAutofit fontScale="77500" lnSpcReduction="20000"/>
          </a:bodyPr>
          <a:lstStyle/>
          <a:p>
            <a:pPr lvl="1"/>
            <a:r>
              <a:rPr lang="ru-RU" sz="3700" b="1" dirty="0" smtClean="0">
                <a:solidFill>
                  <a:srgbClr val="FF0000"/>
                </a:solidFill>
              </a:rPr>
              <a:t>Задача</a:t>
            </a:r>
            <a:r>
              <a:rPr lang="ru-RU" sz="3700" dirty="0" smtClean="0">
                <a:solidFill>
                  <a:srgbClr val="FF0000"/>
                </a:solidFill>
              </a:rPr>
              <a:t> </a:t>
            </a:r>
            <a:r>
              <a:rPr lang="ru-RU" sz="3700" dirty="0">
                <a:solidFill>
                  <a:srgbClr val="FF0000"/>
                </a:solidFill>
              </a:rPr>
              <a:t>3. Какие находки нужно найти археологу, чтобы с уве­ренностью сказать, что здесь жили древнейшие люди.</a:t>
            </a:r>
            <a:r>
              <a:rPr lang="ru-RU" sz="3700" i="1" dirty="0">
                <a:solidFill>
                  <a:srgbClr val="FF0000"/>
                </a:solidFill>
              </a:rPr>
              <a:t> </a:t>
            </a:r>
            <a:endParaRPr lang="ru-RU" sz="3700" i="1" dirty="0" smtClean="0">
              <a:solidFill>
                <a:srgbClr val="FF0000"/>
              </a:solidFill>
            </a:endParaRPr>
          </a:p>
          <a:p>
            <a:pPr lvl="1"/>
            <a:r>
              <a:rPr lang="ru-RU" sz="3300" b="1" dirty="0" smtClean="0">
                <a:solidFill>
                  <a:srgbClr val="FF0000"/>
                </a:solidFill>
              </a:rPr>
              <a:t>Задача </a:t>
            </a:r>
            <a:r>
              <a:rPr lang="ru-RU" sz="3300" b="1" dirty="0">
                <a:solidFill>
                  <a:srgbClr val="FF0000"/>
                </a:solidFill>
              </a:rPr>
              <a:t>4.</a:t>
            </a:r>
            <a:r>
              <a:rPr lang="ru-RU" sz="3300" dirty="0">
                <a:solidFill>
                  <a:srgbClr val="FF0000"/>
                </a:solidFill>
              </a:rPr>
              <a:t> До недавнего времени коренные жители Австралии были отсталыми в хозяйственном и культурном отношении людь­ми. Они не умели читать, писать, не знали металлов. Вместе с тем австралийцы прекрасно разбирались в природе: они различали более двухсот видов пригодных в пищу диких растений, около ста видов съедобных улиток и более двадцати видов съедобных рыб. Чем объяснить, что большинство современных горожан и даже сельских жителей гораздо хуже австралийцев разбираются в окружающей природе.</a:t>
            </a:r>
            <a:r>
              <a:rPr lang="ru-RU" sz="3300" i="1" dirty="0">
                <a:solidFill>
                  <a:srgbClr val="FF0000"/>
                </a:solidFill>
              </a:rPr>
              <a:t>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3. </a:t>
            </a:r>
            <a:r>
              <a:rPr lang="ru-RU" dirty="0" err="1" smtClean="0"/>
              <a:t>Задачкино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194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784976" cy="6416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671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1" y="1117600"/>
            <a:ext cx="8712968" cy="5551760"/>
          </a:xfrm>
        </p:spPr>
        <p:txBody>
          <a:bodyPr numCol="2"/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FF0000"/>
                </a:solidFill>
              </a:rPr>
              <a:t>История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FF0000"/>
                </a:solidFill>
              </a:rPr>
              <a:t>И</a:t>
            </a:r>
            <a:r>
              <a:rPr lang="ru-RU" b="1" dirty="0" smtClean="0">
                <a:solidFill>
                  <a:srgbClr val="FF0000"/>
                </a:solidFill>
              </a:rPr>
              <a:t>сторический источник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FF0000"/>
                </a:solidFill>
              </a:rPr>
              <a:t>Всеобщая история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О</a:t>
            </a:r>
            <a:r>
              <a:rPr lang="ru-RU" b="1" dirty="0" smtClean="0">
                <a:solidFill>
                  <a:srgbClr val="FF0000"/>
                </a:solidFill>
              </a:rPr>
              <a:t>рудия труда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FF0000"/>
                </a:solidFill>
              </a:rPr>
              <a:t> Религия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И</a:t>
            </a:r>
            <a:r>
              <a:rPr lang="ru-RU" b="1" dirty="0" smtClean="0">
                <a:solidFill>
                  <a:srgbClr val="FF0000"/>
                </a:solidFill>
              </a:rPr>
              <a:t>с­кусство,</a:t>
            </a:r>
            <a:endParaRPr lang="ru-RU" b="1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Родовая община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Соседская община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Племя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Вождь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Идол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rgbClr val="FF0000"/>
                </a:solidFill>
              </a:rPr>
              <a:t> Неравенство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983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5. </a:t>
            </a:r>
            <a:r>
              <a:rPr lang="ru-RU" dirty="0" err="1" smtClean="0"/>
              <a:t>Терминово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765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844824"/>
            <a:ext cx="7408333" cy="4281339"/>
          </a:xfrm>
        </p:spPr>
        <p:txBody>
          <a:bodyPr>
            <a:normAutofit/>
          </a:bodyPr>
          <a:lstStyle/>
          <a:p>
            <a:endParaRPr lang="ru-RU" sz="3600" i="1" dirty="0" smtClean="0"/>
          </a:p>
          <a:p>
            <a:r>
              <a:rPr lang="ru-RU" sz="3600" b="1" i="1" dirty="0" smtClean="0"/>
              <a:t>Каковы </a:t>
            </a:r>
            <a:r>
              <a:rPr lang="ru-RU" sz="3600" b="1" i="1" dirty="0"/>
              <a:t>черты первобытности?</a:t>
            </a:r>
            <a:r>
              <a:rPr lang="ru-RU" sz="3600" b="1" dirty="0"/>
              <a:t> </a:t>
            </a:r>
            <a:endParaRPr lang="ru-RU" sz="36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6. </a:t>
            </a:r>
            <a:r>
              <a:rPr lang="ru-RU" dirty="0" err="1" smtClean="0"/>
              <a:t>Отгадайкино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710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23</TotalTime>
  <Words>389</Words>
  <Application>Microsoft Office PowerPoint</Application>
  <PresentationFormat>Экран (4:3)</PresentationFormat>
  <Paragraphs>51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Волна</vt:lpstr>
      <vt:lpstr>Контрольно-обобщающий урок по теме: Первобытное общество</vt:lpstr>
      <vt:lpstr>Презентация PowerPoint</vt:lpstr>
      <vt:lpstr>Презентация PowerPoint</vt:lpstr>
      <vt:lpstr>1. Рассказкино</vt:lpstr>
      <vt:lpstr>2. Картово</vt:lpstr>
      <vt:lpstr>3. Задачкино</vt:lpstr>
      <vt:lpstr>3. Задачкино</vt:lpstr>
      <vt:lpstr>Презентация PowerPoint</vt:lpstr>
      <vt:lpstr>5. Терминово</vt:lpstr>
      <vt:lpstr>6. Отгадайкино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Контрольно-обобщающий урок по теме: Первобытное общество</dc:title>
  <dc:creator>User-2</dc:creator>
  <cp:lastModifiedBy>User-2</cp:lastModifiedBy>
  <cp:revision>4</cp:revision>
  <dcterms:created xsi:type="dcterms:W3CDTF">2021-09-27T07:56:12Z</dcterms:created>
  <dcterms:modified xsi:type="dcterms:W3CDTF">2021-09-27T08:30:30Z</dcterms:modified>
</cp:coreProperties>
</file>