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86" r:id="rId2"/>
    <p:sldId id="287" r:id="rId3"/>
    <p:sldId id="288" r:id="rId4"/>
    <p:sldId id="258" r:id="rId5"/>
    <p:sldId id="257" r:id="rId6"/>
    <p:sldId id="259" r:id="rId7"/>
    <p:sldId id="265" r:id="rId8"/>
    <p:sldId id="270" r:id="rId9"/>
    <p:sldId id="289" r:id="rId10"/>
    <p:sldId id="277" r:id="rId11"/>
    <p:sldId id="290" r:id="rId12"/>
    <p:sldId id="263" r:id="rId13"/>
    <p:sldId id="291" r:id="rId14"/>
    <p:sldId id="271" r:id="rId15"/>
    <p:sldId id="282" r:id="rId16"/>
    <p:sldId id="292" r:id="rId17"/>
    <p:sldId id="272" r:id="rId18"/>
    <p:sldId id="283" r:id="rId19"/>
    <p:sldId id="273" r:id="rId20"/>
    <p:sldId id="268" r:id="rId21"/>
    <p:sldId id="261" r:id="rId22"/>
    <p:sldId id="279" r:id="rId23"/>
    <p:sldId id="280" r:id="rId24"/>
    <p:sldId id="278" r:id="rId25"/>
    <p:sldId id="275" r:id="rId26"/>
    <p:sldId id="276" r:id="rId27"/>
    <p:sldId id="284" r:id="rId28"/>
    <p:sldId id="285" r:id="rId29"/>
    <p:sldId id="293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121"/>
    <a:srgbClr val="FFF3F3"/>
    <a:srgbClr val="FFF5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74" autoAdjust="0"/>
    <p:restoredTop sz="99443" autoAdjust="0"/>
  </p:normalViewPr>
  <p:slideViewPr>
    <p:cSldViewPr>
      <p:cViewPr varScale="1">
        <p:scale>
          <a:sx n="72" d="100"/>
          <a:sy n="72" d="100"/>
        </p:scale>
        <p:origin x="-11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E9D62-95C1-4BAE-8710-80B047737D16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8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9BF21-EB54-4E13-8FD1-F223E479FC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E317-C32C-455B-9890-60C8F9A5881B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53B15-589A-40F5-97BE-430A25F84F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36271-39B5-4B10-B754-EBD1EDF2C160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C6DB8-9B41-4ABB-BCFB-2E8FF6E7B1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BADB1-55B8-4316-95A2-B6A197E30A50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9F60C-2BCF-446D-95F6-DE8781427D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E130D-AA66-4443-B02F-17C785FB91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75456-D38A-4406-9E68-41B06D903D22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57F30-CD01-4952-9451-091DDB95B882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1C93C-2929-4275-9BF6-028A7C1536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4FD1E-2D77-4BF6-AD9E-A4DA8CDC2F0C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3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42793-C5DD-4DF8-B183-7619A580B1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8CBB2-3133-4675-B280-81ACAABB5665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1811D-7DE8-4347-A28C-5FEF523A4D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9A51A-3FFE-44D8-9CD9-BE3D9D8C9779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E8B2F-16B9-49FA-9782-A20DF248C2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A06E-2005-4003-821E-4602A102BE09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E4D3D-4987-4D9E-9ED2-A344F3B9A4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81C5B-2B68-41BC-AA83-9501749DFD5B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A3C10-BDEF-4818-BA12-9E2E1F703A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203950"/>
            <a:ext cx="25908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1A30D-FA5C-40F7-AF0F-558388084998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133600" y="6203950"/>
            <a:ext cx="35814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5" y="6181725"/>
            <a:ext cx="609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4156C-2898-464F-97EE-20DAEA69D8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203950"/>
            <a:ext cx="25908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EA02B-2471-45F1-A94A-255D377209C3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133600" y="6203950"/>
            <a:ext cx="35814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5" y="6181725"/>
            <a:ext cx="609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D172F-BB32-4E08-AE89-1C5C35FDF1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48D87F7E-D246-4361-8BB0-03D2E6B2EFA4}" type="datetimeFigureOut">
              <a:rPr lang="ru-RU"/>
              <a:pPr>
                <a:defRPr/>
              </a:pPr>
              <a:t>28.10.2024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2DF06BF2-CCC1-4D72-9A3E-FF9DE4E9EA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4" r:id="rId1"/>
    <p:sldLayoutId id="2147483911" r:id="rId2"/>
    <p:sldLayoutId id="2147483915" r:id="rId3"/>
    <p:sldLayoutId id="2147483910" r:id="rId4"/>
    <p:sldLayoutId id="2147483916" r:id="rId5"/>
    <p:sldLayoutId id="2147483909" r:id="rId6"/>
    <p:sldLayoutId id="2147483908" r:id="rId7"/>
    <p:sldLayoutId id="2147483917" r:id="rId8"/>
    <p:sldLayoutId id="2147483918" r:id="rId9"/>
    <p:sldLayoutId id="2147483907" r:id="rId10"/>
    <p:sldLayoutId id="2147483906" r:id="rId11"/>
    <p:sldLayoutId id="2147483912" r:id="rId12"/>
    <p:sldLayoutId id="2147483913" r:id="rId13"/>
  </p:sldLayoutIdLst>
  <p:transition spd="slow">
    <p:split orient="vert"/>
  </p:transition>
  <p:txStyles>
    <p:titleStyle>
      <a:lvl1pPr algn="l" rtl="0" fontAlgn="base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fontAlgn="base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9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Выполнила: ученица 9Б класса ГБОУ СОШ № 3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п.г.т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Смышляевка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м.р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Волжский Левашова Юлия.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67544" y="1340768"/>
            <a:ext cx="8305800" cy="19812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Устаревшие и специальные слова на страницах повести «Пиковая дама»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1736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475312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Проблема</a:t>
            </a: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сложность восприятия художественного текста 19 века в связи с использованием на его страницах устаревших и специальных слов.</a:t>
            </a:r>
          </a:p>
          <a:p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</a:t>
            </a: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собрать устаревшие слова, классифицировать их по темам, постараться иллюстрировать для лучшего восприятия</a:t>
            </a:r>
            <a:r>
              <a:rPr lang="ru-RU" sz="3600" dirty="0" smtClean="0">
                <a:solidFill>
                  <a:srgbClr val="FF0000"/>
                </a:solidFill>
              </a:rPr>
              <a:t>.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13123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 </a:t>
            </a:r>
          </a:p>
          <a:p>
            <a:pPr marL="514350" indent="-514350">
              <a:buAutoNum type="arabicParenR"/>
            </a:pP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Внимательно перечитать повесть «Пиковая дама»;</a:t>
            </a:r>
          </a:p>
          <a:p>
            <a:pPr marL="514350" indent="-514350">
              <a:buAutoNum type="arabicParenR"/>
            </a:pP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Выписать цитаты, в которых используются устаревшие слова;</a:t>
            </a:r>
          </a:p>
          <a:p>
            <a:pPr marL="514350" indent="-514350">
              <a:buAutoNum type="arabicParenR"/>
            </a:pP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Найти значение этих слов в толковых словарях В.И. Даля и С.И. </a:t>
            </a:r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жегова ;</a:t>
            </a:r>
          </a:p>
          <a:p>
            <a:pPr marL="514350" indent="-514350">
              <a:buAutoNum type="arabicParenR"/>
            </a:pP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Использовать ресурсы Интернета для поиска иллюстративного материала.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858917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1304" y="-11022"/>
            <a:ext cx="6192837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-34925"/>
            <a:ext cx="4716462" cy="678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808" y="188640"/>
            <a:ext cx="8240216" cy="818376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800" b="1" smtClean="0">
                <a:solidFill>
                  <a:srgbClr val="FF0000"/>
                </a:solidFill>
              </a:rPr>
              <a:t>Сцены из «Пиковой дамы».</a:t>
            </a:r>
            <a:endParaRPr lang="ru-RU" sz="4800" b="1">
              <a:solidFill>
                <a:srgbClr val="FF0000"/>
              </a:solidFill>
            </a:endParaRPr>
          </a:p>
        </p:txBody>
      </p:sp>
      <p:pic>
        <p:nvPicPr>
          <p:cNvPr id="16386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1196975"/>
            <a:ext cx="2592388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Рисунок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4003675"/>
            <a:ext cx="2232025" cy="258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00" y="1628775"/>
            <a:ext cx="2051050" cy="330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Рисунок 6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42100" y="1196975"/>
            <a:ext cx="1871663" cy="267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Рисунок 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14425" y="3924300"/>
            <a:ext cx="1873250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Chaykovskiy-Petr-Il_ich--Pikovaya-Dama-Melik-Pashaev-GABT-1950-Nelepp-Smolenskaya-Verbickaya-Ivanov--8-Ballada-Tomskogo-Togda-poslushayte-vy-eto(muzbaron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427984" y="580866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8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«…ни разу не поставили на </a:t>
            </a: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руте</a:t>
            </a:r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?...»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удачное положение в карточной игре, при котором несколько раз подряд выпадает одна и та же карта.</a:t>
            </a:r>
          </a:p>
          <a:p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«…все три выиграли ей </a:t>
            </a:r>
            <a:r>
              <a:rPr lang="ru-RU" sz="3200" dirty="0" err="1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соника</a:t>
            </a:r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…»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выигрыш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или проигрыш в азартной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игре сразу с первой карты.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600" b="1" dirty="0" smtClean="0">
                <a:solidFill>
                  <a:srgbClr val="FF0000"/>
                </a:solidFill>
              </a:rPr>
              <a:t>            Карточная игра.</a:t>
            </a:r>
            <a:endParaRPr lang="ru-RU" sz="4600" b="1" dirty="0">
              <a:solidFill>
                <a:srgbClr val="FF0000"/>
              </a:solidFill>
            </a:endParaRPr>
          </a:p>
        </p:txBody>
      </p:sp>
      <p:pic>
        <p:nvPicPr>
          <p:cNvPr id="17413" name="Picture 5" descr="005_800x333"/>
          <p:cNvPicPr>
            <a:picLocks noGrp="1" noChangeAspect="1" noChangeArrowheads="1"/>
          </p:cNvPicPr>
          <p:nvPr>
            <p:ph type="clipArt"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932040" y="3501008"/>
            <a:ext cx="3240360" cy="2808312"/>
          </a:xfrm>
          <a:ln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F3A447"/>
              </a:buClr>
            </a:pPr>
            <a:r>
              <a:rPr lang="ru-RU" sz="2400" dirty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«В то время дамы играли в </a:t>
            </a:r>
            <a:r>
              <a:rPr lang="ru-RU" sz="3200" dirty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фараон.»</a:t>
            </a: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разновидность азартной  игры в карты.</a:t>
            </a:r>
          </a:p>
          <a:p>
            <a:pPr lvl="0">
              <a:buClr>
                <a:srgbClr val="F3A447"/>
              </a:buClr>
            </a:pPr>
            <a:r>
              <a:rPr lang="ru-RU" sz="2400" dirty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«Несколько генералов и тайных советников играл в </a:t>
            </a:r>
            <a:r>
              <a:rPr lang="ru-RU" sz="3200" dirty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вист</a:t>
            </a:r>
            <a:r>
              <a:rPr lang="ru-RU" sz="2400" dirty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.»</a:t>
            </a:r>
            <a:r>
              <a:rPr lang="ru-RU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карточная игра вчетвером (двумя парами),в две карты, заключающаяся в том, чтобы набрать больше взяток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</a:p>
          <a:p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             </a:t>
            </a:r>
            <a:r>
              <a:rPr lang="ru-RU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Карточная игра</a:t>
            </a:r>
            <a:endParaRPr lang="ru-RU" sz="4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399580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4"/>
          <p:cNvSpPr>
            <a:spLocks noGrp="1"/>
          </p:cNvSpPr>
          <p:nvPr>
            <p:ph type="title"/>
          </p:nvPr>
        </p:nvSpPr>
        <p:spPr bwMode="auto">
          <a:noFill/>
          <a:ln w="9525"/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ru-RU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    </a:t>
            </a:r>
            <a:r>
              <a:rPr lang="ru-RU" dirty="0" smtClean="0">
                <a:ln>
                  <a:noFill/>
                </a:ln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Карточная игра</a:t>
            </a:r>
            <a:r>
              <a:rPr lang="ru-RU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</a:p>
        </p:txBody>
      </p:sp>
      <p:pic>
        <p:nvPicPr>
          <p:cNvPr id="40967" name="Picture 7" descr="century_fashion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2545275"/>
            <a:ext cx="4038600" cy="2483413"/>
          </a:xfrm>
        </p:spPr>
      </p:pic>
      <p:sp>
        <p:nvSpPr>
          <p:cNvPr id="8" name="Rectangle 6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«Наконец </a:t>
            </a:r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талья </a:t>
            </a:r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кончилась.»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круг карточной игры до окончания колоды банкомёта.</a:t>
            </a:r>
          </a:p>
          <a:p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«…никто более двухсот семидесяти пяти </a:t>
            </a:r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семпелем</a:t>
            </a:r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здесь ещё не ставил.»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простая полная ставка на карту.</a:t>
            </a:r>
          </a:p>
          <a:p>
            <a:endParaRPr lang="ru-RU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Карточная игра</a:t>
            </a:r>
            <a:endParaRPr lang="ru-RU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447800"/>
            <a:ext cx="8075240" cy="4678363"/>
          </a:xfrm>
        </p:spPr>
        <p:txBody>
          <a:bodyPr/>
          <a:lstStyle/>
          <a:p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«Герман подошёл к столу; </a:t>
            </a:r>
            <a:r>
              <a:rPr lang="ru-RU" sz="36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понтёры</a:t>
            </a:r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тотчас дали ему место.»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человек, который идёт против банкомёта.</a:t>
            </a:r>
          </a:p>
          <a:p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Банкомёт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игрок в карты, который держит банк.</a:t>
            </a:r>
          </a:p>
          <a:p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«…каким образом бабушка моя не </a:t>
            </a:r>
            <a:r>
              <a:rPr lang="ru-RU" sz="36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понтирует</a:t>
            </a:r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.»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идти против банкомёта.</a:t>
            </a:r>
            <a:endParaRPr lang="ru-RU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258630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/>
          </p:cNvSpPr>
          <p:nvPr>
            <p:ph type="title"/>
          </p:nvPr>
        </p:nvSpPr>
        <p:spPr bwMode="auto">
          <a:noFill/>
          <a:ln w="9525"/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ru-RU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  </a:t>
            </a:r>
            <a:r>
              <a:rPr lang="ru-RU" sz="4800" dirty="0" smtClean="0">
                <a:ln>
                  <a:noFill/>
                </a:ln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Карточная игра</a:t>
            </a:r>
          </a:p>
        </p:txBody>
      </p:sp>
      <p:sp>
        <p:nvSpPr>
          <p:cNvPr id="18438" name="Rectangle 6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«…отроду не </a:t>
            </a:r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загнул</a:t>
            </a:r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ни одного </a:t>
            </a:r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пароли</a:t>
            </a:r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…»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-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удваивать ставку в карточной игре. </a:t>
            </a:r>
          </a:p>
        </p:txBody>
      </p:sp>
      <p:pic>
        <p:nvPicPr>
          <p:cNvPr id="18440" name="Picture 8" descr="playing cards 4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2485795"/>
            <a:ext cx="4038600" cy="2602372"/>
          </a:xfrm>
          <a:ln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19200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             Карточная игра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447800"/>
            <a:ext cx="8219256" cy="4678363"/>
          </a:xfrm>
        </p:spPr>
        <p:txBody>
          <a:bodyPr/>
          <a:lstStyle/>
          <a:p>
            <a:r>
              <a:rPr lang="ru-RU" sz="2800" dirty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</a:t>
            </a:r>
            <a:r>
              <a:rPr lang="ru-RU" sz="3600" dirty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играю мирандолем</a:t>
            </a:r>
            <a:r>
              <a:rPr lang="ru-RU" sz="2800" dirty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никогда не горячусь…»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приём игры в карты, при котором первоначальная ставка не увеличивается.</a:t>
            </a:r>
          </a:p>
          <a:p>
            <a:r>
              <a:rPr lang="ru-RU" sz="28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«…нажившего некогда миллионы, выигрывая </a:t>
            </a:r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векселя</a:t>
            </a:r>
            <a:r>
              <a:rPr lang="ru-RU" sz="28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и проигрывая чистые деньги.»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денежный документ, содержащий обязательство уплатить определённую сумму в определённый срок.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324937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Должности , чины, звания ,     титулы.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480335" y="1628774"/>
            <a:ext cx="502867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КОННОГВАРДЕЕЦ</a:t>
            </a:r>
            <a:r>
              <a:rPr lang="ru-R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- в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царской армии: военнослужащий лейб-гвардейского конного полка.</a:t>
            </a:r>
          </a:p>
        </p:txBody>
      </p:sp>
      <p:sp>
        <p:nvSpPr>
          <p:cNvPr id="21507" name="TextBox 4"/>
          <p:cNvSpPr txBox="1">
            <a:spLocks noChangeArrowheads="1"/>
          </p:cNvSpPr>
          <p:nvPr/>
        </p:nvSpPr>
        <p:spPr bwMode="auto">
          <a:xfrm>
            <a:off x="473190" y="2708920"/>
            <a:ext cx="4740647" cy="3308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«Мы вместе были пожалованы в 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фрейлины</a:t>
            </a:r>
            <a:r>
              <a:rPr lang="ru-RU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…» </a:t>
            </a:r>
            <a:r>
              <a:rPr lang="ru-RU" sz="2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-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младшее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придворное звание для незамужних женщин. При выходе замуж это звание с них снималось, но они сохраняли право быть представленными императрице и получать приглашения на балы в Большом зале Зимнего дворца вместе с мужьями…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pic>
        <p:nvPicPr>
          <p:cNvPr id="1026" name="Picture 2" descr="http://www.raruss.ru/images/stories/russpeaking/konnogvardeitzy/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196752"/>
            <a:ext cx="2953364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21920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Должности , чины, звания , титулы.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7" y="1556791"/>
            <a:ext cx="63367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556792"/>
            <a:ext cx="2286000" cy="330098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0394" y="1593634"/>
            <a:ext cx="6336705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«…молоденькая, быстроглазая 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мамзель</a:t>
            </a:r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принесла записку…»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употребляется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обращение или форма вежливого упоминания по отношению к незамужней женщине во Франции и в некоторых других странах, обычно присоединяемое к фамилии или имени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«Три девушки вбежали в одну дверь, а КАМЕРДИНЕР в другую</a:t>
            </a:r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.»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в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буржуазно-дворянском быту: комнатный слуга при господине.</a:t>
            </a:r>
          </a:p>
          <a:p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727437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Должности , чины, звания , титулы.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 то самое время, как два </a:t>
            </a:r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лакея </a:t>
            </a:r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приподняли старуху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…»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домашний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слуга при господах. </a:t>
            </a:r>
          </a:p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340768"/>
            <a:ext cx="3024336" cy="398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69784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37160"/>
            <a:ext cx="8531616" cy="153229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FF0000"/>
                </a:solidFill>
              </a:rPr>
              <a:t>Должности , чины , звания ,   титулы.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2533" name="TextBox 6"/>
          <p:cNvSpPr txBox="1">
            <a:spLocks noChangeArrowheads="1"/>
          </p:cNvSpPr>
          <p:nvPr/>
        </p:nvSpPr>
        <p:spPr bwMode="auto">
          <a:xfrm>
            <a:off x="508000" y="1772816"/>
            <a:ext cx="59362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КАМЕРГЕР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- придворное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звание в западноевропейских монархических государствах и в царской России (степенью выше камер-юнкера).</a:t>
            </a:r>
          </a:p>
        </p:txBody>
      </p:sp>
      <p:sp>
        <p:nvSpPr>
          <p:cNvPr id="22535" name="TextBox 12"/>
          <p:cNvSpPr txBox="1">
            <a:spLocks noChangeArrowheads="1"/>
          </p:cNvSpPr>
          <p:nvPr/>
        </p:nvSpPr>
        <p:spPr bwMode="auto">
          <a:xfrm>
            <a:off x="2555776" y="3280858"/>
            <a:ext cx="388843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ДЕНЩИК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- солдат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, назначавшийся к офицеру в качестве прислуги.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119198"/>
            <a:ext cx="1908000" cy="396864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141685"/>
            <a:ext cx="2376264" cy="308812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63216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rgbClr val="FF0000"/>
                </a:solidFill>
              </a:rPr>
              <a:t>Должности , чины , </a:t>
            </a:r>
            <a:r>
              <a:rPr lang="ru-RU" sz="4800" b="1" dirty="0" smtClean="0">
                <a:solidFill>
                  <a:srgbClr val="FF0000"/>
                </a:solidFill>
              </a:rPr>
              <a:t>звания,     титулы</a:t>
            </a:r>
            <a:r>
              <a:rPr lang="ru-RU" sz="4800" b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44824"/>
            <a:ext cx="50299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ГРАФИНЯ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жена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или дочь графа.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2492896"/>
            <a:ext cx="56169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БАРОНЕССА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жена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или дочь барона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3083130"/>
            <a:ext cx="36349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БАРЫНЯ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жен.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барин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48518" y="3645024"/>
            <a:ext cx="84159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ГОСПОЖА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жен. к сущ. господин .Употребляется как обращение или форма вежливого упоминания по отношению к женщине, обычно присоединяемое к фамилии или имени лица, к названию его должности или звания.</a:t>
            </a:r>
          </a:p>
        </p:txBody>
      </p:sp>
      <p:sp>
        <p:nvSpPr>
          <p:cNvPr id="7" name="TextBox 15"/>
          <p:cNvSpPr txBox="1">
            <a:spLocks noChangeArrowheads="1"/>
          </p:cNvSpPr>
          <p:nvPr/>
        </p:nvSpPr>
        <p:spPr bwMode="auto">
          <a:xfrm>
            <a:off x="570884" y="5578126"/>
            <a:ext cx="77048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КНЯЖНА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- незамужняя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дочь князя.</a:t>
            </a:r>
          </a:p>
        </p:txBody>
      </p:sp>
    </p:spTree>
    <p:extLst>
      <p:ext uri="{BB962C8B-B14F-4D97-AF65-F5344CB8AC3E}">
        <p14:creationId xmlns:p14="http://schemas.microsoft.com/office/powerpoint/2010/main" val="239414067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9144000" cy="1435224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800" b="1" smtClean="0">
                <a:solidFill>
                  <a:srgbClr val="FF0000"/>
                </a:solidFill>
              </a:rPr>
              <a:t>Должности , чины , звания , титулы.</a:t>
            </a:r>
            <a:endParaRPr lang="ru-RU" sz="4800" b="1">
              <a:solidFill>
                <a:srgbClr val="FF0000"/>
              </a:solidFill>
            </a:endParaRPr>
          </a:p>
        </p:txBody>
      </p:sp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401638" y="1757363"/>
            <a:ext cx="474642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Тайный</a:t>
            </a:r>
            <a:r>
              <a:rPr lang="ru-RU" sz="2000" dirty="0">
                <a:solidFill>
                  <a:srgbClr val="FF0000"/>
                </a:solidFill>
              </a:rPr>
              <a:t> </a:t>
            </a:r>
            <a:r>
              <a:rPr lang="ru-RU" sz="2000" b="1" dirty="0">
                <a:solidFill>
                  <a:srgbClr val="FF0000"/>
                </a:solidFill>
              </a:rPr>
              <a:t>советник</a:t>
            </a:r>
            <a:r>
              <a:rPr lang="ru-RU" sz="2000" dirty="0"/>
              <a:t> </a:t>
            </a:r>
            <a:r>
              <a:rPr lang="ru-RU" sz="2000" dirty="0">
                <a:solidFill>
                  <a:schemeClr val="bg1"/>
                </a:solidFill>
              </a:rPr>
              <a:t>— в России гражданский чин III класса в Табели о рангах, соответствовал чинам генерал-лейтенанта и вице-адмирала. Лица, его имевшие, занимали высшие государственные должности, например министр или товарищ министра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  <a:endParaRPr lang="ru-RU" sz="2000" dirty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23555" name="TextBox 3"/>
          <p:cNvSpPr txBox="1">
            <a:spLocks noChangeArrowheads="1"/>
          </p:cNvSpPr>
          <p:nvPr/>
        </p:nvSpPr>
        <p:spPr bwMode="auto">
          <a:xfrm>
            <a:off x="539552" y="5207923"/>
            <a:ext cx="79928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Constantia" pitchFamily="18" charset="0"/>
              </a:rPr>
              <a:t>УПРАВИТЕЛЬ </a:t>
            </a:r>
            <a:r>
              <a:rPr lang="ru-RU" sz="2000" dirty="0" smtClean="0">
                <a:solidFill>
                  <a:schemeClr val="bg1"/>
                </a:solidFill>
                <a:latin typeface="Constantia" pitchFamily="18" charset="0"/>
              </a:rPr>
              <a:t>- </a:t>
            </a:r>
            <a:r>
              <a:rPr lang="ru-RU" sz="2000" dirty="0">
                <a:solidFill>
                  <a:schemeClr val="bg1"/>
                </a:solidFill>
                <a:latin typeface="Constantia" pitchFamily="18" charset="0"/>
              </a:rPr>
              <a:t>служащий у помещика, управляющий хозяйством в его имении.</a:t>
            </a:r>
          </a:p>
        </p:txBody>
      </p:sp>
      <p:sp>
        <p:nvSpPr>
          <p:cNvPr id="23556" name="TextBox 4"/>
          <p:cNvSpPr txBox="1">
            <a:spLocks noChangeArrowheads="1"/>
          </p:cNvSpPr>
          <p:nvPr/>
        </p:nvSpPr>
        <p:spPr bwMode="auto">
          <a:xfrm>
            <a:off x="423560" y="4437112"/>
            <a:ext cx="85359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>
                <a:latin typeface="Constantia" pitchFamily="18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Constantia" pitchFamily="18" charset="0"/>
              </a:rPr>
              <a:t>РОТМИСТР </a:t>
            </a:r>
            <a:r>
              <a:rPr lang="ru-RU" sz="2000" dirty="0" smtClean="0">
                <a:solidFill>
                  <a:schemeClr val="bg1"/>
                </a:solidFill>
                <a:latin typeface="Constantia" pitchFamily="18" charset="0"/>
              </a:rPr>
              <a:t>- в </a:t>
            </a:r>
            <a:r>
              <a:rPr lang="ru-RU" sz="2000" dirty="0">
                <a:solidFill>
                  <a:schemeClr val="bg1"/>
                </a:solidFill>
                <a:latin typeface="Constantia" pitchFamily="18" charset="0"/>
              </a:rPr>
              <a:t>царской армии: офицерский чин в кавалерии, равный капитану.</a:t>
            </a:r>
          </a:p>
        </p:txBody>
      </p:sp>
      <p:pic>
        <p:nvPicPr>
          <p:cNvPr id="2050" name="Picture 2" descr="File:Rittmeister of the Polish National Cavalry in 179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56793"/>
            <a:ext cx="2664296" cy="251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/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ru-RU" sz="480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       Одежда</a:t>
            </a:r>
          </a:p>
        </p:txBody>
      </p:sp>
      <p:sp>
        <p:nvSpPr>
          <p:cNvPr id="25603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7200" y="1447800"/>
            <a:ext cx="4038600" cy="4678363"/>
          </a:xfrm>
        </p:spPr>
        <p:txBody>
          <a:bodyPr/>
          <a:lstStyle/>
          <a:p>
            <a:r>
              <a:rPr lang="ru-RU" sz="28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«…в такой же час, в шитом </a:t>
            </a:r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кафтане</a:t>
            </a:r>
            <a:r>
              <a:rPr lang="ru-RU" sz="28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…»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–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старинная верхняя одежда с глубоким запахом и длинными рукавами.</a:t>
            </a:r>
          </a:p>
        </p:txBody>
      </p:sp>
      <p:pic>
        <p:nvPicPr>
          <p:cNvPr id="25605" name="Picture 5" descr="kaftan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067944" y="1052736"/>
            <a:ext cx="4680520" cy="4896544"/>
          </a:xfrm>
          <a:ln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/>
          </p:nvPr>
        </p:nvSpPr>
        <p:spPr bwMode="auto">
          <a:noFill/>
          <a:ln w="9525"/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ru-RU" sz="48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                 </a:t>
            </a:r>
            <a:r>
              <a:rPr lang="ru-RU" sz="480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Одежда </a:t>
            </a:r>
          </a:p>
        </p:txBody>
      </p:sp>
      <p:sp>
        <p:nvSpPr>
          <p:cNvPr id="26627" name="Rectangle 3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«…третья высокий чепец с лентами огненного цвета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.» – старинный женский головной убор,  в виде закрывающего волосы капора</a:t>
            </a:r>
            <a:r>
              <a:rPr lang="ru-RU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Ка́пор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—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женский головной убор эпохи бидермейера, соединяющий в себе черты чепца и шляпы. У 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капора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высокая шляпная тулья (для убранных на затылок волос) и обрамляющие лицо широкие жёсткие поля, сужающиеся к затылку.</a:t>
            </a:r>
            <a:endParaRPr lang="ru-RU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9" name="Picture 5" descr="57176256_1270021502_40250884_Emilio_Sala_y_Frances_18501910_Sala_y_Tea_Tim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427984" y="1484784"/>
            <a:ext cx="4176464" cy="3600400"/>
          </a:xfrm>
          <a:ln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Grp="1"/>
          </p:cNvSpPr>
          <p:nvPr>
            <p:ph type="title"/>
          </p:nvPr>
        </p:nvSpPr>
        <p:spPr bwMode="auto">
          <a:noFill/>
          <a:ln w="9525"/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ru-RU" dirty="0" smtClean="0">
                <a:ln>
                  <a:noFill/>
                </a:ln>
                <a:effectLst/>
                <a:latin typeface="Arial" charset="0"/>
              </a:rPr>
              <a:t>                </a:t>
            </a:r>
            <a:r>
              <a:rPr lang="ru-RU" sz="48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Одежда</a:t>
            </a:r>
          </a:p>
        </p:txBody>
      </p:sp>
      <p:sp>
        <p:nvSpPr>
          <p:cNvPr id="53253" name="Rectangle 5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FF2121"/>
                </a:solidFill>
                <a:latin typeface="Arial" charset="0"/>
              </a:rPr>
              <a:t>«…то стройная нога молодой красавицы, то гремучая </a:t>
            </a:r>
            <a:r>
              <a:rPr lang="ru-RU" sz="3200" dirty="0" smtClean="0">
                <a:solidFill>
                  <a:srgbClr val="FF2121"/>
                </a:solidFill>
                <a:latin typeface="Arial" charset="0"/>
              </a:rPr>
              <a:t>ботфорта</a:t>
            </a:r>
            <a:r>
              <a:rPr lang="ru-RU" sz="2800" dirty="0" smtClean="0">
                <a:solidFill>
                  <a:schemeClr val="bg1"/>
                </a:solidFill>
                <a:latin typeface="Arial" charset="0"/>
              </a:rPr>
              <a:t>…» – высокие кавалерийские сапоги</a:t>
            </a:r>
          </a:p>
        </p:txBody>
      </p:sp>
      <p:pic>
        <p:nvPicPr>
          <p:cNvPr id="53267" name="Picture 1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76056" y="1412776"/>
            <a:ext cx="2880320" cy="4032448"/>
          </a:xfrm>
        </p:spPr>
      </p:pic>
      <p:sp>
        <p:nvSpPr>
          <p:cNvPr id="53256" name="AutoShape 8" descr="9k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53258" name="AutoShape 10" descr="9k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53260" name="AutoShape 12" descr="9k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53262" name="AutoShape 14" descr="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53264" name="AutoShape 16" descr="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53266" name="AutoShape 18" descr="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split orient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 noGrp="1"/>
          </p:cNvSpPr>
          <p:nvPr>
            <p:ph type="title"/>
          </p:nvPr>
        </p:nvSpPr>
        <p:spPr bwMode="auto">
          <a:noFill/>
          <a:ln w="9525"/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ru-RU" sz="480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        Одежда</a:t>
            </a:r>
          </a:p>
        </p:txBody>
      </p:sp>
      <p:sp>
        <p:nvSpPr>
          <p:cNvPr id="55301" name="Rectangle 5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«…бабушка, отклеивая мушки с лица и отвязывая </a:t>
            </a:r>
            <a:r>
              <a:rPr lang="ru-RU" sz="36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фижмы</a:t>
            </a:r>
            <a:r>
              <a:rPr lang="ru-RU" sz="28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объявила дедушке…»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юбка на китовом усе.</a:t>
            </a:r>
          </a:p>
        </p:txBody>
      </p:sp>
      <p:pic>
        <p:nvPicPr>
          <p:cNvPr id="55303" name="Picture 7" descr="img40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95570" y="1447800"/>
            <a:ext cx="3543859" cy="4678363"/>
          </a:xfrm>
        </p:spPr>
      </p:pic>
    </p:spTree>
  </p:cSld>
  <p:clrMapOvr>
    <a:masterClrMapping/>
  </p:clrMapOvr>
  <p:transition spd="slow">
    <p:split orient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Grp="1"/>
          </p:cNvSpPr>
          <p:nvPr>
            <p:ph type="title"/>
          </p:nvPr>
        </p:nvSpPr>
        <p:spPr bwMode="auto">
          <a:noFill/>
          <a:ln w="9525"/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ru-RU" sz="480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    Предметы быта </a:t>
            </a:r>
          </a:p>
        </p:txBody>
      </p:sp>
      <p:sp>
        <p:nvSpPr>
          <p:cNvPr id="51205" name="Rectangle 5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«…и где сальная свеча томно горела в медном </a:t>
            </a:r>
            <a:r>
              <a:rPr lang="ru-RU" sz="36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шандале</a:t>
            </a:r>
            <a:r>
              <a:rPr lang="ru-RU" sz="28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!»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тяжёлый подсвечник.</a:t>
            </a:r>
          </a:p>
        </p:txBody>
      </p:sp>
      <p:pic>
        <p:nvPicPr>
          <p:cNvPr id="51207" name="Picture 7" descr="o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62625" y="1881188"/>
            <a:ext cx="1809750" cy="3810000"/>
          </a:xfrm>
        </p:spPr>
      </p:pic>
    </p:spTree>
  </p:cSld>
  <p:clrMapOvr>
    <a:masterClrMapping/>
  </p:clrMapOvr>
  <p:transition spd="slow">
    <p:split orient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5554960" cy="81453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800" b="1" smtClean="0">
                <a:solidFill>
                  <a:srgbClr val="FF0000"/>
                </a:solidFill>
              </a:rPr>
              <a:t>Устаревшие слова.</a:t>
            </a:r>
            <a:endParaRPr lang="ru-RU" sz="4800" b="1">
              <a:solidFill>
                <a:srgbClr val="FF0000"/>
              </a:solidFill>
            </a:endParaRPr>
          </a:p>
        </p:txBody>
      </p:sp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468313" y="1325563"/>
            <a:ext cx="78486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Constantia" pitchFamily="18" charset="0"/>
              </a:rPr>
              <a:t>  </a:t>
            </a:r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«…Полину , которая , ПРОТИВ ОБЫКНОВЕНИЯ ,  кокетничала с ним…»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-не</a:t>
            </a:r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так, как обычно; не так, как всегда. </a:t>
            </a:r>
          </a:p>
        </p:txBody>
      </p:sp>
      <p:sp>
        <p:nvSpPr>
          <p:cNvPr id="27651" name="TextBox 3"/>
          <p:cNvSpPr txBox="1">
            <a:spLocks noChangeArrowheads="1"/>
          </p:cNvSpPr>
          <p:nvPr/>
        </p:nvSpPr>
        <p:spPr bwMode="auto">
          <a:xfrm>
            <a:off x="420651" y="3068960"/>
            <a:ext cx="756126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«…была участницею в их суетных УВЕСЕЛЕНИЯХ…»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-развлечение, зрелище, к-рое доставляет удовольствие.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260648"/>
            <a:ext cx="2458617" cy="96536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Танцы.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675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7200" y="1447800"/>
            <a:ext cx="4038600" cy="4678363"/>
          </a:xfrm>
        </p:spPr>
        <p:txBody>
          <a:bodyPr/>
          <a:lstStyle/>
          <a:p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«…но </a:t>
            </a:r>
            <a:r>
              <a:rPr lang="ru-RU" sz="32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мазурка</a:t>
            </a:r>
            <a:r>
              <a:rPr lang="ru-RU" sz="20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FF21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кончилась…»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– польский народный танец, получивший распространение в качестве бального.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Главным танцем бала считалась мазурка, которую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исполняли чрезвычайно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элегантно. 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 времена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Пушкина именно в мазурке проявлялось мастерство бального танцора. Время 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мазурки означало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самый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разгар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бала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9" name="Picture 7" descr="74289835_large_1225487041_11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245100" y="1447800"/>
            <a:ext cx="2843213" cy="2262188"/>
          </a:xfrm>
          <a:ln/>
        </p:spPr>
      </p:pic>
      <p:pic>
        <p:nvPicPr>
          <p:cNvPr id="28680" name="Picture 8" descr="mazurka-kopija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816600" y="3862388"/>
            <a:ext cx="1701800" cy="2263775"/>
          </a:xfrm>
          <a:ln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21920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«Пиковая дама» на сцене Самарского Драмтеатра </a:t>
            </a:r>
            <a:endParaRPr lang="ru-RU" sz="4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1916832"/>
            <a:ext cx="8636000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48631"/>
      </p:ext>
    </p:extLst>
  </p:cSld>
  <p:clrMapOvr>
    <a:masterClrMapping/>
  </p:clrMapOvr>
  <p:transition spd="slow">
    <p:split orient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856" y="260648"/>
            <a:ext cx="8229600" cy="121920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«Пиковая дама» </a:t>
            </a:r>
            <a:r>
              <a:rPr lang="ru-RU" sz="4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сцене Самарского Драмтеатра </a:t>
            </a:r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56792"/>
            <a:ext cx="8280920" cy="474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45177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просмотр!</a:t>
            </a:r>
            <a:endParaRPr lang="ru-RU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1974311"/>
      </p:ext>
    </p:extLst>
  </p:cSld>
  <p:clrMapOvr>
    <a:masterClrMapping/>
  </p:clrMapOvr>
  <p:transition spd="slow">
    <p:split orient="vert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735</TotalTime>
  <Words>828</Words>
  <Application>Microsoft Office PowerPoint</Application>
  <PresentationFormat>Экран (4:3)</PresentationFormat>
  <Paragraphs>70</Paragraphs>
  <Slides>29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Бумажная</vt:lpstr>
      <vt:lpstr>Устаревшие и специальные слова на страницах повести «Пиковая дама»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Сцены из «Пиковой дамы».</vt:lpstr>
      <vt:lpstr>            Карточная игра.</vt:lpstr>
      <vt:lpstr>             Карточная игра</vt:lpstr>
      <vt:lpstr>             Карточная игра </vt:lpstr>
      <vt:lpstr>               Карточная игра</vt:lpstr>
      <vt:lpstr>           Карточная игра</vt:lpstr>
      <vt:lpstr>             Карточная игра</vt:lpstr>
      <vt:lpstr>Должности , чины, звания ,     титулы.</vt:lpstr>
      <vt:lpstr>Должности , чины, звания , титулы.</vt:lpstr>
      <vt:lpstr> Должности , чины, звания , титулы.</vt:lpstr>
      <vt:lpstr>Должности , чины , звания ,   титулы.</vt:lpstr>
      <vt:lpstr>Должности , чины , звания,     титулы.</vt:lpstr>
      <vt:lpstr>Должности , чины , звания , титулы.</vt:lpstr>
      <vt:lpstr>                Одежда</vt:lpstr>
      <vt:lpstr>                 Одежда </vt:lpstr>
      <vt:lpstr>                Одежда</vt:lpstr>
      <vt:lpstr>                 Одежда</vt:lpstr>
      <vt:lpstr>             Предметы быта </vt:lpstr>
      <vt:lpstr>Устаревшие слова.</vt:lpstr>
      <vt:lpstr>Танцы.</vt:lpstr>
      <vt:lpstr>«Пиковая дама» на сцене Самарского Драмтеатра </vt:lpstr>
      <vt:lpstr>«Пиковая дама» на сцене Самарского Драмтеатра </vt:lpstr>
      <vt:lpstr>Спасибо за просмотр!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Солдатова</dc:creator>
  <cp:lastModifiedBy>No</cp:lastModifiedBy>
  <cp:revision>45</cp:revision>
  <dcterms:created xsi:type="dcterms:W3CDTF">2013-02-19T07:17:06Z</dcterms:created>
  <dcterms:modified xsi:type="dcterms:W3CDTF">2024-10-28T08:01:10Z</dcterms:modified>
</cp:coreProperties>
</file>