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7" r:id="rId20"/>
    <p:sldId id="278" r:id="rId21"/>
    <p:sldId id="279" r:id="rId22"/>
    <p:sldId id="281" r:id="rId23"/>
    <p:sldId id="291" r:id="rId24"/>
    <p:sldId id="286" r:id="rId25"/>
    <p:sldId id="282" r:id="rId26"/>
    <p:sldId id="283" r:id="rId27"/>
    <p:sldId id="284" r:id="rId28"/>
    <p:sldId id="287" r:id="rId29"/>
    <p:sldId id="285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1679095-CC9F-4E2B-BE19-2462D4C5C5EC}">
          <p14:sldIdLst>
            <p14:sldId id="256"/>
            <p14:sldId id="257"/>
            <p14:sldId id="261"/>
            <p14:sldId id="258"/>
            <p14:sldId id="259"/>
            <p14:sldId id="260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1"/>
            <p14:sldId id="291"/>
            <p14:sldId id="280"/>
            <p14:sldId id="286"/>
            <p14:sldId id="282"/>
            <p14:sldId id="283"/>
            <p14:sldId id="284"/>
            <p14:sldId id="287"/>
            <p14:sldId id="285"/>
            <p14:sldId id="289"/>
            <p14:sldId id="290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56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03" autoAdjust="0"/>
  </p:normalViewPr>
  <p:slideViewPr>
    <p:cSldViewPr>
      <p:cViewPr varScale="1">
        <p:scale>
          <a:sx n="106" d="100"/>
          <a:sy n="106" d="100"/>
        </p:scale>
        <p:origin x="-16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7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74"/>
    </p:cViewPr>
  </p:sorterViewPr>
  <p:notesViewPr>
    <p:cSldViewPr>
      <p:cViewPr varScale="1">
        <p:scale>
          <a:sx n="63" d="100"/>
          <a:sy n="63" d="100"/>
        </p:scale>
        <p:origin x="-233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9DC30-1583-4323-B906-F7EECD9E07B5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17C81-FC7E-4BE7-8F9C-BF588A98A7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478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17C81-FC7E-4BE7-8F9C-BF588A98A79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275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E4D0A90-F8BD-4ABA-A5A5-09B3899F80F4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6EA75C3-19BB-4BCD-8DB6-6C90C0755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Интегрированные уроки </a:t>
            </a:r>
            <a:r>
              <a:rPr lang="ru-RU" smtClean="0"/>
              <a:t>с использованием ИКТ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3886200"/>
            <a:ext cx="4496544" cy="1752600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</a:rPr>
              <a:t>Учитель </a:t>
            </a: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</a:rPr>
              <a:t>математики </a:t>
            </a:r>
            <a:r>
              <a:rPr lang="ru-RU" sz="1800" smtClean="0">
                <a:solidFill>
                  <a:schemeClr val="tx1">
                    <a:lumMod val="95000"/>
                  </a:schemeClr>
                </a:solidFill>
              </a:rPr>
              <a:t>и информатики</a:t>
            </a:r>
            <a:endParaRPr lang="ru-RU" sz="1800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r"/>
            <a:r>
              <a:rPr lang="ru-RU" sz="1800" dirty="0" err="1" smtClean="0">
                <a:solidFill>
                  <a:schemeClr val="tx1">
                    <a:lumMod val="95000"/>
                  </a:schemeClr>
                </a:solidFill>
              </a:rPr>
              <a:t>Батаева</a:t>
            </a: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</a:rPr>
              <a:t> Лариса Николаевна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6672" y="404665"/>
            <a:ext cx="792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04363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Основная часть интегрированного урока наиболее вариативна </a:t>
            </a:r>
            <a:endParaRPr lang="ru-RU" dirty="0" smtClean="0"/>
          </a:p>
          <a:p>
            <a:r>
              <a:rPr lang="ru-RU" dirty="0" smtClean="0"/>
              <a:t>Это обусловлено:</a:t>
            </a:r>
          </a:p>
          <a:p>
            <a:pPr lvl="1"/>
            <a:r>
              <a:rPr lang="ru-RU" dirty="0" smtClean="0"/>
              <a:t>разнообразием </a:t>
            </a:r>
            <a:r>
              <a:rPr lang="ru-RU" dirty="0"/>
              <a:t>содержания изучаемых объектов, требующих различных методов обучения и форм организации познавательной деятельности </a:t>
            </a:r>
            <a:r>
              <a:rPr lang="ru-RU" dirty="0" smtClean="0"/>
              <a:t>учащихся</a:t>
            </a:r>
          </a:p>
          <a:p>
            <a:pPr lvl="1"/>
            <a:r>
              <a:rPr lang="ru-RU" dirty="0" smtClean="0"/>
              <a:t>уровнем </a:t>
            </a:r>
            <a:r>
              <a:rPr lang="ru-RU" dirty="0"/>
              <a:t>педагогического мастерства </a:t>
            </a:r>
            <a:endParaRPr lang="ru-RU" dirty="0" smtClean="0"/>
          </a:p>
          <a:p>
            <a:pPr lvl="1"/>
            <a:r>
              <a:rPr lang="ru-RU" dirty="0" smtClean="0"/>
              <a:t>личностным </a:t>
            </a:r>
            <a:r>
              <a:rPr lang="ru-RU" dirty="0"/>
              <a:t>качествам учителя.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856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эффекты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Проводя подобные уроки, мы убедились, </a:t>
            </a:r>
            <a:r>
              <a:rPr lang="ru-RU" dirty="0" smtClean="0"/>
              <a:t>что:</a:t>
            </a:r>
          </a:p>
          <a:p>
            <a:r>
              <a:rPr lang="ru-RU" dirty="0" smtClean="0"/>
              <a:t>Творчество </a:t>
            </a:r>
            <a:r>
              <a:rPr lang="ru-RU" dirty="0"/>
              <a:t>учащихся активизируется даже в период подготовки </a:t>
            </a:r>
            <a:r>
              <a:rPr lang="ru-RU" dirty="0" smtClean="0"/>
              <a:t>урока</a:t>
            </a:r>
          </a:p>
          <a:p>
            <a:r>
              <a:rPr lang="ru-RU" dirty="0" smtClean="0"/>
              <a:t>Материал </a:t>
            </a:r>
            <a:r>
              <a:rPr lang="ru-RU" dirty="0"/>
              <a:t>усваивается глубже, поскольку установлены связи между процессами и </a:t>
            </a:r>
            <a:r>
              <a:rPr lang="ru-RU" dirty="0" smtClean="0"/>
              <a:t>явлениями</a:t>
            </a:r>
          </a:p>
          <a:p>
            <a:r>
              <a:rPr lang="ru-RU" dirty="0" smtClean="0"/>
              <a:t>Знания </a:t>
            </a:r>
            <a:r>
              <a:rPr lang="ru-RU" dirty="0"/>
              <a:t>приобретают осознанность, </a:t>
            </a:r>
            <a:r>
              <a:rPr lang="ru-RU" dirty="0" smtClean="0"/>
              <a:t>гибкость</a:t>
            </a:r>
          </a:p>
          <a:p>
            <a:r>
              <a:rPr lang="ru-RU" dirty="0" smtClean="0"/>
              <a:t>Развиваются </a:t>
            </a:r>
            <a:r>
              <a:rPr lang="ru-RU" dirty="0"/>
              <a:t>исследовательские </a:t>
            </a:r>
            <a:r>
              <a:rPr lang="ru-RU" dirty="0" smtClean="0"/>
              <a:t>навыки.</a:t>
            </a:r>
          </a:p>
          <a:p>
            <a:r>
              <a:rPr lang="ru-RU" dirty="0" smtClean="0"/>
              <a:t>Учащиеся учатся </a:t>
            </a:r>
            <a:r>
              <a:rPr lang="ru-RU" dirty="0"/>
              <a:t>принимать самостоятельные решения, активно участвуя в обсуждении проблемы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101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Проблемное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Активизируется познавательная деятельность школьника, так как большинство интегрированных уроков включает в себя элементы </a:t>
            </a:r>
            <a:r>
              <a:rPr lang="ru-RU" b="1" u="sng" dirty="0" smtClean="0"/>
              <a:t>проблемного обучения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Считается, что проблемный характер обучения формирует у школьника противоречие между знанием и незнанием и вызывает у него потребность в активном восприятии и осмыслении нового учебного материала. </a:t>
            </a:r>
          </a:p>
          <a:p>
            <a:r>
              <a:rPr lang="ru-RU" dirty="0" smtClean="0"/>
              <a:t>Проблемное обучение является эффективным способом повышения интереса школьников к урокам.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7367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Важнейшим требованием к обучению является осознанность знаний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Это качество </a:t>
            </a:r>
            <a:r>
              <a:rPr lang="ru-RU" dirty="0" smtClean="0"/>
              <a:t>выражается:</a:t>
            </a:r>
          </a:p>
          <a:p>
            <a:pPr lvl="1"/>
            <a:r>
              <a:rPr lang="ru-RU" dirty="0" smtClean="0"/>
              <a:t>в </a:t>
            </a:r>
            <a:r>
              <a:rPr lang="ru-RU" dirty="0"/>
              <a:t>понимании </a:t>
            </a:r>
            <a:r>
              <a:rPr lang="ru-RU" dirty="0" smtClean="0"/>
              <a:t>учащимися связей </a:t>
            </a:r>
            <a:r>
              <a:rPr lang="ru-RU" dirty="0"/>
              <a:t>между </a:t>
            </a:r>
            <a:r>
              <a:rPr lang="ru-RU" dirty="0" smtClean="0"/>
              <a:t>знаниями</a:t>
            </a:r>
          </a:p>
          <a:p>
            <a:pPr lvl="1"/>
            <a:r>
              <a:rPr lang="ru-RU" dirty="0" smtClean="0"/>
              <a:t>в </a:t>
            </a:r>
            <a:r>
              <a:rPr lang="ru-RU" dirty="0"/>
              <a:t>умении выделять существенные и несущественные </a:t>
            </a:r>
            <a:r>
              <a:rPr lang="ru-RU" dirty="0" smtClean="0"/>
              <a:t>связи</a:t>
            </a:r>
          </a:p>
          <a:p>
            <a:pPr lvl="1"/>
            <a:r>
              <a:rPr lang="ru-RU" dirty="0" smtClean="0"/>
              <a:t>в </a:t>
            </a:r>
            <a:r>
              <a:rPr lang="ru-RU" dirty="0"/>
              <a:t>познании способов и принципов получения знаний </a:t>
            </a:r>
          </a:p>
        </p:txBody>
      </p:sp>
    </p:spTree>
    <p:extLst>
      <p:ext uri="{BB962C8B-B14F-4D97-AF65-F5344CB8AC3E}">
        <p14:creationId xmlns:p14="http://schemas.microsoft.com/office/powerpoint/2010/main" xmlns="" val="4056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Критерии эффективности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активизация познавательной творческой деятельности </a:t>
            </a:r>
            <a:r>
              <a:rPr lang="ru-RU" dirty="0" smtClean="0"/>
              <a:t>школьников, </a:t>
            </a:r>
            <a:r>
              <a:rPr lang="ru-RU" dirty="0"/>
              <a:t>развитие познавательного интереса через проблемное обучение;</a:t>
            </a:r>
          </a:p>
          <a:p>
            <a:r>
              <a:rPr lang="ru-RU" dirty="0" smtClean="0"/>
              <a:t>вовлечение школьников в </a:t>
            </a:r>
            <a:r>
              <a:rPr lang="ru-RU" dirty="0"/>
              <a:t>самостоятельную практическую деятельность;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исследовательских навыков и умения принимать самостоятельное решение;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у </a:t>
            </a:r>
            <a:r>
              <a:rPr lang="ru-RU" dirty="0" smtClean="0"/>
              <a:t>учащихся современных </a:t>
            </a:r>
            <a:r>
              <a:rPr lang="ru-RU" dirty="0"/>
              <a:t>представлений о целостности и развитии природы;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системного мышления и глубокое осознанное усвоение понятий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46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Следует учесть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sz="4800" b="1" dirty="0" smtClean="0"/>
          </a:p>
          <a:p>
            <a:r>
              <a:rPr lang="ru-RU" sz="4800" b="1" dirty="0" smtClean="0"/>
              <a:t>ИНТЕГРАЦИЯ</a:t>
            </a:r>
            <a:r>
              <a:rPr lang="ru-RU" sz="4800" dirty="0" smtClean="0"/>
              <a:t> </a:t>
            </a:r>
            <a:r>
              <a:rPr lang="ru-RU" sz="4800" dirty="0"/>
              <a:t>– это не простое сложение, а </a:t>
            </a:r>
            <a:endParaRPr lang="ru-RU" sz="4800" dirty="0" smtClean="0"/>
          </a:p>
          <a:p>
            <a:pPr>
              <a:buNone/>
            </a:pPr>
            <a:r>
              <a:rPr lang="ru-RU" sz="4800" u="sng" dirty="0" smtClean="0"/>
              <a:t>взаимопроникновение</a:t>
            </a:r>
            <a:r>
              <a:rPr lang="ru-RU" sz="4800" dirty="0" smtClean="0"/>
              <a:t> </a:t>
            </a:r>
            <a:r>
              <a:rPr lang="ru-RU" sz="4800" dirty="0"/>
              <a:t>двух или более предметов.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43807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Отличие от обычного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Отличие интегрированного урока от </a:t>
            </a:r>
            <a:r>
              <a:rPr lang="ru-RU" dirty="0" smtClean="0"/>
              <a:t>обычного - </a:t>
            </a:r>
            <a:r>
              <a:rPr lang="ru-RU" dirty="0"/>
              <a:t>в специфике учебного </a:t>
            </a:r>
            <a:r>
              <a:rPr lang="ru-RU" dirty="0" smtClean="0"/>
              <a:t>материала</a:t>
            </a:r>
          </a:p>
          <a:p>
            <a:r>
              <a:rPr lang="ru-RU" dirty="0" smtClean="0"/>
              <a:t>Предмет анализа - многоплановые </a:t>
            </a:r>
            <a:r>
              <a:rPr lang="ru-RU" dirty="0"/>
              <a:t>объекты, информация о </a:t>
            </a:r>
            <a:r>
              <a:rPr lang="ru-RU" dirty="0" smtClean="0"/>
              <a:t>которых </a:t>
            </a:r>
            <a:r>
              <a:rPr lang="ru-RU" dirty="0"/>
              <a:t>содержится в различных учебных </a:t>
            </a:r>
            <a:r>
              <a:rPr lang="ru-RU" dirty="0" smtClean="0"/>
              <a:t>дисциплинах.</a:t>
            </a:r>
          </a:p>
          <a:p>
            <a:r>
              <a:rPr lang="ru-RU" dirty="0" smtClean="0"/>
              <a:t>Учителям </a:t>
            </a:r>
            <a:r>
              <a:rPr lang="ru-RU" dirty="0"/>
              <a:t>необходимо уметь находить точки соприкосновения между предметами. </a:t>
            </a:r>
            <a:endParaRPr lang="ru-RU" dirty="0" smtClean="0"/>
          </a:p>
          <a:p>
            <a:r>
              <a:rPr lang="ru-RU" dirty="0" smtClean="0"/>
              <a:t>Требуется </a:t>
            </a:r>
            <a:r>
              <a:rPr lang="ru-RU" dirty="0"/>
              <a:t>кропотливая работа по </a:t>
            </a:r>
            <a:r>
              <a:rPr lang="ru-RU" dirty="0" smtClean="0"/>
              <a:t>отбору </a:t>
            </a:r>
            <a:r>
              <a:rPr lang="ru-RU" dirty="0"/>
              <a:t>содержания материала </a:t>
            </a:r>
            <a:r>
              <a:rPr lang="ru-RU" dirty="0" smtClean="0"/>
              <a:t>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733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педагогу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</a:t>
            </a:r>
            <a:r>
              <a:rPr lang="ru-RU" dirty="0" smtClean="0"/>
              <a:t>ладеть </a:t>
            </a:r>
            <a:r>
              <a:rPr lang="ru-RU" dirty="0"/>
              <a:t>содержанием своего предмета, чтобы </a:t>
            </a:r>
            <a:r>
              <a:rPr lang="ru-RU" dirty="0" smtClean="0"/>
              <a:t>целенаправленно </a:t>
            </a:r>
            <a:r>
              <a:rPr lang="ru-RU" dirty="0"/>
              <a:t>отобрать то, что необходимо изучить по определённой теме. </a:t>
            </a:r>
            <a:endParaRPr lang="ru-RU" dirty="0" smtClean="0"/>
          </a:p>
          <a:p>
            <a:r>
              <a:rPr lang="ru-RU" dirty="0"/>
              <a:t>Х</a:t>
            </a:r>
            <a:r>
              <a:rPr lang="ru-RU" dirty="0" smtClean="0"/>
              <a:t>орошо </a:t>
            </a:r>
            <a:r>
              <a:rPr lang="ru-RU" dirty="0"/>
              <a:t>знать материал учебного предмета, с которым предполагается </a:t>
            </a:r>
            <a:r>
              <a:rPr lang="ru-RU" dirty="0" smtClean="0"/>
              <a:t>интеграция </a:t>
            </a:r>
          </a:p>
          <a:p>
            <a:r>
              <a:rPr lang="ru-RU" dirty="0"/>
              <a:t>У</a:t>
            </a:r>
            <a:r>
              <a:rPr lang="ru-RU" dirty="0" smtClean="0"/>
              <a:t>меть </a:t>
            </a:r>
            <a:r>
              <a:rPr lang="ru-RU" dirty="0"/>
              <a:t>создавать для себя единую картину </a:t>
            </a:r>
            <a:r>
              <a:rPr lang="ru-RU" dirty="0" smtClean="0"/>
              <a:t>мира: это даёт свободу </a:t>
            </a:r>
            <a:r>
              <a:rPr lang="ru-RU" dirty="0"/>
              <a:t>и вариативность </a:t>
            </a:r>
            <a:r>
              <a:rPr lang="ru-RU" dirty="0" smtClean="0"/>
              <a:t>в использовании учебного материала</a:t>
            </a:r>
          </a:p>
          <a:p>
            <a:r>
              <a:rPr lang="ru-RU" dirty="0" smtClean="0"/>
              <a:t>Иметь широкий кругозор</a:t>
            </a:r>
          </a:p>
          <a:p>
            <a:r>
              <a:rPr lang="ru-RU" dirty="0" smtClean="0"/>
              <a:t>Развивать способности </a:t>
            </a:r>
            <a:r>
              <a:rPr lang="ru-RU" dirty="0"/>
              <a:t>и устремлённости </a:t>
            </a:r>
            <a:r>
              <a:rPr lang="ru-RU" dirty="0" smtClean="0"/>
              <a:t>к </a:t>
            </a:r>
            <a:r>
              <a:rPr lang="ru-RU" dirty="0"/>
              <a:t>поиску более совершенных приемов обучения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48595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Психологические особенности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Ученики </a:t>
            </a:r>
            <a:r>
              <a:rPr lang="ru-RU" dirty="0"/>
              <a:t>среднего школьного </a:t>
            </a:r>
            <a:r>
              <a:rPr lang="ru-RU" dirty="0" smtClean="0"/>
              <a:t>возраста: </a:t>
            </a:r>
          </a:p>
          <a:p>
            <a:pPr lvl="1"/>
            <a:r>
              <a:rPr lang="ru-RU" dirty="0" smtClean="0"/>
              <a:t>повышение </a:t>
            </a:r>
            <a:r>
              <a:rPr lang="ru-RU" dirty="0"/>
              <a:t>уровня самостоятельности в поиске и усвоении знаний </a:t>
            </a:r>
            <a:endParaRPr lang="ru-RU" dirty="0" smtClean="0"/>
          </a:p>
          <a:p>
            <a:pPr lvl="1"/>
            <a:r>
              <a:rPr lang="ru-RU" dirty="0" smtClean="0"/>
              <a:t>неумение </a:t>
            </a:r>
            <a:r>
              <a:rPr lang="ru-RU" dirty="0"/>
              <a:t>связывать восприятие окружающей жизни с учебным </a:t>
            </a:r>
            <a:r>
              <a:rPr lang="ru-RU" dirty="0" smtClean="0"/>
              <a:t>материалом</a:t>
            </a:r>
          </a:p>
          <a:p>
            <a:pPr lvl="1"/>
            <a:r>
              <a:rPr lang="ru-RU" dirty="0" smtClean="0"/>
              <a:t>специфическая </a:t>
            </a:r>
            <a:r>
              <a:rPr lang="ru-RU" dirty="0"/>
              <a:t>избирательность </a:t>
            </a:r>
            <a:r>
              <a:rPr lang="ru-RU" u="sng" dirty="0" smtClean="0"/>
              <a:t>внимания</a:t>
            </a:r>
            <a:r>
              <a:rPr lang="ru-RU" dirty="0" smtClean="0"/>
              <a:t>:</a:t>
            </a:r>
          </a:p>
          <a:p>
            <a:pPr lvl="2"/>
            <a:r>
              <a:rPr lang="ru-RU" dirty="0"/>
              <a:t>могут долго сосредоточиваться на одном материале или </a:t>
            </a:r>
            <a:r>
              <a:rPr lang="ru-RU" dirty="0" smtClean="0"/>
              <a:t>явлении</a:t>
            </a:r>
          </a:p>
          <a:p>
            <a:pPr lvl="2"/>
            <a:r>
              <a:rPr lang="ru-RU" dirty="0"/>
              <a:t>лёгкая возбудимость часто становится причиной непроизвольного переключения внимания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01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Психологические особенности детей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Особенность старшеклассников:</a:t>
            </a:r>
          </a:p>
          <a:p>
            <a:pPr lvl="1"/>
            <a:r>
              <a:rPr lang="ru-RU" dirty="0" smtClean="0"/>
              <a:t>стремятся </a:t>
            </a:r>
            <a:r>
              <a:rPr lang="ru-RU" dirty="0"/>
              <a:t>проникнуть в сущность явлений природы и общественной </a:t>
            </a:r>
            <a:r>
              <a:rPr lang="ru-RU" dirty="0" smtClean="0"/>
              <a:t>жизни</a:t>
            </a:r>
          </a:p>
          <a:p>
            <a:pPr lvl="1"/>
            <a:r>
              <a:rPr lang="ru-RU" dirty="0" smtClean="0"/>
              <a:t>пытаются объяснить </a:t>
            </a:r>
            <a:r>
              <a:rPr lang="ru-RU" dirty="0"/>
              <a:t>их взаимосвязи и </a:t>
            </a:r>
            <a:r>
              <a:rPr lang="ru-RU" dirty="0" smtClean="0"/>
              <a:t>взаимозависимости</a:t>
            </a:r>
          </a:p>
          <a:p>
            <a:pPr lvl="1"/>
            <a:r>
              <a:rPr lang="ru-RU" dirty="0" smtClean="0"/>
              <a:t>учащиеся </a:t>
            </a:r>
            <a:r>
              <a:rPr lang="ru-RU" dirty="0"/>
              <a:t>стараются выработать свою точку </a:t>
            </a:r>
            <a:r>
              <a:rPr lang="ru-RU" dirty="0" smtClean="0"/>
              <a:t>зрения</a:t>
            </a:r>
          </a:p>
          <a:p>
            <a:pPr lvl="1"/>
            <a:r>
              <a:rPr lang="ru-RU" dirty="0" smtClean="0"/>
              <a:t>стараются </a:t>
            </a:r>
            <a:r>
              <a:rPr lang="ru-RU" dirty="0"/>
              <a:t>дать свою оценку происходящим событиям</a:t>
            </a:r>
          </a:p>
        </p:txBody>
      </p:sp>
    </p:spTree>
    <p:extLst>
      <p:ext uri="{BB962C8B-B14F-4D97-AF65-F5344CB8AC3E}">
        <p14:creationId xmlns:p14="http://schemas.microsoft.com/office/powerpoint/2010/main" xmlns="" val="27788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Интегрированные уроки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 наш взгляд, один </a:t>
            </a:r>
            <a:r>
              <a:rPr lang="ru-RU" dirty="0"/>
              <a:t>из путей развития творчества в процессе обучения в </a:t>
            </a:r>
            <a:r>
              <a:rPr lang="ru-RU" dirty="0" smtClean="0"/>
              <a:t> школе </a:t>
            </a:r>
          </a:p>
          <a:p>
            <a:r>
              <a:rPr lang="ru-RU" dirty="0" smtClean="0"/>
              <a:t>Это </a:t>
            </a:r>
            <a:r>
              <a:rPr lang="ru-RU" dirty="0"/>
              <a:t>эффективная форма реализации </a:t>
            </a:r>
            <a:r>
              <a:rPr lang="ru-RU" dirty="0" err="1"/>
              <a:t>межпредметных</a:t>
            </a:r>
            <a:r>
              <a:rPr lang="ru-RU" dirty="0"/>
              <a:t> связей при изучении комплексной проблемы, требующей синтеза знаний из разных </a:t>
            </a:r>
            <a:r>
              <a:rPr lang="ru-RU" dirty="0" smtClean="0"/>
              <a:t>наук</a:t>
            </a:r>
          </a:p>
          <a:p>
            <a:r>
              <a:rPr lang="ru-RU" dirty="0" smtClean="0"/>
              <a:t>Уроки, необычные </a:t>
            </a:r>
            <a:r>
              <a:rPr lang="ru-RU" dirty="0"/>
              <a:t>по замыслу, организации, методике </a:t>
            </a:r>
            <a:r>
              <a:rPr lang="ru-RU" dirty="0" smtClean="0"/>
              <a:t>проведения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654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47244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Учебные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программы и методы не дадут должного результата, если не будут ориентированы на возрастные возможности учащихся, на уровень их личностной зрелости </a:t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331640" y="5085184"/>
            <a:ext cx="6400800" cy="720080"/>
          </a:xfrm>
        </p:spPr>
        <p:txBody>
          <a:bodyPr>
            <a:normAutofit/>
          </a:bodyPr>
          <a:lstStyle/>
          <a:p>
            <a:r>
              <a:rPr lang="ru-RU" dirty="0" err="1" smtClean="0"/>
              <a:t>Р.С.Немов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568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Предварительные итоги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Для </a:t>
            </a:r>
            <a:r>
              <a:rPr lang="ru-RU" dirty="0"/>
              <a:t>эффективного проведения интегрированных уроков необходимы следующие </a:t>
            </a:r>
            <a:r>
              <a:rPr lang="ru-RU" dirty="0" smtClean="0"/>
              <a:t>условия:</a:t>
            </a:r>
          </a:p>
          <a:p>
            <a:pPr lvl="1"/>
            <a:r>
              <a:rPr lang="ru-RU" dirty="0"/>
              <a:t>правильное определение объекта изучения, тщательный отбор содержания урока;</a:t>
            </a:r>
          </a:p>
          <a:p>
            <a:pPr lvl="1"/>
            <a:r>
              <a:rPr lang="ru-RU" dirty="0" smtClean="0"/>
              <a:t>высокие </a:t>
            </a:r>
            <a:r>
              <a:rPr lang="ru-RU" dirty="0"/>
              <a:t>профессиональные качества педагогов, обеспечивающие творческое сотрудничество учителей и учащихся при подготовке урока;</a:t>
            </a:r>
          </a:p>
          <a:p>
            <a:pPr lvl="1"/>
            <a:r>
              <a:rPr lang="ru-RU" dirty="0" smtClean="0"/>
              <a:t>включение </a:t>
            </a:r>
            <a:r>
              <a:rPr lang="ru-RU" dirty="0"/>
              <a:t>самообразования </a:t>
            </a:r>
            <a:r>
              <a:rPr lang="ru-RU" dirty="0" smtClean="0"/>
              <a:t>школьников в </a:t>
            </a:r>
            <a:r>
              <a:rPr lang="ru-RU" dirty="0"/>
              <a:t>учебный процесс;</a:t>
            </a:r>
          </a:p>
          <a:p>
            <a:pPr lvl="1"/>
            <a:r>
              <a:rPr lang="ru-RU" dirty="0" smtClean="0"/>
              <a:t>использование </a:t>
            </a:r>
            <a:r>
              <a:rPr lang="ru-RU" dirty="0"/>
              <a:t>методов проблемного обучения, активизация мыслительной деятельности </a:t>
            </a:r>
            <a:r>
              <a:rPr lang="ru-RU" dirty="0" smtClean="0"/>
              <a:t>школьников на </a:t>
            </a:r>
            <a:r>
              <a:rPr lang="ru-RU" dirty="0"/>
              <a:t>всех этапах урока;</a:t>
            </a:r>
          </a:p>
          <a:p>
            <a:pPr lvl="1"/>
            <a:r>
              <a:rPr lang="ru-RU" dirty="0" smtClean="0"/>
              <a:t>продуманное </a:t>
            </a:r>
            <a:r>
              <a:rPr lang="ru-RU" dirty="0"/>
              <a:t>сочетание индивидуальных и групповых форм работы;</a:t>
            </a:r>
          </a:p>
          <a:p>
            <a:pPr lvl="1"/>
            <a:r>
              <a:rPr lang="ru-RU" dirty="0" smtClean="0"/>
              <a:t>обязательный </a:t>
            </a:r>
            <a:r>
              <a:rPr lang="ru-RU" dirty="0"/>
              <a:t>учет возрастных психологических особенностей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36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Интеграция в современной школе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Интеграция в современной школе идет "по нескольким направлениям и на разных уровнях. </a:t>
            </a:r>
            <a:endParaRPr lang="ru-RU" dirty="0" smtClean="0"/>
          </a:p>
          <a:p>
            <a:r>
              <a:rPr lang="ru-RU" dirty="0" smtClean="0"/>
              <a:t>Эти </a:t>
            </a:r>
            <a:r>
              <a:rPr lang="ru-RU" dirty="0"/>
              <a:t>уровни</a:t>
            </a:r>
            <a:r>
              <a:rPr lang="ru-RU" dirty="0" smtClean="0"/>
              <a:t>:</a:t>
            </a:r>
          </a:p>
          <a:p>
            <a:pPr lvl="1"/>
            <a:r>
              <a:rPr lang="ru-RU" dirty="0" err="1" smtClean="0"/>
              <a:t>внутрипредметный</a:t>
            </a:r>
            <a:r>
              <a:rPr lang="ru-RU" dirty="0" smtClean="0"/>
              <a:t> </a:t>
            </a:r>
          </a:p>
          <a:p>
            <a:pPr lvl="1"/>
            <a:r>
              <a:rPr lang="ru-RU" dirty="0" err="1" smtClean="0"/>
              <a:t>межпредметный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94375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Интеграция – одно из направлений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Интеграция предметов в современном </a:t>
            </a:r>
            <a:r>
              <a:rPr lang="ru-RU" dirty="0" smtClean="0"/>
              <a:t>образовании – </a:t>
            </a:r>
            <a:r>
              <a:rPr lang="ru-RU" dirty="0"/>
              <a:t>одно из направлений активных поисков новых педагогических решений, способствующих улучшению дел в ней, развитию творческого потенциала педагогических коллективов и отдельных учителей с целью более эффективного и разумного воздействия на </a:t>
            </a:r>
            <a:r>
              <a:rPr lang="ru-RU" dirty="0" smtClean="0"/>
              <a:t>учащихся.</a:t>
            </a:r>
            <a:endParaRPr lang="ru-RU" dirty="0"/>
          </a:p>
          <a:p>
            <a:r>
              <a:rPr lang="ru-RU" dirty="0"/>
              <a:t>Интеграция как педагогическое явление имеет давние традиции. Прежде всего многие школьные предметы издавна имеют интегрированный характер.</a:t>
            </a:r>
          </a:p>
        </p:txBody>
      </p:sp>
    </p:spTree>
    <p:extLst>
      <p:ext uri="{BB962C8B-B14F-4D97-AF65-F5344CB8AC3E}">
        <p14:creationId xmlns:p14="http://schemas.microsoft.com/office/powerpoint/2010/main" xmlns="" val="28088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 информатике, географии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, биологии, физике, математике и других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предметах в школе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не пришлось резко менять курс,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так как основой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для нынешнего процесса интеграции был длительный период установления </a:t>
            </a:r>
            <a:r>
              <a:rPr lang="ru-RU" u="sng" dirty="0" err="1">
                <a:solidFill>
                  <a:schemeClr val="accent4">
                    <a:lumMod val="50000"/>
                  </a:schemeClr>
                </a:solidFill>
              </a:rPr>
              <a:t>межпредметных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связей, давшей школе новый взгляд на связь предметов, единение в содержании образования.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Наступил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новый этап подхода к единству школьных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предметов: </a:t>
            </a:r>
          </a:p>
          <a:p>
            <a:pPr lvl="1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ОТ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стадии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допускавшей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независимое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«параллельное»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существование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предметов </a:t>
            </a:r>
          </a:p>
          <a:p>
            <a:pPr lvl="1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интеграции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этих явлений, к рождению новых целостностей.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07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Внутрипредметная</a:t>
            </a:r>
            <a:r>
              <a:rPr lang="ru-RU" dirty="0"/>
              <a:t> интеграция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 err="1"/>
              <a:t>Внутрипредметная</a:t>
            </a:r>
            <a:r>
              <a:rPr lang="ru-RU" u="sng" dirty="0"/>
              <a:t> интеграция</a:t>
            </a:r>
            <a:r>
              <a:rPr lang="ru-RU" dirty="0"/>
              <a:t> </a:t>
            </a:r>
            <a:r>
              <a:rPr lang="ru-RU" dirty="0" smtClean="0"/>
              <a:t>включает в себя:</a:t>
            </a:r>
          </a:p>
          <a:p>
            <a:r>
              <a:rPr lang="ru-RU" dirty="0" smtClean="0"/>
              <a:t>фрагментарную интеграцию</a:t>
            </a:r>
          </a:p>
          <a:p>
            <a:pPr marL="457200" lvl="1" indent="0">
              <a:buNone/>
            </a:pPr>
            <a:r>
              <a:rPr lang="ru-RU" dirty="0" smtClean="0"/>
              <a:t>включает </a:t>
            </a:r>
            <a:r>
              <a:rPr lang="ru-RU" dirty="0"/>
              <a:t>отдельный фрагмент урока, требующий знаний из других </a:t>
            </a:r>
            <a:r>
              <a:rPr lang="ru-RU" dirty="0" smtClean="0"/>
              <a:t>предметов;</a:t>
            </a:r>
          </a:p>
          <a:p>
            <a:r>
              <a:rPr lang="ru-RU" dirty="0" smtClean="0"/>
              <a:t>узловую интеграцию</a:t>
            </a:r>
          </a:p>
          <a:p>
            <a:pPr marL="457200" lvl="1" indent="0">
              <a:buNone/>
            </a:pPr>
            <a:r>
              <a:rPr lang="ru-RU" dirty="0" smtClean="0"/>
              <a:t>на протяжении всего урока учитель опирается на знание из других предметов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865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/>
              <a:t>Межпредметная</a:t>
            </a:r>
            <a:r>
              <a:rPr lang="ru-RU" sz="3600" dirty="0" smtClean="0"/>
              <a:t> интеграция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5005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u="sng" dirty="0" err="1" smtClean="0"/>
              <a:t>Межпредметная</a:t>
            </a:r>
            <a:r>
              <a:rPr lang="ru-RU" sz="2200" u="sng" dirty="0" smtClean="0"/>
              <a:t> или синтезированная интеграция </a:t>
            </a:r>
            <a:r>
              <a:rPr lang="ru-RU" sz="2200" dirty="0" smtClean="0"/>
              <a:t>объединяет знания разных наук для раскрытия того или иного вопроса.</a:t>
            </a:r>
          </a:p>
          <a:p>
            <a:r>
              <a:rPr lang="ru-RU" sz="2200" dirty="0" smtClean="0"/>
              <a:t>На перекрестке этих подходов могут быть и разные результаты: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/>
              <a:t>Рождение абсолютно новых предметов (курсов);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/>
              <a:t>Рождение новых спецкурсов, обновляющих содержание внутри одного или нескольких смежных предметов;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/>
              <a:t>Рождение циклов (блоков) уроков, объединяющих материал одного или ряда предметов с сохранением их независимого существования;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/>
              <a:t>Разовые интегрированные уроки разного уровня и характера как проба сил учителя в новом направлении.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387147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Повысить эффективность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b="1" dirty="0" smtClean="0"/>
              <a:t>Одно из требований </a:t>
            </a:r>
            <a:r>
              <a:rPr lang="ru-RU" sz="2600" dirty="0" smtClean="0"/>
              <a:t>- </a:t>
            </a:r>
            <a:r>
              <a:rPr lang="ru-RU" sz="2600" dirty="0"/>
              <a:t>повышать эффективность учебной деятельности </a:t>
            </a:r>
            <a:r>
              <a:rPr lang="ru-RU" sz="2600" dirty="0" smtClean="0"/>
              <a:t>школьников. Важно </a:t>
            </a:r>
            <a:r>
              <a:rPr lang="ru-RU" sz="2600" dirty="0"/>
              <a:t>продумать такие способы её организации, которые обеспечивали бы высокую познавательную активность </a:t>
            </a:r>
            <a:r>
              <a:rPr lang="ru-RU" sz="2600" dirty="0" smtClean="0"/>
              <a:t>учащихся</a:t>
            </a:r>
            <a:r>
              <a:rPr lang="ru-RU" sz="2800" dirty="0" smtClean="0"/>
              <a:t>. </a:t>
            </a:r>
            <a:endParaRPr lang="en-US" sz="2800" dirty="0" smtClean="0"/>
          </a:p>
          <a:p>
            <a:r>
              <a:rPr lang="ru-RU" sz="3800" dirty="0" smtClean="0"/>
              <a:t>Репродуктивная деятельность:</a:t>
            </a:r>
          </a:p>
          <a:p>
            <a:pPr lvl="1"/>
            <a:r>
              <a:rPr lang="ru-RU" dirty="0" smtClean="0"/>
              <a:t>заучивание и воспроизведение знаний и умений. </a:t>
            </a:r>
            <a:endParaRPr lang="en-US" dirty="0" smtClean="0"/>
          </a:p>
          <a:p>
            <a:r>
              <a:rPr lang="ru-RU" sz="3500" dirty="0" smtClean="0"/>
              <a:t>Творческая познавательная деятельность:</a:t>
            </a:r>
          </a:p>
          <a:p>
            <a:pPr lvl="1"/>
            <a:r>
              <a:rPr lang="ru-RU" dirty="0" smtClean="0"/>
              <a:t>процесс </a:t>
            </a:r>
            <a:r>
              <a:rPr lang="ru-RU" dirty="0"/>
              <a:t>преобразования усвоенных </a:t>
            </a:r>
            <a:r>
              <a:rPr lang="ru-RU" dirty="0" smtClean="0"/>
              <a:t>знаний</a:t>
            </a:r>
          </a:p>
          <a:p>
            <a:pPr lvl="1"/>
            <a:r>
              <a:rPr lang="ru-RU" dirty="0" smtClean="0"/>
              <a:t>оперирование </a:t>
            </a:r>
            <a:r>
              <a:rPr lang="ru-RU" dirty="0"/>
              <a:t>умениями в новой </a:t>
            </a:r>
            <a:r>
              <a:rPr lang="ru-RU" dirty="0" smtClean="0"/>
              <a:t>ситуации</a:t>
            </a:r>
          </a:p>
          <a:p>
            <a:pPr lvl="1"/>
            <a:r>
              <a:rPr lang="ru-RU" dirty="0" smtClean="0"/>
              <a:t>поиск </a:t>
            </a:r>
            <a:r>
              <a:rPr lang="ru-RU" dirty="0"/>
              <a:t>ответа на поставленную проблему. 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422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учителя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Самый высокий уровень творчества учащихся </a:t>
            </a:r>
            <a:r>
              <a:rPr lang="ru-RU" dirty="0" smtClean="0"/>
              <a:t>тогда</a:t>
            </a:r>
            <a:r>
              <a:rPr lang="ru-RU" dirty="0"/>
              <a:t>, когда они самостоятельно ставят проблему и находят пути её решения. </a:t>
            </a:r>
            <a:endParaRPr lang="en-US" dirty="0"/>
          </a:p>
          <a:p>
            <a:r>
              <a:rPr lang="ru-RU" dirty="0"/>
              <a:t>Задача учителя – научить учащихся учебной деятельности вначале по образцу, а затем применению умений в новой ситуации.</a:t>
            </a:r>
            <a:endParaRPr lang="en-US" dirty="0"/>
          </a:p>
          <a:p>
            <a:r>
              <a:rPr lang="ru-RU" dirty="0" smtClean="0"/>
              <a:t>Следует </a:t>
            </a:r>
            <a:r>
              <a:rPr lang="ru-RU" dirty="0"/>
              <a:t>добиваться постепенного возрастания уровня творчества,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перехода </a:t>
            </a:r>
            <a:r>
              <a:rPr lang="ru-RU" dirty="0"/>
              <a:t>от </a:t>
            </a:r>
            <a:r>
              <a:rPr lang="ru-RU" i="1" dirty="0"/>
              <a:t>репродуктивной</a:t>
            </a:r>
            <a:r>
              <a:rPr lang="ru-RU" dirty="0"/>
              <a:t> к </a:t>
            </a:r>
            <a:r>
              <a:rPr lang="ru-RU" i="1" dirty="0"/>
              <a:t>творческой</a:t>
            </a:r>
            <a:r>
              <a:rPr lang="ru-RU" dirty="0"/>
              <a:t> деятельности,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находить </a:t>
            </a:r>
            <a:r>
              <a:rPr lang="ru-RU" dirty="0"/>
              <a:t>их оптимальное соотношение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12139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Переход от репродукции </a:t>
            </a:r>
            <a:br>
              <a:rPr lang="ru-RU" dirty="0" smtClean="0"/>
            </a:br>
            <a:r>
              <a:rPr lang="ru-RU" dirty="0" smtClean="0"/>
              <a:t>к творчеству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На первых этапах обучения предметам естественного цикла преобладает репродуктивный характер познавательной </a:t>
            </a:r>
            <a:r>
              <a:rPr lang="ru-RU" dirty="0" smtClean="0"/>
              <a:t>деятельности школьников. </a:t>
            </a:r>
          </a:p>
          <a:p>
            <a:r>
              <a:rPr lang="ru-RU" dirty="0" smtClean="0"/>
              <a:t>По </a:t>
            </a:r>
            <a:r>
              <a:rPr lang="ru-RU" dirty="0"/>
              <a:t>мере овладения понятиями, создания необходимой базы знаний для их дальнейшего использования, вооружения </a:t>
            </a:r>
            <a:r>
              <a:rPr lang="ru-RU" dirty="0" smtClean="0"/>
              <a:t>школьников учебными </a:t>
            </a:r>
            <a:r>
              <a:rPr lang="ru-RU" dirty="0"/>
              <a:t>умениями возрастают возможности для включения их в творческую деятельность.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404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Преимущества и недостатки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alibri" pitchFamily="34" charset="0"/>
              <a:buChar char="+"/>
            </a:pPr>
            <a:r>
              <a:rPr lang="ru-RU" dirty="0"/>
              <a:t>больше нравятся учащимся, чем традиционные учебные </a:t>
            </a:r>
            <a:r>
              <a:rPr lang="ru-RU" dirty="0" smtClean="0"/>
              <a:t>занятия</a:t>
            </a:r>
            <a:r>
              <a:rPr lang="ru-RU" dirty="0"/>
              <a:t> </a:t>
            </a:r>
            <a:endParaRPr lang="ru-RU" dirty="0" smtClean="0"/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поэтому </a:t>
            </a:r>
            <a:r>
              <a:rPr lang="ru-RU" dirty="0"/>
              <a:t>практиковать такие уроки следует всем учителям. </a:t>
            </a:r>
            <a:endParaRPr lang="ru-RU" dirty="0" smtClean="0"/>
          </a:p>
          <a:p>
            <a:pPr>
              <a:buFont typeface="Calibri" pitchFamily="34" charset="0"/>
              <a:buChar char="–"/>
            </a:pPr>
            <a:r>
              <a:rPr lang="ru-RU" dirty="0" smtClean="0"/>
              <a:t>не </a:t>
            </a:r>
            <a:r>
              <a:rPr lang="ru-RU" dirty="0"/>
              <a:t>могут стать главной формой работы </a:t>
            </a:r>
            <a:endParaRPr lang="ru-RU" dirty="0" smtClean="0"/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неизбежно возникает проблема </a:t>
            </a:r>
            <a:r>
              <a:rPr lang="ru-RU" dirty="0"/>
              <a:t>недостатка времени на подготовку, перегрузки учащихся и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xmlns="" val="7600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909088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Интегрированными являются и нетрадиционные типы </a:t>
            </a:r>
            <a:r>
              <a:rPr lang="ru-RU" sz="3200" dirty="0" smtClean="0"/>
              <a:t>уроков: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i="1" dirty="0"/>
              <a:t>Интегрированные 2-, 3-, 4-предметные уроки, урок-погружение, урок-экскурсия, урок-поход, урок-путешествие.</a:t>
            </a:r>
            <a:endParaRPr lang="ru-RU" b="1" i="1" dirty="0" smtClean="0">
              <a:effectLst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Уроки в форме соревнований и игр: урок-конкурс, урок-турнир, урок-эстафета, урок - деловая или ролевая игра, урок-кроссворд, урок-викторина.</a:t>
            </a:r>
            <a:endParaRPr lang="ru-RU" dirty="0" smtClean="0">
              <a:effectLst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i="1" dirty="0"/>
              <a:t>Уроки творчества: урок-исследование, урок - мозговая атака, урок-интервью, урок-проект.</a:t>
            </a:r>
            <a:endParaRPr lang="ru-RU" b="1" i="1" dirty="0" smtClean="0">
              <a:effectLst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Уроки на основе нетрадиционной ориентации учебного материала: урок мудрости, урок любви, урок откровение, урок–презентация, урок- «дублёр начинает действовать».</a:t>
            </a:r>
            <a:endParaRPr lang="ru-RU" dirty="0" smtClean="0">
              <a:effectLst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230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Интегрированными являются и нетрадиционные типы уроков: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b="1" i="1" dirty="0"/>
              <a:t>Уроки с имитацией публичных форм общения: урок – пресс-конференция, урок-аукцион, урок-семинар, урок-телепередача .</a:t>
            </a:r>
            <a:endParaRPr lang="ru-RU" b="1" i="1" dirty="0" smtClean="0">
              <a:effectLst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ru-RU" dirty="0"/>
              <a:t>Уроки с использованием фантазии: урок-сказка, урок-сюрприз. </a:t>
            </a:r>
            <a:endParaRPr lang="ru-RU" dirty="0" smtClean="0">
              <a:effectLst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ru-RU" b="1" i="1" dirty="0"/>
              <a:t>Уроки, основанные на имитации деятельности учреждений и организаций: урок-суд, урок-следствие, урок-выборы.</a:t>
            </a:r>
            <a:endParaRPr lang="ru-RU" b="1" i="1" dirty="0" smtClean="0">
              <a:effectLst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ru-RU" dirty="0"/>
              <a:t>Перенесение в рамки урока традиционных форм внеклассной работы: урок КВН, урок - «Что? Где? Когда?», урок-концерт, урок-утренник.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929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в преподавании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Учителя работали </a:t>
            </a:r>
            <a:r>
              <a:rPr lang="ru-RU" dirty="0"/>
              <a:t>над проблемой использования интегрированных уроков в </a:t>
            </a:r>
            <a:r>
              <a:rPr lang="ru-RU" dirty="0" smtClean="0"/>
              <a:t>преподавании </a:t>
            </a:r>
            <a:r>
              <a:rPr lang="ru-RU" dirty="0"/>
              <a:t>в течение нескольких лет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Первые </a:t>
            </a:r>
            <a:r>
              <a:rPr lang="ru-RU" dirty="0"/>
              <a:t>интегрированные уроки были проведены в </a:t>
            </a:r>
            <a:r>
              <a:rPr lang="ru-RU" b="1" dirty="0"/>
              <a:t>1992 году. </a:t>
            </a:r>
            <a:endParaRPr lang="ru-RU" b="1" dirty="0" smtClean="0"/>
          </a:p>
          <a:p>
            <a:r>
              <a:rPr lang="ru-RU" dirty="0" smtClean="0"/>
              <a:t>Сейчас можно подвести </a:t>
            </a:r>
            <a:r>
              <a:rPr lang="ru-RU" dirty="0"/>
              <a:t>определенные итоги работы. </a:t>
            </a:r>
            <a:endParaRPr lang="ru-RU" dirty="0" smtClean="0"/>
          </a:p>
          <a:p>
            <a:r>
              <a:rPr lang="ru-RU" dirty="0" smtClean="0"/>
              <a:t>Анализ </a:t>
            </a:r>
            <a:r>
              <a:rPr lang="ru-RU" dirty="0"/>
              <a:t>проведенных и посещенных уроков, беседы с педагогами, практикующими применение интегрированных уроков, позволяют подойти к </a:t>
            </a:r>
            <a:r>
              <a:rPr lang="ru-RU" b="1" i="1" dirty="0"/>
              <a:t>определению критериев эффективности применения таких </a:t>
            </a:r>
            <a:r>
              <a:rPr lang="ru-RU" b="1" i="1" dirty="0" smtClean="0"/>
              <a:t>уроков:</a:t>
            </a:r>
            <a:endParaRPr lang="ru-RU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74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этих уроков нужно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Правильное </a:t>
            </a:r>
            <a:r>
              <a:rPr lang="ru-RU" b="1" i="1" dirty="0"/>
              <a:t>определение объекта </a:t>
            </a:r>
            <a:r>
              <a:rPr lang="ru-RU" dirty="0"/>
              <a:t>изучения, тщательный </a:t>
            </a:r>
            <a:r>
              <a:rPr lang="ru-RU" b="1" i="1" dirty="0"/>
              <a:t>отбор содержания урока;</a:t>
            </a:r>
          </a:p>
          <a:p>
            <a:r>
              <a:rPr lang="ru-RU" dirty="0" smtClean="0"/>
              <a:t>Высокие </a:t>
            </a:r>
            <a:r>
              <a:rPr lang="ru-RU" b="1" i="1" dirty="0"/>
              <a:t>профессиональные качества педагогов, </a:t>
            </a:r>
            <a:r>
              <a:rPr lang="ru-RU" dirty="0"/>
              <a:t>обеспечивающие творческое сотрудничество учителей </a:t>
            </a:r>
            <a:r>
              <a:rPr lang="ru-RU" dirty="0" smtClean="0"/>
              <a:t>и учащихся при </a:t>
            </a:r>
            <a:r>
              <a:rPr lang="ru-RU" dirty="0"/>
              <a:t>подготовке урока;</a:t>
            </a:r>
          </a:p>
          <a:p>
            <a:r>
              <a:rPr lang="ru-RU" i="1" dirty="0"/>
              <a:t>В</a:t>
            </a:r>
            <a:r>
              <a:rPr lang="ru-RU" i="1" dirty="0" smtClean="0"/>
              <a:t>ключение самообразования школьников в </a:t>
            </a:r>
            <a:r>
              <a:rPr lang="ru-RU" i="1" dirty="0"/>
              <a:t>учебный процесс;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225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этих уроков нужно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Использование </a:t>
            </a:r>
            <a:r>
              <a:rPr lang="ru-RU" dirty="0"/>
              <a:t>методов проблемного обучения, активизация мыслительной деятельности </a:t>
            </a:r>
            <a:r>
              <a:rPr lang="ru-RU" dirty="0" smtClean="0"/>
              <a:t>учащихся на </a:t>
            </a:r>
            <a:r>
              <a:rPr lang="ru-RU" dirty="0"/>
              <a:t>всех этапах урока;</a:t>
            </a:r>
          </a:p>
          <a:p>
            <a:r>
              <a:rPr lang="ru-RU" dirty="0" smtClean="0"/>
              <a:t>Продуманное </a:t>
            </a:r>
            <a:r>
              <a:rPr lang="ru-RU" dirty="0"/>
              <a:t>сочетание индивидуальных и групповых форм работы;</a:t>
            </a:r>
          </a:p>
          <a:p>
            <a:r>
              <a:rPr lang="ru-RU" dirty="0" smtClean="0"/>
              <a:t>Обязательный </a:t>
            </a:r>
            <a:r>
              <a:rPr lang="ru-RU" dirty="0"/>
              <a:t>учет возрастных психологических особенностей </a:t>
            </a:r>
            <a:r>
              <a:rPr lang="ru-RU" dirty="0" smtClean="0"/>
              <a:t>обучающихся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931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565"/>
            </a:gs>
            <a:gs pos="100000">
              <a:schemeClr val="bg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Вступление</a:t>
            </a:r>
          </a:p>
          <a:p>
            <a:pPr marL="914400" lvl="1" indent="-514350"/>
            <a:r>
              <a:rPr lang="ru-RU" dirty="0" smtClean="0"/>
              <a:t>ставится цель</a:t>
            </a:r>
          </a:p>
          <a:p>
            <a:pPr marL="914400" lvl="1" indent="-514350"/>
            <a:r>
              <a:rPr lang="ru-RU" dirty="0" smtClean="0"/>
              <a:t>ставятся задачи урока</a:t>
            </a:r>
          </a:p>
          <a:p>
            <a:pPr marL="914400" lvl="1" indent="-514350"/>
            <a:r>
              <a:rPr lang="ru-RU" dirty="0" smtClean="0"/>
              <a:t>актуализируются </a:t>
            </a:r>
            <a:r>
              <a:rPr lang="ru-RU" dirty="0"/>
              <a:t>опорные </a:t>
            </a:r>
            <a:r>
              <a:rPr lang="ru-RU" dirty="0" smtClean="0"/>
              <a:t>знания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</a:t>
            </a:r>
            <a:r>
              <a:rPr lang="ru-RU" dirty="0" smtClean="0"/>
              <a:t>сновная часть</a:t>
            </a:r>
          </a:p>
          <a:p>
            <a:pPr marL="914400" lvl="1" indent="-514350"/>
            <a:r>
              <a:rPr lang="ru-RU" dirty="0" smtClean="0"/>
              <a:t>раскрывается </a:t>
            </a:r>
            <a:r>
              <a:rPr lang="ru-RU" dirty="0"/>
              <a:t>содержание учебного </a:t>
            </a:r>
            <a:r>
              <a:rPr lang="ru-RU" dirty="0" smtClean="0"/>
              <a:t>материала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Заключение</a:t>
            </a:r>
          </a:p>
          <a:p>
            <a:pPr marL="914400" lvl="1" indent="-514350"/>
            <a:r>
              <a:rPr lang="ru-RU" dirty="0" smtClean="0"/>
              <a:t>подведение итогов</a:t>
            </a:r>
          </a:p>
          <a:p>
            <a:pPr marL="914400" lvl="1" indent="-514350"/>
            <a:r>
              <a:rPr lang="ru-RU" dirty="0" smtClean="0"/>
              <a:t>оценивание </a:t>
            </a:r>
            <a:r>
              <a:rPr lang="ru-RU" dirty="0"/>
              <a:t>работы </a:t>
            </a:r>
            <a:r>
              <a:rPr lang="ru-RU" dirty="0" smtClean="0"/>
              <a:t>учащихся</a:t>
            </a:r>
          </a:p>
          <a:p>
            <a:pPr marL="914400" lvl="1" indent="-514350"/>
            <a:r>
              <a:rPr lang="ru-RU" dirty="0" smtClean="0"/>
              <a:t>определение </a:t>
            </a:r>
            <a:r>
              <a:rPr lang="ru-RU" dirty="0"/>
              <a:t>домашнего задания;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717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751</TotalTime>
  <Words>1353</Words>
  <Application>Microsoft Office PowerPoint</Application>
  <PresentationFormat>Экран (4:3)</PresentationFormat>
  <Paragraphs>156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Яркая</vt:lpstr>
      <vt:lpstr>Интегрированные уроки с использованием ИКТ</vt:lpstr>
      <vt:lpstr>Интегрированные уроки это…</vt:lpstr>
      <vt:lpstr>Преимущества и недостатки</vt:lpstr>
      <vt:lpstr>Интегрированными являются и нетрадиционные типы уроков:</vt:lpstr>
      <vt:lpstr>Интегрированными являются и нетрадиционные типы уроков:</vt:lpstr>
      <vt:lpstr>Использование в преподавании</vt:lpstr>
      <vt:lpstr>Для этих уроков нужно</vt:lpstr>
      <vt:lpstr>Для этих уроков нужно</vt:lpstr>
      <vt:lpstr>Структура</vt:lpstr>
      <vt:lpstr>Основная часть</vt:lpstr>
      <vt:lpstr>Полезные эффекты</vt:lpstr>
      <vt:lpstr>Проблемное обучение</vt:lpstr>
      <vt:lpstr>Требование</vt:lpstr>
      <vt:lpstr>Критерии эффективности</vt:lpstr>
      <vt:lpstr>Следует учесть</vt:lpstr>
      <vt:lpstr>Отличие от обычного урока</vt:lpstr>
      <vt:lpstr>Требования к педагогу</vt:lpstr>
      <vt:lpstr>Психологические особенности детей</vt:lpstr>
      <vt:lpstr>Психологические особенности детей</vt:lpstr>
      <vt:lpstr>Учебные программы и методы не дадут должного результата, если не будут ориентированы на возрастные возможности учащихся, на уровень их личностной зрелости  </vt:lpstr>
      <vt:lpstr>Предварительные итоги</vt:lpstr>
      <vt:lpstr>Интеграция в современной школе</vt:lpstr>
      <vt:lpstr>Интеграция – одно из направлений</vt:lpstr>
      <vt:lpstr>Новый этап</vt:lpstr>
      <vt:lpstr>Внутрипредметная интеграция</vt:lpstr>
      <vt:lpstr>Межпредметная интеграция</vt:lpstr>
      <vt:lpstr>Повысить эффективность</vt:lpstr>
      <vt:lpstr>Задача учителя</vt:lpstr>
      <vt:lpstr>Переход от репродукции  к творчеству</vt:lpstr>
      <vt:lpstr>Благодарю за внимание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Интегрированные уроки</dc:title>
  <dc:creator>Александр</dc:creator>
  <cp:lastModifiedBy>Interaktivnaya doska</cp:lastModifiedBy>
  <cp:revision>46</cp:revision>
  <dcterms:created xsi:type="dcterms:W3CDTF">2014-11-14T23:40:53Z</dcterms:created>
  <dcterms:modified xsi:type="dcterms:W3CDTF">2018-10-09T07:24:19Z</dcterms:modified>
</cp:coreProperties>
</file>