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3" r:id="rId8"/>
    <p:sldId id="264" r:id="rId9"/>
    <p:sldId id="265" r:id="rId10"/>
    <p:sldId id="270" r:id="rId11"/>
    <p:sldId id="271" r:id="rId12"/>
    <p:sldId id="267" r:id="rId13"/>
    <p:sldId id="266" r:id="rId14"/>
    <p:sldId id="268" r:id="rId15"/>
    <p:sldId id="269"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52" d="100"/>
          <a:sy n="52" d="100"/>
        </p:scale>
        <p:origin x="-98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C3FF9EF-D1CD-4D78-831C-4138F73F0B1D}" type="datetimeFigureOut">
              <a:rPr lang="ru-RU" smtClean="0"/>
              <a:pPr/>
              <a:t>26.03.2017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5AE62C2-65A0-4E19-BC0A-4D1DE37CC4C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C3FF9EF-D1CD-4D78-831C-4138F73F0B1D}" type="datetimeFigureOut">
              <a:rPr lang="ru-RU" smtClean="0"/>
              <a:pPr/>
              <a:t>26.03.2017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5AE62C2-65A0-4E19-BC0A-4D1DE37CC4C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C3FF9EF-D1CD-4D78-831C-4138F73F0B1D}" type="datetimeFigureOut">
              <a:rPr lang="ru-RU" smtClean="0"/>
              <a:pPr/>
              <a:t>26.03.2017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5AE62C2-65A0-4E19-BC0A-4D1DE37CC4C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C3FF9EF-D1CD-4D78-831C-4138F73F0B1D}" type="datetimeFigureOut">
              <a:rPr lang="ru-RU" smtClean="0"/>
              <a:pPr/>
              <a:t>26.03.2017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5AE62C2-65A0-4E19-BC0A-4D1DE37CC4C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C3FF9EF-D1CD-4D78-831C-4138F73F0B1D}" type="datetimeFigureOut">
              <a:rPr lang="ru-RU" smtClean="0"/>
              <a:pPr/>
              <a:t>26.03.2017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5AE62C2-65A0-4E19-BC0A-4D1DE37CC4C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C3FF9EF-D1CD-4D78-831C-4138F73F0B1D}" type="datetimeFigureOut">
              <a:rPr lang="ru-RU" smtClean="0"/>
              <a:pPr/>
              <a:t>26.03.2017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5AE62C2-65A0-4E19-BC0A-4D1DE37CC4C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C3FF9EF-D1CD-4D78-831C-4138F73F0B1D}" type="datetimeFigureOut">
              <a:rPr lang="ru-RU" smtClean="0"/>
              <a:pPr/>
              <a:t>26.03.2017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5AE62C2-65A0-4E19-BC0A-4D1DE37CC4C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C3FF9EF-D1CD-4D78-831C-4138F73F0B1D}" type="datetimeFigureOut">
              <a:rPr lang="ru-RU" smtClean="0"/>
              <a:pPr/>
              <a:t>26.03.2017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5AE62C2-65A0-4E19-BC0A-4D1DE37CC4C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C3FF9EF-D1CD-4D78-831C-4138F73F0B1D}" type="datetimeFigureOut">
              <a:rPr lang="ru-RU" smtClean="0"/>
              <a:pPr/>
              <a:t>26.03.2017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5AE62C2-65A0-4E19-BC0A-4D1DE37CC4C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C3FF9EF-D1CD-4D78-831C-4138F73F0B1D}" type="datetimeFigureOut">
              <a:rPr lang="ru-RU" smtClean="0"/>
              <a:pPr/>
              <a:t>26.03.2017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5AE62C2-65A0-4E19-BC0A-4D1DE37CC4C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C3FF9EF-D1CD-4D78-831C-4138F73F0B1D}" type="datetimeFigureOut">
              <a:rPr lang="ru-RU" smtClean="0"/>
              <a:pPr/>
              <a:t>26.03.2017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5AE62C2-65A0-4E19-BC0A-4D1DE37CC4C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3FF9EF-D1CD-4D78-831C-4138F73F0B1D}" type="datetimeFigureOut">
              <a:rPr lang="ru-RU" smtClean="0"/>
              <a:pPr/>
              <a:t>26.03.2017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AE62C2-65A0-4E19-BC0A-4D1DE37CC4C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857233"/>
            <a:ext cx="7772400" cy="2000263"/>
          </a:xfrm>
        </p:spPr>
        <p:txBody>
          <a:bodyPr/>
          <a:lstStyle/>
          <a:p>
            <a:r>
              <a:rPr lang="ru-RU" dirty="0" smtClean="0"/>
              <a:t>Экологические проблемы </a:t>
            </a:r>
            <a:br>
              <a:rPr lang="ru-RU" dirty="0" smtClean="0"/>
            </a:br>
            <a:r>
              <a:rPr lang="ru-RU" dirty="0" smtClean="0"/>
              <a:t>моего села</a:t>
            </a:r>
            <a:endParaRPr lang="ru-RU" dirty="0"/>
          </a:p>
        </p:txBody>
      </p:sp>
      <p:sp>
        <p:nvSpPr>
          <p:cNvPr id="3" name="Подзаголовок 2"/>
          <p:cNvSpPr>
            <a:spLocks noGrp="1"/>
          </p:cNvSpPr>
          <p:nvPr>
            <p:ph type="subTitle" idx="1"/>
          </p:nvPr>
        </p:nvSpPr>
        <p:spPr/>
        <p:txBody>
          <a:bodyPr/>
          <a:lstStyle/>
          <a:p>
            <a:endParaRPr lang="ru-RU" dirty="0"/>
          </a:p>
        </p:txBody>
      </p:sp>
      <p:pic>
        <p:nvPicPr>
          <p:cNvPr id="1026" name="Picture 2" descr="C:\Users\Ученик\Desktop\проекты\ШАН-2017\Комков\Экология\Фото0309.jpg"/>
          <p:cNvPicPr>
            <a:picLocks noChangeAspect="1" noChangeArrowheads="1"/>
          </p:cNvPicPr>
          <p:nvPr/>
        </p:nvPicPr>
        <p:blipFill>
          <a:blip r:embed="rId2"/>
          <a:srcRect/>
          <a:stretch>
            <a:fillRect/>
          </a:stretch>
        </p:blipFill>
        <p:spPr bwMode="auto">
          <a:xfrm>
            <a:off x="1357291" y="2928934"/>
            <a:ext cx="6429420" cy="2714644"/>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Почему я выбрал эту тему?</a:t>
            </a:r>
            <a:endParaRPr lang="ru-RU" dirty="0"/>
          </a:p>
        </p:txBody>
      </p:sp>
      <p:sp>
        <p:nvSpPr>
          <p:cNvPr id="3" name="Содержимое 2"/>
          <p:cNvSpPr>
            <a:spLocks noGrp="1"/>
          </p:cNvSpPr>
          <p:nvPr>
            <p:ph idx="1"/>
          </p:nvPr>
        </p:nvSpPr>
        <p:spPr/>
        <p:txBody>
          <a:bodyPr>
            <a:normAutofit fontScale="92500" lnSpcReduction="20000"/>
          </a:bodyPr>
          <a:lstStyle/>
          <a:p>
            <a:pPr>
              <a:lnSpc>
                <a:spcPct val="80000"/>
              </a:lnSpc>
            </a:pPr>
            <a:r>
              <a:rPr lang="ru-RU" sz="2800" dirty="0" smtClean="0"/>
              <a:t> </a:t>
            </a:r>
            <a:r>
              <a:rPr lang="ru-RU" i="1" dirty="0" smtClean="0"/>
              <a:t>Актуальность</a:t>
            </a:r>
            <a:r>
              <a:rPr lang="ru-RU" dirty="0" smtClean="0"/>
              <a:t> моего исследования заключается в том, что  в настоящее время в нашей стране большое внимание уделяется решению проблем связанных с загрязнением окружающей среды. 2017 год объявлен годом экологии и это неспроста: загрязняется вода, воздух и почва, вырубается лес, что приводит к экологическому кризису. </a:t>
            </a:r>
          </a:p>
          <a:p>
            <a:pPr>
              <a:lnSpc>
                <a:spcPct val="80000"/>
              </a:lnSpc>
            </a:pPr>
            <a:endParaRPr lang="ru-RU" dirty="0" smtClean="0"/>
          </a:p>
          <a:p>
            <a:pPr>
              <a:lnSpc>
                <a:spcPct val="80000"/>
              </a:lnSpc>
            </a:pPr>
            <a:r>
              <a:rPr lang="ru-RU" dirty="0" smtClean="0"/>
              <a:t>Меня заинтересовал вопрос: « Как обстоит дело с экологией  там, где я родился и живу, в селе </a:t>
            </a:r>
            <a:r>
              <a:rPr lang="ru-RU" smtClean="0"/>
              <a:t>Усть-Белая». </a:t>
            </a:r>
            <a:r>
              <a:rPr lang="ru-RU" dirty="0" smtClean="0"/>
              <a:t>Потому я стал работать над проектом «Экологическая проблема моего села» и узнать, как могут люди спасти нашу местность. </a:t>
            </a: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a:xfrm>
            <a:off x="457200" y="2357430"/>
            <a:ext cx="8229600" cy="3768733"/>
          </a:xfrm>
        </p:spPr>
        <p:txBody>
          <a:bodyPr>
            <a:normAutofit fontScale="92500" lnSpcReduction="20000"/>
          </a:bodyPr>
          <a:lstStyle/>
          <a:p>
            <a:r>
              <a:rPr lang="ru-RU" dirty="0" smtClean="0"/>
              <a:t> </a:t>
            </a:r>
            <a:r>
              <a:rPr lang="ru-RU" i="1" dirty="0" smtClean="0"/>
              <a:t>Проблема</a:t>
            </a:r>
            <a:r>
              <a:rPr lang="ru-RU" dirty="0" smtClean="0"/>
              <a:t>  моей работы заключается в том, что я хочу узнать есть ли в нашем селе экологические проблемы? Если есть, то, какие?</a:t>
            </a:r>
          </a:p>
          <a:p>
            <a:endParaRPr lang="ru-RU" i="1" dirty="0" smtClean="0"/>
          </a:p>
          <a:p>
            <a:r>
              <a:rPr lang="ru-RU" i="1" dirty="0" smtClean="0"/>
              <a:t>Объект</a:t>
            </a:r>
            <a:r>
              <a:rPr lang="en-US" dirty="0" smtClean="0"/>
              <a:t>: </a:t>
            </a:r>
            <a:r>
              <a:rPr lang="ru-RU" dirty="0" smtClean="0"/>
              <a:t>экология</a:t>
            </a:r>
          </a:p>
          <a:p>
            <a:endParaRPr lang="ru-RU" i="1" dirty="0" smtClean="0"/>
          </a:p>
          <a:p>
            <a:r>
              <a:rPr lang="ru-RU" i="1" dirty="0" smtClean="0"/>
              <a:t>Предмет</a:t>
            </a:r>
            <a:r>
              <a:rPr lang="ru-RU" dirty="0" smtClean="0"/>
              <a:t> моего исследования - мой родной край </a:t>
            </a:r>
          </a:p>
          <a:p>
            <a:endParaRPr lang="ru-RU" dirty="0"/>
          </a:p>
        </p:txBody>
      </p:sp>
      <p:pic>
        <p:nvPicPr>
          <p:cNvPr id="1026" name="Picture 2" descr="C:\Users\Ученик\Desktop\проекты\ШАН-2017\Комков\Экология\Фото2280.jpg"/>
          <p:cNvPicPr>
            <a:picLocks noChangeAspect="1" noChangeArrowheads="1"/>
          </p:cNvPicPr>
          <p:nvPr/>
        </p:nvPicPr>
        <p:blipFill>
          <a:blip r:embed="rId2"/>
          <a:srcRect/>
          <a:stretch>
            <a:fillRect/>
          </a:stretch>
        </p:blipFill>
        <p:spPr bwMode="auto">
          <a:xfrm>
            <a:off x="1142977" y="285729"/>
            <a:ext cx="7358114" cy="1714511"/>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a:xfrm>
            <a:off x="457200" y="2500306"/>
            <a:ext cx="8229600" cy="3625857"/>
          </a:xfrm>
        </p:spPr>
        <p:txBody>
          <a:bodyPr>
            <a:normAutofit fontScale="85000" lnSpcReduction="20000"/>
          </a:bodyPr>
          <a:lstStyle/>
          <a:p>
            <a:pPr>
              <a:lnSpc>
                <a:spcPct val="80000"/>
              </a:lnSpc>
              <a:buNone/>
            </a:pPr>
            <a:r>
              <a:rPr lang="ru-RU" b="1" dirty="0" smtClean="0"/>
              <a:t> Цель:</a:t>
            </a:r>
            <a:r>
              <a:rPr lang="ru-RU" dirty="0" smtClean="0"/>
              <a:t> </a:t>
            </a:r>
          </a:p>
          <a:p>
            <a:pPr>
              <a:lnSpc>
                <a:spcPct val="80000"/>
              </a:lnSpc>
            </a:pPr>
            <a:r>
              <a:rPr lang="ru-RU" dirty="0" smtClean="0"/>
              <a:t>оценка экологической ситуации в моём селе. </a:t>
            </a:r>
            <a:endParaRPr lang="ru-RU" i="1" dirty="0" smtClean="0"/>
          </a:p>
          <a:p>
            <a:pPr>
              <a:lnSpc>
                <a:spcPct val="80000"/>
              </a:lnSpc>
              <a:buNone/>
            </a:pPr>
            <a:r>
              <a:rPr lang="ru-RU" i="1" dirty="0" smtClean="0"/>
              <a:t>                      </a:t>
            </a:r>
            <a:r>
              <a:rPr lang="ru-RU" b="1" dirty="0" smtClean="0"/>
              <a:t>Задачи:</a:t>
            </a:r>
          </a:p>
          <a:p>
            <a:pPr>
              <a:lnSpc>
                <a:spcPct val="80000"/>
              </a:lnSpc>
            </a:pPr>
            <a:r>
              <a:rPr lang="ru-RU" dirty="0" smtClean="0"/>
              <a:t> </a:t>
            </a:r>
            <a:r>
              <a:rPr lang="ru-RU" i="1" dirty="0" smtClean="0"/>
              <a:t>Изучить теоретический материал по данной теме.</a:t>
            </a:r>
          </a:p>
          <a:p>
            <a:pPr>
              <a:lnSpc>
                <a:spcPct val="80000"/>
              </a:lnSpc>
            </a:pPr>
            <a:r>
              <a:rPr lang="ru-RU" i="1" dirty="0" smtClean="0"/>
              <a:t>Провести исследования экологической  ситуации в с. </a:t>
            </a:r>
            <a:r>
              <a:rPr lang="ru-RU" i="1" dirty="0" err="1" smtClean="0"/>
              <a:t>Усть-Белая</a:t>
            </a:r>
            <a:endParaRPr lang="ru-RU" i="1" dirty="0" smtClean="0"/>
          </a:p>
          <a:p>
            <a:pPr>
              <a:lnSpc>
                <a:spcPct val="80000"/>
              </a:lnSpc>
            </a:pPr>
            <a:r>
              <a:rPr lang="ru-RU" i="1" dirty="0" smtClean="0"/>
              <a:t>Проанализировать динамику экологической проблемы характерной для нашего села.</a:t>
            </a:r>
          </a:p>
          <a:p>
            <a:pPr>
              <a:lnSpc>
                <a:spcPct val="80000"/>
              </a:lnSpc>
            </a:pPr>
            <a:r>
              <a:rPr lang="ru-RU" i="1" dirty="0" smtClean="0"/>
              <a:t>Дать характеристику экологии нашего населённого пункта.</a:t>
            </a:r>
            <a:endParaRPr lang="ru-RU" dirty="0"/>
          </a:p>
        </p:txBody>
      </p:sp>
      <p:pic>
        <p:nvPicPr>
          <p:cNvPr id="1026" name="Picture 2" descr="C:\Users\Ученик\Desktop\проекты\ШАН-2017\Комков\Экология\Фото0205.jpg"/>
          <p:cNvPicPr>
            <a:picLocks noChangeAspect="1" noChangeArrowheads="1"/>
          </p:cNvPicPr>
          <p:nvPr/>
        </p:nvPicPr>
        <p:blipFill>
          <a:blip r:embed="rId2"/>
          <a:srcRect/>
          <a:stretch>
            <a:fillRect/>
          </a:stretch>
        </p:blipFill>
        <p:spPr bwMode="auto">
          <a:xfrm>
            <a:off x="2285984" y="214290"/>
            <a:ext cx="4786346" cy="2214578"/>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Историческая справка :</a:t>
            </a:r>
            <a:endParaRPr lang="ru-RU" b="1" dirty="0"/>
          </a:p>
        </p:txBody>
      </p:sp>
      <p:sp>
        <p:nvSpPr>
          <p:cNvPr id="3" name="Содержимое 2"/>
          <p:cNvSpPr>
            <a:spLocks noGrp="1"/>
          </p:cNvSpPr>
          <p:nvPr>
            <p:ph idx="1"/>
          </p:nvPr>
        </p:nvSpPr>
        <p:spPr/>
        <p:txBody>
          <a:bodyPr>
            <a:normAutofit fontScale="77500" lnSpcReduction="20000"/>
          </a:bodyPr>
          <a:lstStyle/>
          <a:p>
            <a:r>
              <a:rPr lang="ru-RU" dirty="0" smtClean="0"/>
              <a:t>Очень  давно жизнь первобытных людей зависела от капризов окружающей природы. Люди жили в пещерах. Чтобы жить, человеку нужна пища. Наши далёкие предки охотились, собирали съедобные ягоды, плоды, орехи.— Если случалась засуха или лесной пожар, то человеку грозил голод. Поэтому первобытные люди преклонялись перед силами природы и брали у природы только самое необходимое. Но время не стоит на месте, оно неумолимо движется вперёд.  У людей появились поля, заводы. Человек создал машины, построил дома. Он решил покорить природу</a:t>
            </a:r>
            <a:r>
              <a:rPr lang="ru-RU" i="1" dirty="0" smtClean="0"/>
              <a:t>. Но время показало, что покорение природы привело к загрязнению воды и воздуха, гибели лесов, исчезновению видов растений и животных.</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Социологический опрос:</a:t>
            </a:r>
            <a:br>
              <a:rPr lang="ru-RU" b="1" dirty="0" smtClean="0"/>
            </a:br>
            <a:r>
              <a:rPr lang="ru-RU" dirty="0" smtClean="0"/>
              <a:t>1.Что мы делаем с мусором?</a:t>
            </a:r>
            <a:endParaRPr lang="ru-RU" dirty="0"/>
          </a:p>
        </p:txBody>
      </p:sp>
      <p:graphicFrame>
        <p:nvGraphicFramePr>
          <p:cNvPr id="1026" name="Object 4"/>
          <p:cNvGraphicFramePr>
            <a:graphicFrameLocks noChangeAspect="1"/>
          </p:cNvGraphicFramePr>
          <p:nvPr>
            <p:ph idx="1"/>
          </p:nvPr>
        </p:nvGraphicFramePr>
        <p:xfrm>
          <a:off x="1524000" y="1829594"/>
          <a:ext cx="6096000" cy="4067175"/>
        </p:xfrm>
        <a:graphic>
          <a:graphicData uri="http://schemas.openxmlformats.org/presentationml/2006/ole">
            <p:oleObj spid="_x0000_s1026" name="Диаграмма" r:id="rId3" imgW="6096060" imgH="4067085" progId="MSGraph.Chart.8">
              <p:embed followColorScheme="full"/>
            </p:oleObj>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2.Что мы сделаем для улучшения экологической обстановки?</a:t>
            </a:r>
            <a:endParaRPr lang="ru-RU" dirty="0"/>
          </a:p>
        </p:txBody>
      </p:sp>
      <p:pic>
        <p:nvPicPr>
          <p:cNvPr id="4" name="Picture 4" descr="SDC13171"/>
          <p:cNvPicPr>
            <a:picLocks noGrp="1" noChangeAspect="1" noChangeArrowheads="1"/>
          </p:cNvPicPr>
          <p:nvPr>
            <p:ph idx="1"/>
          </p:nvPr>
        </p:nvPicPr>
        <p:blipFill>
          <a:blip r:embed="rId2" cstate="print"/>
          <a:srcRect/>
          <a:stretch>
            <a:fillRect/>
          </a:stretch>
        </p:blipFill>
        <p:spPr bwMode="auto">
          <a:xfrm>
            <a:off x="972456" y="1600200"/>
            <a:ext cx="7199088" cy="4525963"/>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a:xfrm>
            <a:off x="457200" y="2500306"/>
            <a:ext cx="8229600" cy="3625857"/>
          </a:xfrm>
        </p:spPr>
        <p:txBody>
          <a:bodyPr>
            <a:normAutofit lnSpcReduction="10000"/>
          </a:bodyPr>
          <a:lstStyle/>
          <a:p>
            <a:r>
              <a:rPr lang="ru-RU" dirty="0" smtClean="0"/>
              <a:t>3.Как вы считаете загрязнена ли у нас в селе окружающая среда? (да)</a:t>
            </a:r>
          </a:p>
          <a:p>
            <a:r>
              <a:rPr lang="ru-RU" dirty="0" smtClean="0"/>
              <a:t>4.Назовите наиболее экологически опасные места? (под домами ,места свалок , причал, заброшенные дома, «солдатка» )</a:t>
            </a:r>
          </a:p>
          <a:p>
            <a:r>
              <a:rPr lang="ru-RU" dirty="0" smtClean="0"/>
              <a:t>5.Чистая ли вода в реке </a:t>
            </a:r>
            <a:r>
              <a:rPr lang="ru-RU" dirty="0" err="1" smtClean="0"/>
              <a:t>Усть-Белая</a:t>
            </a:r>
            <a:r>
              <a:rPr lang="ru-RU" dirty="0" smtClean="0"/>
              <a:t>? (</a:t>
            </a:r>
            <a:r>
              <a:rPr lang="ru-RU" dirty="0" err="1" smtClean="0"/>
              <a:t>пока-да</a:t>
            </a:r>
            <a:r>
              <a:rPr lang="ru-RU" dirty="0" smtClean="0"/>
              <a:t>)</a:t>
            </a:r>
            <a:endParaRPr lang="ru-RU" dirty="0"/>
          </a:p>
        </p:txBody>
      </p:sp>
      <p:pic>
        <p:nvPicPr>
          <p:cNvPr id="19458" name="Picture 2" descr="C:\Users\Ученик\Desktop\проекты\ШАН-2017\Комков\Экология\Фото2307.jpg"/>
          <p:cNvPicPr>
            <a:picLocks noChangeAspect="1" noChangeArrowheads="1"/>
          </p:cNvPicPr>
          <p:nvPr/>
        </p:nvPicPr>
        <p:blipFill>
          <a:blip r:embed="rId2"/>
          <a:srcRect/>
          <a:stretch>
            <a:fillRect/>
          </a:stretch>
        </p:blipFill>
        <p:spPr bwMode="auto">
          <a:xfrm>
            <a:off x="1071539" y="357167"/>
            <a:ext cx="7072362" cy="1928825"/>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Экологическая обстановка в селе:</a:t>
            </a:r>
            <a:endParaRPr lang="ru-RU" b="1" dirty="0"/>
          </a:p>
        </p:txBody>
      </p:sp>
      <p:pic>
        <p:nvPicPr>
          <p:cNvPr id="19458" name="Picture 2" descr="C:\Users\Ученик\Desktop\проекты\ШАН-2017\Комков\Экология\IMG_20161007_165924.jpg"/>
          <p:cNvPicPr>
            <a:picLocks noGrp="1" noChangeAspect="1" noChangeArrowheads="1"/>
          </p:cNvPicPr>
          <p:nvPr>
            <p:ph idx="1"/>
          </p:nvPr>
        </p:nvPicPr>
        <p:blipFill>
          <a:blip r:embed="rId2" cstate="print"/>
          <a:srcRect/>
          <a:stretch>
            <a:fillRect/>
          </a:stretch>
        </p:blipFill>
        <p:spPr bwMode="auto">
          <a:xfrm>
            <a:off x="548922" y="1600201"/>
            <a:ext cx="3165822" cy="1900238"/>
          </a:xfrm>
          <a:prstGeom prst="rect">
            <a:avLst/>
          </a:prstGeom>
          <a:noFill/>
        </p:spPr>
      </p:pic>
      <p:pic>
        <p:nvPicPr>
          <p:cNvPr id="19459" name="Picture 3" descr="C:\Users\Ученик\Desktop\проекты\ШАН-2017\Комков\Экология\IMG_20161007_165930.jpg"/>
          <p:cNvPicPr>
            <a:picLocks noChangeAspect="1" noChangeArrowheads="1"/>
          </p:cNvPicPr>
          <p:nvPr/>
        </p:nvPicPr>
        <p:blipFill>
          <a:blip r:embed="rId3" cstate="print"/>
          <a:srcRect/>
          <a:stretch>
            <a:fillRect/>
          </a:stretch>
        </p:blipFill>
        <p:spPr bwMode="auto">
          <a:xfrm>
            <a:off x="3571868" y="1571612"/>
            <a:ext cx="2643206" cy="1785950"/>
          </a:xfrm>
          <a:prstGeom prst="rect">
            <a:avLst/>
          </a:prstGeom>
          <a:noFill/>
        </p:spPr>
      </p:pic>
      <p:pic>
        <p:nvPicPr>
          <p:cNvPr id="19460" name="Picture 4" descr="C:\Users\Ученик\Desktop\проекты\ШАН-2017\Комков\Экология\IMG_20161007_165949.jpg"/>
          <p:cNvPicPr>
            <a:picLocks noChangeAspect="1" noChangeArrowheads="1"/>
          </p:cNvPicPr>
          <p:nvPr/>
        </p:nvPicPr>
        <p:blipFill>
          <a:blip r:embed="rId4" cstate="print"/>
          <a:srcRect/>
          <a:stretch>
            <a:fillRect/>
          </a:stretch>
        </p:blipFill>
        <p:spPr bwMode="auto">
          <a:xfrm>
            <a:off x="642911" y="3643314"/>
            <a:ext cx="2928957" cy="1785950"/>
          </a:xfrm>
          <a:prstGeom prst="rect">
            <a:avLst/>
          </a:prstGeom>
          <a:noFill/>
        </p:spPr>
      </p:pic>
      <p:pic>
        <p:nvPicPr>
          <p:cNvPr id="19461" name="Picture 5" descr="C:\Users\Ученик\Desktop\проекты\ШАН-2017\Комков\Экология\IMG_20161007_170243.jpg"/>
          <p:cNvPicPr>
            <a:picLocks noChangeAspect="1" noChangeArrowheads="1"/>
          </p:cNvPicPr>
          <p:nvPr/>
        </p:nvPicPr>
        <p:blipFill>
          <a:blip r:embed="rId5" cstate="print"/>
          <a:srcRect/>
          <a:stretch>
            <a:fillRect/>
          </a:stretch>
        </p:blipFill>
        <p:spPr bwMode="auto">
          <a:xfrm>
            <a:off x="3714744" y="3429000"/>
            <a:ext cx="3286148" cy="2286016"/>
          </a:xfrm>
          <a:prstGeom prst="rect">
            <a:avLst/>
          </a:prstGeom>
          <a:noFill/>
        </p:spPr>
      </p:pic>
      <p:pic>
        <p:nvPicPr>
          <p:cNvPr id="19462" name="Picture 6" descr="C:\Users\Ученик\Desktop\проекты\ШАН-2017\Комков\Экология\IMG_20161007_170412.jpg"/>
          <p:cNvPicPr>
            <a:picLocks noChangeAspect="1" noChangeArrowheads="1"/>
          </p:cNvPicPr>
          <p:nvPr/>
        </p:nvPicPr>
        <p:blipFill>
          <a:blip r:embed="rId6" cstate="print"/>
          <a:srcRect/>
          <a:stretch>
            <a:fillRect/>
          </a:stretch>
        </p:blipFill>
        <p:spPr bwMode="auto">
          <a:xfrm>
            <a:off x="6286512" y="1571612"/>
            <a:ext cx="2286016" cy="2071702"/>
          </a:xfrm>
          <a:prstGeom prst="rect">
            <a:avLst/>
          </a:prstGeom>
          <a:noFill/>
        </p:spPr>
      </p:pic>
      <p:pic>
        <p:nvPicPr>
          <p:cNvPr id="19463" name="Picture 7" descr="C:\Users\Ученик\Desktop\проекты\ШАН-2017\Комков\Экология\IMG_20161007_170415.jpg"/>
          <p:cNvPicPr>
            <a:picLocks noChangeAspect="1" noChangeArrowheads="1"/>
          </p:cNvPicPr>
          <p:nvPr/>
        </p:nvPicPr>
        <p:blipFill>
          <a:blip r:embed="rId7" cstate="print"/>
          <a:srcRect/>
          <a:stretch>
            <a:fillRect/>
          </a:stretch>
        </p:blipFill>
        <p:spPr bwMode="auto">
          <a:xfrm>
            <a:off x="5929322" y="3571876"/>
            <a:ext cx="3000396" cy="250033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Автотранспорт загрязняет воздух и разрушает почву:</a:t>
            </a:r>
            <a:endParaRPr lang="ru-RU" dirty="0"/>
          </a:p>
        </p:txBody>
      </p:sp>
      <p:pic>
        <p:nvPicPr>
          <p:cNvPr id="20482" name="Picture 2" descr="C:\Users\Ученик\Desktop\проекты\ШАН-2017\Комков\для проекта\Фото2670.jpg"/>
          <p:cNvPicPr>
            <a:picLocks noGrp="1" noChangeAspect="1" noChangeArrowheads="1"/>
          </p:cNvPicPr>
          <p:nvPr>
            <p:ph idx="1"/>
          </p:nvPr>
        </p:nvPicPr>
        <p:blipFill>
          <a:blip r:embed="rId2"/>
          <a:srcRect/>
          <a:stretch>
            <a:fillRect/>
          </a:stretch>
        </p:blipFill>
        <p:spPr bwMode="auto">
          <a:xfrm rot="16200000">
            <a:off x="908745" y="1662967"/>
            <a:ext cx="3468857" cy="3857652"/>
          </a:xfrm>
          <a:prstGeom prst="rect">
            <a:avLst/>
          </a:prstGeom>
          <a:noFill/>
        </p:spPr>
      </p:pic>
      <p:pic>
        <p:nvPicPr>
          <p:cNvPr id="20483" name="Picture 3" descr="C:\Users\Ученик\Desktop\проекты\ШАН-2017\Комков\для проекта\Фото2671.jpg"/>
          <p:cNvPicPr>
            <a:picLocks noChangeAspect="1" noChangeArrowheads="1"/>
          </p:cNvPicPr>
          <p:nvPr/>
        </p:nvPicPr>
        <p:blipFill>
          <a:blip r:embed="rId3"/>
          <a:srcRect/>
          <a:stretch>
            <a:fillRect/>
          </a:stretch>
        </p:blipFill>
        <p:spPr bwMode="auto">
          <a:xfrm rot="16200000">
            <a:off x="4857753" y="1785924"/>
            <a:ext cx="3286148" cy="385765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Горы мусора загрязняют нашу реку:</a:t>
            </a:r>
            <a:endParaRPr lang="ru-RU" dirty="0"/>
          </a:p>
        </p:txBody>
      </p:sp>
      <p:pic>
        <p:nvPicPr>
          <p:cNvPr id="21506" name="Picture 2" descr="C:\Users\Ученик\Desktop\проекты\ШАН-2017\Комков\для проекта\Фото2650.jpg"/>
          <p:cNvPicPr>
            <a:picLocks noGrp="1" noChangeAspect="1" noChangeArrowheads="1"/>
          </p:cNvPicPr>
          <p:nvPr>
            <p:ph idx="1"/>
          </p:nvPr>
        </p:nvPicPr>
        <p:blipFill>
          <a:blip r:embed="rId2"/>
          <a:srcRect/>
          <a:stretch>
            <a:fillRect/>
          </a:stretch>
        </p:blipFill>
        <p:spPr bwMode="auto">
          <a:xfrm rot="16200000">
            <a:off x="1250132" y="1750207"/>
            <a:ext cx="3714777" cy="4071966"/>
          </a:xfrm>
          <a:prstGeom prst="rect">
            <a:avLst/>
          </a:prstGeom>
          <a:noFill/>
        </p:spPr>
      </p:pic>
      <p:pic>
        <p:nvPicPr>
          <p:cNvPr id="21507" name="Picture 3" descr="C:\Users\Ученик\Desktop\проекты\ШАН-2017\Комков\для проекта\Фото2649.jpg"/>
          <p:cNvPicPr>
            <a:picLocks noChangeAspect="1" noChangeArrowheads="1"/>
          </p:cNvPicPr>
          <p:nvPr/>
        </p:nvPicPr>
        <p:blipFill>
          <a:blip r:embed="rId3"/>
          <a:srcRect/>
          <a:stretch>
            <a:fillRect/>
          </a:stretch>
        </p:blipFill>
        <p:spPr bwMode="auto">
          <a:xfrm>
            <a:off x="4929190" y="1477963"/>
            <a:ext cx="3786214" cy="3902075"/>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normAutofit fontScale="55000" lnSpcReduction="20000"/>
          </a:bodyPr>
          <a:lstStyle/>
          <a:p>
            <a:r>
              <a:rPr lang="ru-RU" b="1" dirty="0" smtClean="0"/>
              <a:t>Мусорная фантазия</a:t>
            </a:r>
            <a:endParaRPr lang="ru-RU" dirty="0" smtClean="0"/>
          </a:p>
          <a:p>
            <a:r>
              <a:rPr lang="ru-RU" dirty="0" smtClean="0"/>
              <a:t>Не бросайте никогда корки, шкурки, палки –</a:t>
            </a:r>
            <a:br>
              <a:rPr lang="ru-RU" dirty="0" smtClean="0"/>
            </a:br>
            <a:r>
              <a:rPr lang="ru-RU" dirty="0" smtClean="0"/>
              <a:t>Быстро наши города превратятся в свалки.</a:t>
            </a:r>
            <a:br>
              <a:rPr lang="ru-RU" dirty="0" smtClean="0"/>
            </a:br>
            <a:r>
              <a:rPr lang="ru-RU" dirty="0" smtClean="0"/>
              <a:t>Если мусорить сейчас, то довольно скоро</a:t>
            </a:r>
            <a:br>
              <a:rPr lang="ru-RU" dirty="0" smtClean="0"/>
            </a:br>
            <a:r>
              <a:rPr lang="ru-RU" dirty="0" smtClean="0"/>
              <a:t>Могут вырасти у нас Мусорные горы.</a:t>
            </a:r>
          </a:p>
          <a:p>
            <a:r>
              <a:rPr lang="ru-RU" dirty="0" smtClean="0"/>
              <a:t>Но когда летать начнут в школу на ракете –</a:t>
            </a:r>
            <a:br>
              <a:rPr lang="ru-RU" dirty="0" smtClean="0"/>
            </a:br>
            <a:r>
              <a:rPr lang="ru-RU" dirty="0" smtClean="0"/>
              <a:t>Пострашней произойдут беды на планете…</a:t>
            </a:r>
            <a:br>
              <a:rPr lang="ru-RU" dirty="0" smtClean="0"/>
            </a:br>
            <a:r>
              <a:rPr lang="ru-RU" dirty="0" smtClean="0"/>
              <a:t>Как пойдут швырять вверху в космос из ракеты</a:t>
            </a:r>
            <a:br>
              <a:rPr lang="ru-RU" dirty="0" smtClean="0"/>
            </a:br>
            <a:r>
              <a:rPr lang="ru-RU" dirty="0" smtClean="0"/>
              <a:t>Банки, склянки, шелуху, рваные пакеты...</a:t>
            </a:r>
          </a:p>
          <a:p>
            <a:r>
              <a:rPr lang="ru-RU" dirty="0" smtClean="0"/>
              <a:t>Вот тогда не полетят в Новый год снежинки,</a:t>
            </a:r>
            <a:br>
              <a:rPr lang="ru-RU" dirty="0" smtClean="0"/>
            </a:br>
            <a:r>
              <a:rPr lang="ru-RU" dirty="0" smtClean="0"/>
              <a:t>А посыплются как град старые ботинки.</a:t>
            </a:r>
            <a:br>
              <a:rPr lang="ru-RU" dirty="0" smtClean="0"/>
            </a:br>
            <a:r>
              <a:rPr lang="ru-RU" dirty="0" smtClean="0"/>
              <a:t>А когда пойдут дожди из пустых бутылок –</a:t>
            </a:r>
            <a:br>
              <a:rPr lang="ru-RU" dirty="0" smtClean="0"/>
            </a:br>
            <a:r>
              <a:rPr lang="ru-RU" dirty="0" smtClean="0"/>
              <a:t>На прогулку не ходи: береги затылок!</a:t>
            </a:r>
          </a:p>
          <a:p>
            <a:r>
              <a:rPr lang="ru-RU" dirty="0" smtClean="0"/>
              <a:t>Что же вырастет в саду или в огороде,</a:t>
            </a:r>
            <a:br>
              <a:rPr lang="ru-RU" dirty="0" smtClean="0"/>
            </a:br>
            <a:r>
              <a:rPr lang="ru-RU" dirty="0" smtClean="0"/>
              <a:t>Как пойдёт круговорот мусора в природе?..</a:t>
            </a:r>
            <a:br>
              <a:rPr lang="ru-RU" dirty="0" smtClean="0"/>
            </a:br>
            <a:r>
              <a:rPr lang="ru-RU" dirty="0" smtClean="0"/>
              <a:t>И хотя мы в школьный класс не летим в ракете,</a:t>
            </a:r>
            <a:br>
              <a:rPr lang="ru-RU" dirty="0" smtClean="0"/>
            </a:br>
            <a:r>
              <a:rPr lang="ru-RU" dirty="0" smtClean="0"/>
              <a:t>Лучше мусорить сейчас отвыкайте, дети!</a:t>
            </a:r>
          </a:p>
          <a:p>
            <a:r>
              <a:rPr lang="ru-RU" i="1" dirty="0" smtClean="0"/>
              <a:t>А. Усачёв</a:t>
            </a:r>
            <a:endParaRPr lang="ru-RU" dirty="0" smtClean="0"/>
          </a:p>
          <a:p>
            <a:endParaRPr lang="ru-RU" dirty="0"/>
          </a:p>
        </p:txBody>
      </p:sp>
      <p:pic>
        <p:nvPicPr>
          <p:cNvPr id="19458" name="Picture 2" descr="C:\Users\Ученик\Desktop\проекты\ШАН-2017\Комков\Экология\э11.jpg"/>
          <p:cNvPicPr>
            <a:picLocks noChangeAspect="1" noChangeArrowheads="1"/>
          </p:cNvPicPr>
          <p:nvPr/>
        </p:nvPicPr>
        <p:blipFill>
          <a:blip r:embed="rId2"/>
          <a:srcRect/>
          <a:stretch>
            <a:fillRect/>
          </a:stretch>
        </p:blipFill>
        <p:spPr bwMode="auto">
          <a:xfrm>
            <a:off x="571472" y="285729"/>
            <a:ext cx="3571899" cy="1143007"/>
          </a:xfrm>
          <a:prstGeom prst="rect">
            <a:avLst/>
          </a:prstGeom>
          <a:noFill/>
        </p:spPr>
      </p:pic>
      <p:pic>
        <p:nvPicPr>
          <p:cNvPr id="19459" name="Picture 3" descr="C:\Users\Ученик\Desktop\проекты\ШАН-2017\Комков\Экология\Экология\Э-1 (2).jpg"/>
          <p:cNvPicPr>
            <a:picLocks noChangeAspect="1" noChangeArrowheads="1"/>
          </p:cNvPicPr>
          <p:nvPr/>
        </p:nvPicPr>
        <p:blipFill>
          <a:blip r:embed="rId3"/>
          <a:srcRect/>
          <a:stretch>
            <a:fillRect/>
          </a:stretch>
        </p:blipFill>
        <p:spPr bwMode="auto">
          <a:xfrm>
            <a:off x="5643570" y="1428736"/>
            <a:ext cx="3214710" cy="4357718"/>
          </a:xfrm>
          <a:prstGeom prst="rect">
            <a:avLst/>
          </a:prstGeom>
          <a:noFill/>
        </p:spPr>
      </p:pic>
      <p:pic>
        <p:nvPicPr>
          <p:cNvPr id="19460" name="Picture 4" descr="C:\Users\Ученик\Desktop\проекты\ШАН-2017\Комков\Экология\Экология\э7.jpg"/>
          <p:cNvPicPr>
            <a:picLocks noChangeAspect="1" noChangeArrowheads="1"/>
          </p:cNvPicPr>
          <p:nvPr/>
        </p:nvPicPr>
        <p:blipFill>
          <a:blip r:embed="rId4"/>
          <a:srcRect/>
          <a:stretch>
            <a:fillRect/>
          </a:stretch>
        </p:blipFill>
        <p:spPr bwMode="auto">
          <a:xfrm>
            <a:off x="4214810" y="285729"/>
            <a:ext cx="3929090" cy="1143007"/>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Экология в наших рисунках:</a:t>
            </a:r>
            <a:endParaRPr lang="ru-RU" b="1" dirty="0"/>
          </a:p>
        </p:txBody>
      </p:sp>
      <p:pic>
        <p:nvPicPr>
          <p:cNvPr id="19458" name="Picture 2" descr="C:\Users\Ученик\Desktop\проекты\ШАН-2017\Комков\для проекта\Фото2653.jpg"/>
          <p:cNvPicPr>
            <a:picLocks noGrp="1" noChangeAspect="1" noChangeArrowheads="1"/>
          </p:cNvPicPr>
          <p:nvPr>
            <p:ph idx="1"/>
          </p:nvPr>
        </p:nvPicPr>
        <p:blipFill>
          <a:blip r:embed="rId2"/>
          <a:srcRect/>
          <a:stretch>
            <a:fillRect/>
          </a:stretch>
        </p:blipFill>
        <p:spPr bwMode="auto">
          <a:xfrm>
            <a:off x="785786" y="1912461"/>
            <a:ext cx="2357454" cy="3901440"/>
          </a:xfrm>
          <a:prstGeom prst="rect">
            <a:avLst/>
          </a:prstGeom>
          <a:noFill/>
        </p:spPr>
      </p:pic>
      <p:pic>
        <p:nvPicPr>
          <p:cNvPr id="19459" name="Picture 3" descr="C:\Users\Ученик\Desktop\проекты\ШАН-2017\Комков\для проекта\Фото2654.jpg"/>
          <p:cNvPicPr>
            <a:picLocks noChangeAspect="1" noChangeArrowheads="1"/>
          </p:cNvPicPr>
          <p:nvPr/>
        </p:nvPicPr>
        <p:blipFill>
          <a:blip r:embed="rId3"/>
          <a:srcRect/>
          <a:stretch>
            <a:fillRect/>
          </a:stretch>
        </p:blipFill>
        <p:spPr bwMode="auto">
          <a:xfrm>
            <a:off x="3108325" y="1477963"/>
            <a:ext cx="2320931" cy="3902075"/>
          </a:xfrm>
          <a:prstGeom prst="rect">
            <a:avLst/>
          </a:prstGeom>
          <a:noFill/>
        </p:spPr>
      </p:pic>
      <p:pic>
        <p:nvPicPr>
          <p:cNvPr id="19460" name="Picture 4" descr="C:\Users\Ученик\Desktop\проекты\ШАН-2017\Комков\для проекта\Фото2659.jpg"/>
          <p:cNvPicPr>
            <a:picLocks noChangeAspect="1" noChangeArrowheads="1"/>
          </p:cNvPicPr>
          <p:nvPr/>
        </p:nvPicPr>
        <p:blipFill>
          <a:blip r:embed="rId4" cstate="print"/>
          <a:srcRect/>
          <a:stretch>
            <a:fillRect/>
          </a:stretch>
        </p:blipFill>
        <p:spPr bwMode="auto">
          <a:xfrm rot="16200000">
            <a:off x="6143635" y="928670"/>
            <a:ext cx="2143141" cy="3000396"/>
          </a:xfrm>
          <a:prstGeom prst="rect">
            <a:avLst/>
          </a:prstGeom>
          <a:noFill/>
        </p:spPr>
      </p:pic>
      <p:pic>
        <p:nvPicPr>
          <p:cNvPr id="19461" name="Picture 5" descr="C:\Users\Ученик\Desktop\проекты\ШАН-2017\Комков\для проекта\Фото2660.jpg"/>
          <p:cNvPicPr>
            <a:picLocks noChangeAspect="1" noChangeArrowheads="1"/>
          </p:cNvPicPr>
          <p:nvPr/>
        </p:nvPicPr>
        <p:blipFill>
          <a:blip r:embed="rId5" cstate="print"/>
          <a:srcRect/>
          <a:stretch>
            <a:fillRect/>
          </a:stretch>
        </p:blipFill>
        <p:spPr bwMode="auto">
          <a:xfrm rot="16200000">
            <a:off x="5857887" y="3071810"/>
            <a:ext cx="2571768" cy="3429021"/>
          </a:xfrm>
          <a:prstGeom prst="rect">
            <a:avLst/>
          </a:prstGeom>
          <a:noFill/>
        </p:spPr>
      </p:pic>
      <p:pic>
        <p:nvPicPr>
          <p:cNvPr id="19462" name="Picture 6" descr="C:\Users\Ученик\Desktop\проекты\ШАН-2017\Комков\для проекта\Фото2655.jpg"/>
          <p:cNvPicPr>
            <a:picLocks noChangeAspect="1" noChangeArrowheads="1"/>
          </p:cNvPicPr>
          <p:nvPr/>
        </p:nvPicPr>
        <p:blipFill>
          <a:blip r:embed="rId6" cstate="print"/>
          <a:srcRect/>
          <a:stretch>
            <a:fillRect/>
          </a:stretch>
        </p:blipFill>
        <p:spPr bwMode="auto">
          <a:xfrm rot="16200000">
            <a:off x="2917424" y="3846123"/>
            <a:ext cx="2357453" cy="2951963"/>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85918" y="274638"/>
            <a:ext cx="5357850" cy="725470"/>
          </a:xfrm>
        </p:spPr>
        <p:txBody>
          <a:bodyPr>
            <a:normAutofit fontScale="90000"/>
          </a:bodyPr>
          <a:lstStyle/>
          <a:p>
            <a:r>
              <a:rPr lang="ru-RU" b="1" i="1" dirty="0" smtClean="0"/>
              <a:t>Заключение:</a:t>
            </a:r>
            <a:endParaRPr lang="ru-RU" b="1" i="1" dirty="0"/>
          </a:p>
        </p:txBody>
      </p:sp>
      <p:sp>
        <p:nvSpPr>
          <p:cNvPr id="3" name="Содержимое 2"/>
          <p:cNvSpPr>
            <a:spLocks noGrp="1"/>
          </p:cNvSpPr>
          <p:nvPr>
            <p:ph idx="1"/>
          </p:nvPr>
        </p:nvSpPr>
        <p:spPr>
          <a:xfrm>
            <a:off x="457200" y="928670"/>
            <a:ext cx="8229600" cy="5197493"/>
          </a:xfrm>
        </p:spPr>
        <p:txBody>
          <a:bodyPr/>
          <a:lstStyle/>
          <a:p>
            <a:r>
              <a:rPr lang="ru-RU" sz="2800" dirty="0" smtClean="0"/>
              <a:t>Изучив экологические проблемы моего села </a:t>
            </a:r>
            <a:r>
              <a:rPr lang="ru-RU" sz="2800" dirty="0" err="1" smtClean="0"/>
              <a:t>Усть-Белая</a:t>
            </a:r>
            <a:r>
              <a:rPr lang="ru-RU" sz="2800" dirty="0" smtClean="0"/>
              <a:t>, мы выявили следующие факторы загрязнения окружающей среды:</a:t>
            </a:r>
          </a:p>
          <a:p>
            <a:r>
              <a:rPr lang="ru-RU" sz="2800" b="1" dirty="0" smtClean="0"/>
              <a:t>-бытовые отходы</a:t>
            </a:r>
          </a:p>
          <a:p>
            <a:r>
              <a:rPr lang="ru-RU" sz="2800" b="1" dirty="0" smtClean="0"/>
              <a:t>-автотранспорт</a:t>
            </a:r>
          </a:p>
          <a:p>
            <a:r>
              <a:rPr lang="ru-RU" sz="2800" dirty="0" smtClean="0"/>
              <a:t>Которые ведут к серьезным заболеваниям у жителей моего села: </a:t>
            </a:r>
            <a:r>
              <a:rPr lang="ru-RU" sz="2800" b="1" dirty="0" smtClean="0"/>
              <a:t>аллергии, туберкулезу, раку.</a:t>
            </a:r>
          </a:p>
          <a:p>
            <a:r>
              <a:rPr lang="ru-RU" sz="2800" dirty="0" smtClean="0"/>
              <a:t>Которые загрязняют </a:t>
            </a:r>
            <a:r>
              <a:rPr lang="ru-RU" sz="2800" b="1" dirty="0" smtClean="0"/>
              <a:t>почву, воздух, воду, уничтожает растительное сообщество и вредит животному миру тундры.</a:t>
            </a:r>
          </a:p>
          <a:p>
            <a:endParaRPr lang="ru-RU" b="1" dirty="0" smtClean="0"/>
          </a:p>
          <a:p>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Наши советы и предложения:</a:t>
            </a:r>
            <a:endParaRPr lang="ru-RU" b="1" dirty="0"/>
          </a:p>
        </p:txBody>
      </p:sp>
      <p:sp>
        <p:nvSpPr>
          <p:cNvPr id="3" name="Содержимое 2"/>
          <p:cNvSpPr>
            <a:spLocks noGrp="1"/>
          </p:cNvSpPr>
          <p:nvPr>
            <p:ph idx="1"/>
          </p:nvPr>
        </p:nvSpPr>
        <p:spPr/>
        <p:txBody>
          <a:bodyPr>
            <a:normAutofit fontScale="77500" lnSpcReduction="20000"/>
          </a:bodyPr>
          <a:lstStyle/>
          <a:p>
            <a:r>
              <a:rPr lang="ru-RU" dirty="0" smtClean="0"/>
              <a:t>1.Создать в селе совет независимых инспекторов охраны воды.</a:t>
            </a:r>
          </a:p>
          <a:p>
            <a:r>
              <a:rPr lang="ru-RU" dirty="0" smtClean="0"/>
              <a:t>2.Создать контейнеры для сортировки мусора</a:t>
            </a:r>
          </a:p>
          <a:p>
            <a:r>
              <a:rPr lang="ru-RU" dirty="0" smtClean="0"/>
              <a:t>3.Создать объекты для уничтожения мусора</a:t>
            </a:r>
          </a:p>
          <a:p>
            <a:r>
              <a:rPr lang="ru-RU" dirty="0" smtClean="0"/>
              <a:t>4.Проводить совместные экологические рейды «Мы за чистое село!»</a:t>
            </a:r>
          </a:p>
          <a:p>
            <a:r>
              <a:rPr lang="ru-RU" dirty="0" smtClean="0"/>
              <a:t>5.Организовать сбор аккумуляторов, электроприборов  и ртутьсодержащих ламп с дальнейшей их утилизацией</a:t>
            </a:r>
          </a:p>
          <a:p>
            <a:r>
              <a:rPr lang="ru-RU" dirty="0" smtClean="0"/>
              <a:t>6.Повысить в учреждении экологическое образовании, ввести факультатив «Экология»</a:t>
            </a:r>
          </a:p>
          <a:p>
            <a:r>
              <a:rPr lang="ru-RU" dirty="0" smtClean="0"/>
              <a:t>7.Создать при школе организацию «Экологический дозор»</a:t>
            </a:r>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TotalTime>
  <Words>517</Words>
  <Application>Microsoft Office PowerPoint</Application>
  <PresentationFormat>Экран (4:3)</PresentationFormat>
  <Paragraphs>48</Paragraphs>
  <Slides>15</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15</vt:i4>
      </vt:variant>
    </vt:vector>
  </HeadingPairs>
  <TitlesOfParts>
    <vt:vector size="17" baseType="lpstr">
      <vt:lpstr>Тема Office</vt:lpstr>
      <vt:lpstr>Диаграмма</vt:lpstr>
      <vt:lpstr>Экологические проблемы  моего села</vt:lpstr>
      <vt:lpstr>Почему я выбрал эту тему?</vt:lpstr>
      <vt:lpstr>Слайд 3</vt:lpstr>
      <vt:lpstr>Слайд 4</vt:lpstr>
      <vt:lpstr>Историческая справка :</vt:lpstr>
      <vt:lpstr>Социологический опрос: 1.Что мы делаем с мусором?</vt:lpstr>
      <vt:lpstr>2.Что мы сделаем для улучшения экологической обстановки?</vt:lpstr>
      <vt:lpstr>Слайд 8</vt:lpstr>
      <vt:lpstr>Экологическая обстановка в селе:</vt:lpstr>
      <vt:lpstr>Автотранспорт загрязняет воздух и разрушает почву:</vt:lpstr>
      <vt:lpstr>Горы мусора загрязняют нашу реку:</vt:lpstr>
      <vt:lpstr>Слайд 12</vt:lpstr>
      <vt:lpstr>Экология в наших рисунках:</vt:lpstr>
      <vt:lpstr>Заключение:</vt:lpstr>
      <vt:lpstr>Наши советы и предложения:</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Экологические проблемы  моего села</dc:title>
  <dc:creator>Ученик</dc:creator>
  <cp:lastModifiedBy>Ученик</cp:lastModifiedBy>
  <cp:revision>14</cp:revision>
  <dcterms:created xsi:type="dcterms:W3CDTF">2017-03-12T01:03:34Z</dcterms:created>
  <dcterms:modified xsi:type="dcterms:W3CDTF">2017-03-25T22:57:53Z</dcterms:modified>
</cp:coreProperties>
</file>