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29.10.2025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29.10.2025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29.10.2025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29.10.2025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29.10.2025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29.10.2025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29.10.2025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29.10.2025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29.10.2025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29.10.2025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29.10.2025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29.10.2025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t.me/englishwithdp" TargetMode="External"/><Relationship Id="rId2" Type="http://schemas.openxmlformats.org/officeDocument/2006/relationships/hyperlink" Target="https://rutube.ru/video/4bc043cea56c29fdc61dc67a26f3b926/?playlist=1240332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03648" y="404664"/>
            <a:ext cx="7406640" cy="1472184"/>
          </a:xfrm>
        </p:spPr>
        <p:txBody>
          <a:bodyPr>
            <a:normAutofit/>
          </a:bodyPr>
          <a:lstStyle/>
          <a:p>
            <a:r>
              <a:rPr lang="ru-RU" b="1" dirty="0"/>
              <a:t>Основные особенности </a:t>
            </a:r>
            <a:r>
              <a:rPr lang="ru-RU" b="1" dirty="0" smtClean="0"/>
              <a:t>и проблемы при </a:t>
            </a:r>
            <a:r>
              <a:rPr lang="ru-RU" b="1" dirty="0"/>
              <a:t>сдаче ЕГЭ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b="1" dirty="0" smtClean="0"/>
              <a:t>по </a:t>
            </a:r>
            <a:r>
              <a:rPr lang="ru-RU" b="1" dirty="0"/>
              <a:t>английскому языку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  <a:p>
            <a:r>
              <a:rPr lang="en-US" dirty="0"/>
              <a:t/>
            </a:r>
            <a:br>
              <a:rPr lang="en-US" dirty="0"/>
            </a:br>
            <a:r>
              <a:rPr lang="en-US" u="sng" dirty="0">
                <a:hlinkClick r:id="rId2" tooltip="https://rutube.ru/video/4bc043cea56c29fdc61dc67a26f3b926/?playlist=1240332"/>
              </a:rPr>
              <a:t>https://rutube.ru/video/4bc043cea56c29fdc61dc67a26f3b926/?</a:t>
            </a:r>
            <a:r>
              <a:rPr lang="en-US" u="sng" dirty="0" smtClean="0">
                <a:hlinkClick r:id="rId2" tooltip="https://rutube.ru/video/4bc043cea56c29fdc61dc67a26f3b926/?playlist=1240332"/>
              </a:rPr>
              <a:t>playlist=1240332</a:t>
            </a:r>
            <a:endParaRPr lang="ru-RU" u="sng" dirty="0" smtClean="0"/>
          </a:p>
          <a:p>
            <a:endParaRPr lang="ru-RU" u="sng" dirty="0"/>
          </a:p>
          <a:p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t.me/englishwithdp</a:t>
            </a:r>
            <a:endParaRPr lang="ru-RU" dirty="0" smtClean="0"/>
          </a:p>
          <a:p>
            <a:endParaRPr lang="ru-RU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699691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just"/>
            <a:r>
              <a:rPr lang="ru-RU" dirty="0"/>
              <a:t>ЕДИНЫЙ государственный экзамен (ЕГЭ) по английскому языку за последние годы</a:t>
            </a:r>
            <a:br>
              <a:rPr lang="ru-RU" dirty="0"/>
            </a:br>
            <a:r>
              <a:rPr lang="ru-RU" dirty="0"/>
              <a:t>регулярно претерпевает существенные изменения, что требует от педагога </a:t>
            </a:r>
            <a:r>
              <a:rPr lang="ru-RU" dirty="0" smtClean="0"/>
              <a:t>мониторинга </a:t>
            </a:r>
            <a:r>
              <a:rPr lang="ru-RU" dirty="0"/>
              <a:t>и внесения изменений в процесс подготовки обучающихся. Основываясь на </a:t>
            </a:r>
            <a:r>
              <a:rPr lang="ru-RU" dirty="0" smtClean="0"/>
              <a:t>собственном </a:t>
            </a:r>
            <a:r>
              <a:rPr lang="ru-RU" dirty="0"/>
              <a:t>опыте </a:t>
            </a:r>
            <a:r>
              <a:rPr lang="ru-RU" dirty="0" smtClean="0"/>
              <a:t>мне </a:t>
            </a:r>
            <a:r>
              <a:rPr lang="ru-RU" dirty="0"/>
              <a:t>хотелось бы </a:t>
            </a:r>
            <a:r>
              <a:rPr lang="ru-RU" dirty="0" smtClean="0"/>
              <a:t>остановиться </a:t>
            </a:r>
            <a:r>
              <a:rPr lang="ru-RU" dirty="0"/>
              <a:t>на основных особенностях и трудностях, возникающих при сдаче ЕГЭ </a:t>
            </a:r>
            <a:endParaRPr lang="ru-RU" dirty="0" smtClean="0"/>
          </a:p>
          <a:p>
            <a:pPr algn="just"/>
            <a:r>
              <a:rPr lang="ru-RU" dirty="0" smtClean="0"/>
              <a:t>по английскому </a:t>
            </a:r>
            <a:r>
              <a:rPr lang="ru-RU" dirty="0"/>
              <a:t>языку. С этой целью нужно, в первую очередь, проанализировать недавние</a:t>
            </a:r>
            <a:br>
              <a:rPr lang="ru-RU" dirty="0"/>
            </a:br>
            <a:r>
              <a:rPr lang="ru-RU" dirty="0"/>
              <a:t>трансформации</a:t>
            </a:r>
          </a:p>
        </p:txBody>
      </p:sp>
    </p:spTree>
    <p:extLst>
      <p:ext uri="{BB962C8B-B14F-4D97-AF65-F5344CB8AC3E}">
        <p14:creationId xmlns:p14="http://schemas.microsoft.com/office/powerpoint/2010/main" val="1298081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just"/>
            <a:r>
              <a:rPr lang="ru-RU" dirty="0"/>
              <a:t>Проанализируем, какие же важные изменения, на которые стоит обратить </a:t>
            </a:r>
            <a:r>
              <a:rPr lang="ru-RU" dirty="0" err="1"/>
              <a:t>внима</a:t>
            </a:r>
            <a:r>
              <a:rPr lang="ru-RU" dirty="0"/>
              <a:t>-</a:t>
            </a:r>
            <a:br>
              <a:rPr lang="ru-RU" dirty="0"/>
            </a:br>
            <a:r>
              <a:rPr lang="ru-RU" dirty="0" err="1"/>
              <a:t>ние</a:t>
            </a:r>
            <a:r>
              <a:rPr lang="ru-RU" dirty="0"/>
              <a:t> педагогу для более эффективной подготовки обучающихся, произошли в </a:t>
            </a:r>
            <a:r>
              <a:rPr lang="ru-RU" dirty="0" err="1"/>
              <a:t>струк</a:t>
            </a:r>
            <a:r>
              <a:rPr lang="ru-RU" dirty="0"/>
              <a:t>-</a:t>
            </a:r>
            <a:br>
              <a:rPr lang="ru-RU" dirty="0"/>
            </a:br>
            <a:r>
              <a:rPr lang="ru-RU" dirty="0"/>
              <a:t>туре ЕГЭ. Во– первых, произошло сокращение числа заданий. Например, в третьем</a:t>
            </a:r>
            <a:br>
              <a:rPr lang="ru-RU" dirty="0"/>
            </a:br>
            <a:r>
              <a:rPr lang="ru-RU" dirty="0"/>
              <a:t>разделе «Грамматика и лексика» – с 20 до 18. Таким образом, общее количество за-</a:t>
            </a:r>
            <a:br>
              <a:rPr lang="ru-RU" dirty="0"/>
            </a:br>
            <a:r>
              <a:rPr lang="ru-RU" dirty="0" err="1"/>
              <a:t>даний</a:t>
            </a:r>
            <a:r>
              <a:rPr lang="ru-RU" dirty="0"/>
              <a:t> в письменной части также уменьшилось до 38. Количество заданий в устной</a:t>
            </a:r>
            <a:br>
              <a:rPr lang="ru-RU" dirty="0"/>
            </a:br>
            <a:r>
              <a:rPr lang="ru-RU" dirty="0"/>
              <a:t>части осталось прежним</a:t>
            </a:r>
          </a:p>
        </p:txBody>
      </p:sp>
    </p:spTree>
    <p:extLst>
      <p:ext uri="{BB962C8B-B14F-4D97-AF65-F5344CB8AC3E}">
        <p14:creationId xmlns:p14="http://schemas.microsoft.com/office/powerpoint/2010/main" val="31900968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just"/>
            <a:r>
              <a:rPr lang="ru-RU" dirty="0"/>
              <a:t>Еще один важный момент, на котором необходимо акцентировать внимание, </a:t>
            </a:r>
            <a:r>
              <a:rPr lang="ru-RU" dirty="0" smtClean="0"/>
              <a:t>– это </a:t>
            </a:r>
            <a:r>
              <a:rPr lang="ru-RU" dirty="0"/>
              <a:t>изменившаяся система оценки четырех заданий. Эти изменения относятся к </a:t>
            </a:r>
            <a:r>
              <a:rPr lang="ru-RU" dirty="0" smtClean="0"/>
              <a:t>заданиям </a:t>
            </a:r>
            <a:r>
              <a:rPr lang="ru-RU" dirty="0"/>
              <a:t>1 и 2 в разделе «</a:t>
            </a:r>
            <a:r>
              <a:rPr lang="ru-RU" dirty="0" err="1"/>
              <a:t>Аудирование</a:t>
            </a:r>
            <a:r>
              <a:rPr lang="ru-RU" dirty="0"/>
              <a:t>» и 10 и 11 в разделе «Чтение». Следует </a:t>
            </a:r>
            <a:r>
              <a:rPr lang="ru-RU" dirty="0" smtClean="0"/>
              <a:t>учитывать</a:t>
            </a:r>
            <a:r>
              <a:rPr lang="ru-RU" dirty="0"/>
              <a:t>, что максимальный балл за верное выполнение заданий 1 и 11 был уменьшен, по</a:t>
            </a:r>
            <a:br>
              <a:rPr lang="ru-RU" dirty="0"/>
            </a:br>
            <a:r>
              <a:rPr lang="ru-RU" dirty="0"/>
              <a:t>сравнению с 2022 годом, он стал равен 3 баллам. Аналогичная ситуация </a:t>
            </a:r>
            <a:r>
              <a:rPr lang="ru-RU" dirty="0" smtClean="0"/>
              <a:t>наблюдается и </a:t>
            </a:r>
            <a:r>
              <a:rPr lang="ru-RU" dirty="0"/>
              <a:t>с заданиями 2 и 10. Теперь их максимальный балл равен 4. Так что максимальный</a:t>
            </a:r>
            <a:br>
              <a:rPr lang="ru-RU" dirty="0"/>
            </a:br>
            <a:r>
              <a:rPr lang="ru-RU" dirty="0"/>
              <a:t>первичный балл за выполнение экзаменационной работы также уменьшен до </a:t>
            </a:r>
            <a:r>
              <a:rPr lang="ru-RU" dirty="0" smtClean="0"/>
              <a:t>86. Кроме </a:t>
            </a:r>
            <a:r>
              <a:rPr lang="ru-RU" dirty="0"/>
              <a:t>того, уточнены критерии оценки задания 37 письменной части и задания 3 уст-</a:t>
            </a:r>
            <a:br>
              <a:rPr lang="ru-RU" dirty="0"/>
            </a:br>
            <a:r>
              <a:rPr lang="ru-RU" dirty="0"/>
              <a:t>ной части.</a:t>
            </a:r>
          </a:p>
        </p:txBody>
      </p:sp>
    </p:spTree>
    <p:extLst>
      <p:ext uri="{BB962C8B-B14F-4D97-AF65-F5344CB8AC3E}">
        <p14:creationId xmlns:p14="http://schemas.microsoft.com/office/powerpoint/2010/main" val="22683182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ru-RU" dirty="0"/>
              <a:t>Позитивным моментом, на наш взгляд, является то, что в 2023 г. в ЕГЭ по </a:t>
            </a:r>
            <a:r>
              <a:rPr lang="ru-RU" dirty="0" err="1"/>
              <a:t>англий</a:t>
            </a:r>
            <a:r>
              <a:rPr lang="ru-RU" dirty="0"/>
              <a:t>-</a:t>
            </a:r>
            <a:br>
              <a:rPr lang="ru-RU" dirty="0"/>
            </a:br>
            <a:r>
              <a:rPr lang="ru-RU" dirty="0" err="1"/>
              <a:t>скому</a:t>
            </a:r>
            <a:r>
              <a:rPr lang="ru-RU" dirty="0"/>
              <a:t> языку были уточнены формулировки заданий. Это существенно облегчает </a:t>
            </a:r>
            <a:r>
              <a:rPr lang="ru-RU" dirty="0" err="1"/>
              <a:t>ра</a:t>
            </a:r>
            <a:r>
              <a:rPr lang="ru-RU" dirty="0"/>
              <a:t>-</a:t>
            </a:r>
            <a:br>
              <a:rPr lang="ru-RU" dirty="0"/>
            </a:br>
            <a:r>
              <a:rPr lang="ru-RU" dirty="0"/>
              <a:t>боту обучающихся и восприятие заданий. Данные изменения коснулись задания 38</a:t>
            </a:r>
            <a:br>
              <a:rPr lang="ru-RU" dirty="0"/>
            </a:br>
            <a:r>
              <a:rPr lang="ru-RU" dirty="0"/>
              <a:t>письменной части и задания 4 устной части, которые, по нашим наблюдениям, </a:t>
            </a:r>
            <a:r>
              <a:rPr lang="ru-RU" dirty="0" err="1"/>
              <a:t>вызы</a:t>
            </a:r>
            <a:r>
              <a:rPr lang="ru-RU" dirty="0"/>
              <a:t>-</a:t>
            </a:r>
            <a:br>
              <a:rPr lang="ru-RU" dirty="0"/>
            </a:br>
            <a:r>
              <a:rPr lang="ru-RU" dirty="0"/>
              <a:t>вали у учеников особые трудности при выполнении.</a:t>
            </a:r>
          </a:p>
        </p:txBody>
      </p:sp>
    </p:spTree>
    <p:extLst>
      <p:ext uri="{BB962C8B-B14F-4D97-AF65-F5344CB8AC3E}">
        <p14:creationId xmlns:p14="http://schemas.microsoft.com/office/powerpoint/2010/main" val="7500881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/>
            <a:r>
              <a:rPr lang="ru-RU" dirty="0"/>
              <a:t>Еще один существенный момент, который оказал в 2023 году значимую </a:t>
            </a:r>
            <a:r>
              <a:rPr lang="ru-RU" dirty="0" smtClean="0"/>
              <a:t>помощь обучающимся </a:t>
            </a:r>
            <a:r>
              <a:rPr lang="ru-RU" dirty="0"/>
              <a:t>и, безусловно, сказался на повышении качества их работы и </a:t>
            </a:r>
            <a:r>
              <a:rPr lang="ru-RU" dirty="0" err="1"/>
              <a:t>эффектив</a:t>
            </a:r>
            <a:r>
              <a:rPr lang="ru-RU" dirty="0"/>
              <a:t>-</a:t>
            </a:r>
            <a:br>
              <a:rPr lang="ru-RU" dirty="0"/>
            </a:br>
            <a:r>
              <a:rPr lang="ru-RU" dirty="0" err="1"/>
              <a:t>ности</a:t>
            </a:r>
            <a:r>
              <a:rPr lang="ru-RU" dirty="0"/>
              <a:t> прохождения ЕГЭ, заключается в увеличении времени, отведенного на ЕГЭ. </a:t>
            </a:r>
            <a:r>
              <a:rPr lang="ru-RU" dirty="0" smtClean="0"/>
              <a:t>Так, для </a:t>
            </a:r>
            <a:r>
              <a:rPr lang="ru-RU" dirty="0"/>
              <a:t>письменной части работы, время было увеличено на 10 минут и составило 3 </a:t>
            </a:r>
            <a:r>
              <a:rPr lang="ru-RU" dirty="0" smtClean="0"/>
              <a:t>часа 10 </a:t>
            </a:r>
            <a:r>
              <a:rPr lang="ru-RU" dirty="0"/>
              <a:t>минут. А время выполнения заданий устной части работы было увеличено на 2 ми-</a:t>
            </a:r>
            <a:br>
              <a:rPr lang="ru-RU" dirty="0"/>
            </a:br>
            <a:r>
              <a:rPr lang="ru-RU" dirty="0" err="1"/>
              <a:t>нуты</a:t>
            </a:r>
            <a:r>
              <a:rPr lang="ru-RU" dirty="0"/>
              <a:t> – до 17 минут. Таким образом, общее время работы составило 3 часа 27 </a:t>
            </a:r>
            <a:r>
              <a:rPr lang="ru-RU" dirty="0" err="1" smtClean="0"/>
              <a:t>минут,что</a:t>
            </a:r>
            <a:r>
              <a:rPr lang="ru-RU" dirty="0" smtClean="0"/>
              <a:t> </a:t>
            </a:r>
            <a:r>
              <a:rPr lang="ru-RU" dirty="0"/>
              <a:t>позволяет обеспечить полноценную концентрацию, внимание школьников и </a:t>
            </a:r>
            <a:r>
              <a:rPr lang="ru-RU" dirty="0" smtClean="0"/>
              <a:t>тщательное </a:t>
            </a:r>
            <a:r>
              <a:rPr lang="ru-RU" dirty="0"/>
              <a:t>выполнение заданий</a:t>
            </a:r>
          </a:p>
        </p:txBody>
      </p:sp>
    </p:spTree>
    <p:extLst>
      <p:ext uri="{BB962C8B-B14F-4D97-AF65-F5344CB8AC3E}">
        <p14:creationId xmlns:p14="http://schemas.microsoft.com/office/powerpoint/2010/main" val="37785976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just"/>
            <a:r>
              <a:rPr lang="ru-RU" dirty="0"/>
              <a:t>Также поменялись форму-</a:t>
            </a:r>
            <a:br>
              <a:rPr lang="ru-RU" dirty="0"/>
            </a:br>
            <a:r>
              <a:rPr lang="ru-RU" dirty="0" err="1"/>
              <a:t>лировки</a:t>
            </a:r>
            <a:r>
              <a:rPr lang="ru-RU" dirty="0"/>
              <a:t> в устных и письменных заданиях. И если нововведения можно отслеживать</a:t>
            </a:r>
            <a:br>
              <a:rPr lang="ru-RU" dirty="0"/>
            </a:br>
            <a:r>
              <a:rPr lang="ru-RU" dirty="0"/>
              <a:t>на ведущих федеральных образовательных онлайн-источниках, посвященных </a:t>
            </a:r>
            <a:r>
              <a:rPr lang="ru-RU" dirty="0" err="1"/>
              <a:t>прове</a:t>
            </a:r>
            <a:r>
              <a:rPr lang="ru-RU" dirty="0"/>
              <a:t>-</a:t>
            </a:r>
            <a:br>
              <a:rPr lang="ru-RU" dirty="0"/>
            </a:br>
            <a:r>
              <a:rPr lang="ru-RU" dirty="0" err="1"/>
              <a:t>дению</a:t>
            </a:r>
            <a:r>
              <a:rPr lang="ru-RU" dirty="0"/>
              <a:t> ЕГЭ, то в методическом плане рекомендуем педагогам </a:t>
            </a:r>
            <a:r>
              <a:rPr lang="ru-RU" dirty="0" smtClean="0"/>
              <a:t>проводить регулярный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мониторинг публикаций коллег, касающийся эффективных стратегий по обучению и</a:t>
            </a:r>
            <a:br>
              <a:rPr lang="ru-RU" dirty="0"/>
            </a:br>
            <a:r>
              <a:rPr lang="ru-RU" dirty="0"/>
              <a:t>сдаче ЕГЭ по английскому языку на высокий балл</a:t>
            </a:r>
          </a:p>
        </p:txBody>
      </p:sp>
    </p:spTree>
    <p:extLst>
      <p:ext uri="{BB962C8B-B14F-4D97-AF65-F5344CB8AC3E}">
        <p14:creationId xmlns:p14="http://schemas.microsoft.com/office/powerpoint/2010/main" val="4080881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/>
              <a:t>. Также рекомендуем обращаться к</a:t>
            </a:r>
            <a:br>
              <a:rPr lang="ru-RU" dirty="0"/>
            </a:br>
            <a:r>
              <a:rPr lang="ru-RU" dirty="0"/>
              <a:t>изучению структуры заданий, о которых можно прочитать в демоверсиях экзамена, </a:t>
            </a:r>
            <a:r>
              <a:rPr lang="ru-RU" dirty="0" smtClean="0"/>
              <a:t>которые </a:t>
            </a:r>
            <a:r>
              <a:rPr lang="ru-RU" dirty="0"/>
              <a:t>представлены на официальном сайте ФИПИ, а также в методических пособиях,</a:t>
            </a:r>
            <a:br>
              <a:rPr lang="ru-RU" dirty="0"/>
            </a:br>
            <a:r>
              <a:rPr lang="ru-RU" dirty="0"/>
              <a:t>выпущенных разработчиками экзаменов и КИМ с типовыми заданиями (</a:t>
            </a:r>
            <a:r>
              <a:rPr lang="ru-RU" dirty="0" err="1"/>
              <a:t>М.В.Вербиц</a:t>
            </a:r>
            <a:r>
              <a:rPr lang="ru-RU" dirty="0"/>
              <a:t>-</a:t>
            </a:r>
            <a:br>
              <a:rPr lang="ru-RU" dirty="0"/>
            </a:br>
            <a:r>
              <a:rPr lang="ru-RU" dirty="0"/>
              <a:t>кая и др.).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242345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/>
              <a:t>Например, максимальный балл за раздел</a:t>
            </a:r>
            <a:br>
              <a:rPr lang="ru-RU" dirty="0"/>
            </a:br>
            <a:r>
              <a:rPr lang="ru-RU" dirty="0"/>
              <a:t>«</a:t>
            </a:r>
            <a:r>
              <a:rPr lang="ru-RU" dirty="0" err="1"/>
              <a:t>Аудирование</a:t>
            </a:r>
            <a:r>
              <a:rPr lang="ru-RU" dirty="0"/>
              <a:t>» — 12 баллов; если первое задание выполнено полностью, </a:t>
            </a:r>
            <a:r>
              <a:rPr lang="ru-RU" dirty="0" err="1"/>
              <a:t>экзаменуе</a:t>
            </a:r>
            <a:r>
              <a:rPr lang="ru-RU" dirty="0"/>
              <a:t>-</a:t>
            </a:r>
            <a:br>
              <a:rPr lang="ru-RU" dirty="0"/>
            </a:br>
            <a:r>
              <a:rPr lang="ru-RU" dirty="0" err="1"/>
              <a:t>мый</a:t>
            </a:r>
            <a:r>
              <a:rPr lang="ru-RU" dirty="0"/>
              <a:t> получает 2 балла, если есть одна ошибка – 1 балл, если сделано две ошибки —</a:t>
            </a:r>
            <a:br>
              <a:rPr lang="ru-RU" dirty="0"/>
            </a:br>
            <a:r>
              <a:rPr lang="ru-RU" dirty="0"/>
              <a:t>0 баллов. Аналогичная логика и у второго задания: все верно — 3 балла, одна ошибка</a:t>
            </a:r>
            <a:br>
              <a:rPr lang="ru-RU" dirty="0"/>
            </a:br>
            <a:r>
              <a:rPr lang="ru-RU" dirty="0"/>
              <a:t>— 2 балла, две ошибки — 1 балл, а дальше — 0. Третье задание на </a:t>
            </a:r>
            <a:r>
              <a:rPr lang="ru-RU" dirty="0" err="1"/>
              <a:t>аудирование</a:t>
            </a:r>
            <a:r>
              <a:rPr lang="ru-RU" dirty="0"/>
              <a:t> так</a:t>
            </a:r>
            <a:br>
              <a:rPr lang="ru-RU" dirty="0"/>
            </a:br>
            <a:r>
              <a:rPr lang="ru-RU" dirty="0"/>
              <a:t>и осталось 7 баллов.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546550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/>
              <a:t>В блоке «Письменная речь» хотелось бы особо остановиться на задании </a:t>
            </a:r>
            <a:r>
              <a:rPr lang="ru-RU" dirty="0" smtClean="0"/>
              <a:t>повышенной </a:t>
            </a:r>
            <a:r>
              <a:rPr lang="ru-RU" dirty="0"/>
              <a:t>сложности – написании эссе и произошедших в данной области изменений.</a:t>
            </a:r>
            <a:br>
              <a:rPr lang="ru-RU" dirty="0"/>
            </a:br>
            <a:r>
              <a:rPr lang="ru-RU" dirty="0"/>
              <a:t>Главное из них касается формулировки задания 38. Очень важно и позитивно, что </a:t>
            </a:r>
            <a:r>
              <a:rPr lang="ru-RU" dirty="0" smtClean="0"/>
              <a:t>эксперты </a:t>
            </a:r>
            <a:r>
              <a:rPr lang="ru-RU" dirty="0"/>
              <a:t>добавили вопрос в таблицу (помимо ответов респондентов) для более </a:t>
            </a:r>
            <a:r>
              <a:rPr lang="ru-RU" dirty="0" smtClean="0"/>
              <a:t>целостного </a:t>
            </a:r>
            <a:r>
              <a:rPr lang="ru-RU" dirty="0"/>
              <a:t>представления результатов исследования. Раньше обучающимся </a:t>
            </a:r>
            <a:r>
              <a:rPr lang="ru-RU" dirty="0" smtClean="0"/>
              <a:t>приходилось догадываться </a:t>
            </a:r>
            <a:r>
              <a:rPr lang="ru-RU" dirty="0"/>
              <a:t>из контекста, и у некоторых из них это вызывало сложности и ошибки.</a:t>
            </a:r>
            <a:br>
              <a:rPr lang="ru-RU" dirty="0"/>
            </a:br>
            <a:r>
              <a:rPr lang="ru-RU" dirty="0"/>
              <a:t>Теперь описывать опции будет гораздо удобнее, так как становится более понятно </a:t>
            </a:r>
            <a:r>
              <a:rPr lang="ru-RU" dirty="0" smtClean="0"/>
              <a:t>–кому </a:t>
            </a:r>
            <a:r>
              <a:rPr lang="ru-RU" dirty="0"/>
              <a:t>и о чем заданы вопросы. </a:t>
            </a:r>
          </a:p>
        </p:txBody>
      </p:sp>
    </p:spTree>
    <p:extLst>
      <p:ext uri="{BB962C8B-B14F-4D97-AF65-F5344CB8AC3E}">
        <p14:creationId xmlns:p14="http://schemas.microsoft.com/office/powerpoint/2010/main" val="36504336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just"/>
            <a:r>
              <a:rPr lang="ru-RU" dirty="0"/>
              <a:t>Надо заметить, что при написании письма другу и эссе школьники совершают</a:t>
            </a:r>
            <a:br>
              <a:rPr lang="ru-RU" dirty="0"/>
            </a:br>
            <a:r>
              <a:rPr lang="ru-RU" dirty="0"/>
              <a:t>достаточно много распространенных ошибок, которые существенно влияют на</a:t>
            </a:r>
            <a:br>
              <a:rPr lang="ru-RU" dirty="0"/>
            </a:br>
            <a:r>
              <a:rPr lang="ru-RU" dirty="0" err="1"/>
              <a:t>баллообразование</a:t>
            </a:r>
            <a:r>
              <a:rPr lang="ru-RU" dirty="0"/>
              <a:t>: в частности, это использование примитивных фраз и выражений;</a:t>
            </a:r>
            <a:br>
              <a:rPr lang="ru-RU" dirty="0"/>
            </a:br>
            <a:r>
              <a:rPr lang="ru-RU" dirty="0"/>
              <a:t>неверная структура английских предложений; в письме — отсутствие вежливых обо-</a:t>
            </a:r>
            <a:br>
              <a:rPr lang="ru-RU" dirty="0"/>
            </a:br>
            <a:r>
              <a:rPr lang="ru-RU" dirty="0" err="1"/>
              <a:t>ротов</a:t>
            </a:r>
            <a:r>
              <a:rPr lang="ru-RU" dirty="0"/>
              <a:t>, принятых в английской переписке; в эссе — несоответствие письменного текста</a:t>
            </a:r>
            <a:br>
              <a:rPr lang="ru-RU" dirty="0"/>
            </a:br>
            <a:r>
              <a:rPr lang="ru-RU" dirty="0"/>
              <a:t>теме, указанной в вопросе</a:t>
            </a:r>
          </a:p>
        </p:txBody>
      </p:sp>
    </p:spTree>
    <p:extLst>
      <p:ext uri="{BB962C8B-B14F-4D97-AF65-F5344CB8AC3E}">
        <p14:creationId xmlns:p14="http://schemas.microsoft.com/office/powerpoint/2010/main" val="7524860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ru-RU" dirty="0"/>
              <a:t>Ну и конечно, общая проблема в выполнении всех заданий</a:t>
            </a:r>
            <a:br>
              <a:rPr lang="ru-RU" dirty="0"/>
            </a:br>
            <a:r>
              <a:rPr lang="ru-RU" dirty="0"/>
              <a:t>— большое количество орфографических и грамматических ошибок. Как по незнанию,</a:t>
            </a:r>
            <a:br>
              <a:rPr lang="ru-RU" dirty="0"/>
            </a:br>
            <a:r>
              <a:rPr lang="ru-RU" dirty="0"/>
              <a:t>так и в результате волнения, спешки, стресса. Поэтому очень важно научить </a:t>
            </a:r>
            <a:r>
              <a:rPr lang="ru-RU" dirty="0" err="1"/>
              <a:t>школьни</a:t>
            </a:r>
            <a:r>
              <a:rPr lang="ru-RU" dirty="0"/>
              <a:t>-</a:t>
            </a:r>
            <a:br>
              <a:rPr lang="ru-RU" dirty="0"/>
            </a:br>
            <a:r>
              <a:rPr lang="ru-RU" dirty="0"/>
              <a:t>ков тщательно читать вопросы и задания, проверяя себя несколько раз в этом </a:t>
            </a:r>
            <a:r>
              <a:rPr lang="ru-RU" dirty="0" smtClean="0"/>
              <a:t>направлении</a:t>
            </a:r>
            <a:r>
              <a:rPr lang="ru-RU" dirty="0"/>
              <a:t>.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499509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Мы обязательно </a:t>
            </a:r>
            <a:r>
              <a:rPr lang="ru-RU" dirty="0"/>
              <a:t>рекомендуем проходить демоверсию экзамена полностью, чтобы </a:t>
            </a:r>
            <a:r>
              <a:rPr lang="ru-RU" dirty="0" smtClean="0"/>
              <a:t>увидеть</a:t>
            </a:r>
            <a:r>
              <a:rPr lang="ru-RU" dirty="0"/>
              <a:t>, в каких частях именно теряются баллы. И лучше сделать это несколько раз. </a:t>
            </a:r>
            <a:r>
              <a:rPr lang="ru-RU" dirty="0" smtClean="0"/>
              <a:t>Способ </a:t>
            </a:r>
            <a:r>
              <a:rPr lang="ru-RU" dirty="0"/>
              <a:t>восприятия информации у всех обучающихся в соответствии с психофизическими</a:t>
            </a:r>
            <a:br>
              <a:rPr lang="ru-RU" dirty="0"/>
            </a:br>
            <a:r>
              <a:rPr lang="ru-RU" dirty="0"/>
              <a:t>особенностями – разный. Кому-то тяжело дается чтение, кто-то плохо справляется с</a:t>
            </a:r>
            <a:br>
              <a:rPr lang="ru-RU" dirty="0"/>
            </a:br>
            <a:r>
              <a:rPr lang="ru-RU" dirty="0" err="1"/>
              <a:t>аудированием</a:t>
            </a:r>
            <a:r>
              <a:rPr lang="ru-RU" dirty="0"/>
              <a:t> (и не всегда только в силу недостаточного уровня знания предмета, но</a:t>
            </a:r>
            <a:br>
              <a:rPr lang="ru-RU" dirty="0"/>
            </a:br>
            <a:r>
              <a:rPr lang="ru-RU" dirty="0"/>
              <a:t>часто в силу сложностей восприятия любой информации на слух, если ученик – </a:t>
            </a:r>
            <a:r>
              <a:rPr lang="ru-RU" dirty="0" err="1" smtClean="0"/>
              <a:t>визуал</a:t>
            </a:r>
            <a:r>
              <a:rPr lang="ru-RU" dirty="0"/>
              <a:t>), кому-то нужно тщательно повторять правила грамматики</a:t>
            </a:r>
          </a:p>
        </p:txBody>
      </p:sp>
    </p:spTree>
    <p:extLst>
      <p:ext uri="{BB962C8B-B14F-4D97-AF65-F5344CB8AC3E}">
        <p14:creationId xmlns:p14="http://schemas.microsoft.com/office/powerpoint/2010/main" val="30066028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главные </a:t>
            </a:r>
            <a:r>
              <a:rPr lang="ru-RU" dirty="0" smtClean="0"/>
              <a:t>рекомендации </a:t>
            </a:r>
            <a:r>
              <a:rPr lang="ru-RU" dirty="0"/>
              <a:t>можно сформулировать следующим образом: во-первых, необходимо обратить</a:t>
            </a:r>
            <a:br>
              <a:rPr lang="ru-RU" dirty="0"/>
            </a:br>
            <a:r>
              <a:rPr lang="ru-RU" dirty="0"/>
              <a:t>внимание школьников, что части экзамена теперь неравнозначны, и за письмо и </a:t>
            </a:r>
            <a:r>
              <a:rPr lang="ru-RU" dirty="0" err="1"/>
              <a:t>гово</a:t>
            </a:r>
            <a:r>
              <a:rPr lang="ru-RU" dirty="0"/>
              <a:t>-</a:t>
            </a:r>
            <a:br>
              <a:rPr lang="ru-RU" dirty="0"/>
            </a:br>
            <a:r>
              <a:rPr lang="ru-RU" dirty="0" err="1"/>
              <a:t>рение</a:t>
            </a:r>
            <a:r>
              <a:rPr lang="ru-RU" dirty="0"/>
              <a:t> можно получить больше баллов, чем за </a:t>
            </a:r>
            <a:r>
              <a:rPr lang="ru-RU" dirty="0" err="1"/>
              <a:t>аудирование</a:t>
            </a:r>
            <a:r>
              <a:rPr lang="ru-RU" dirty="0"/>
              <a:t> и чтение</a:t>
            </a:r>
          </a:p>
        </p:txBody>
      </p:sp>
    </p:spTree>
    <p:extLst>
      <p:ext uri="{BB962C8B-B14F-4D97-AF65-F5344CB8AC3E}">
        <p14:creationId xmlns:p14="http://schemas.microsoft.com/office/powerpoint/2010/main" val="20044880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/>
              <a:t>Уделяя </a:t>
            </a:r>
            <a:r>
              <a:rPr lang="ru-RU" dirty="0" smtClean="0"/>
              <a:t>внимание </a:t>
            </a:r>
            <a:r>
              <a:rPr lang="ru-RU" dirty="0"/>
              <a:t>блоку </a:t>
            </a:r>
            <a:r>
              <a:rPr lang="ru-RU" dirty="0" err="1"/>
              <a:t>аудирования</a:t>
            </a:r>
            <a:r>
              <a:rPr lang="ru-RU" dirty="0"/>
              <a:t>, нужно иметь в виду, что самая большая сложность возникает</a:t>
            </a:r>
            <a:br>
              <a:rPr lang="ru-RU" dirty="0"/>
            </a:br>
            <a:r>
              <a:rPr lang="ru-RU" dirty="0"/>
              <a:t>тогда, когда школьник не понимает общий смысл устной речи, а сосредотачивается на</a:t>
            </a:r>
            <a:br>
              <a:rPr lang="ru-RU" dirty="0"/>
            </a:br>
            <a:r>
              <a:rPr lang="ru-RU" dirty="0"/>
              <a:t>выхватывании отдельных знакомых слов. Это приводит к тому, что он не может найти</a:t>
            </a:r>
            <a:br>
              <a:rPr lang="ru-RU" dirty="0"/>
            </a:br>
            <a:r>
              <a:rPr lang="ru-RU" dirty="0"/>
              <a:t>верный ответ, ведь часто варианты даются в перефразированной, а не точной форме</a:t>
            </a:r>
          </a:p>
        </p:txBody>
      </p:sp>
    </p:spTree>
    <p:extLst>
      <p:ext uri="{BB962C8B-B14F-4D97-AF65-F5344CB8AC3E}">
        <p14:creationId xmlns:p14="http://schemas.microsoft.com/office/powerpoint/2010/main" val="10612090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/>
              <a:t>Выделим, какие еще типичные ошибки по </a:t>
            </a:r>
            <a:r>
              <a:rPr lang="ru-RU" dirty="0" err="1"/>
              <a:t>аудированию</a:t>
            </a:r>
            <a:r>
              <a:rPr lang="ru-RU" dirty="0"/>
              <a:t> совершают на ЕГЭ школьники:</a:t>
            </a:r>
            <a:br>
              <a:rPr lang="ru-RU" dirty="0"/>
            </a:br>
            <a:r>
              <a:rPr lang="ru-RU" dirty="0"/>
              <a:t>в понимании текста делают акцент на общих догадках, забывают о том, что у много-</a:t>
            </a:r>
            <a:br>
              <a:rPr lang="ru-RU" dirty="0"/>
            </a:br>
            <a:r>
              <a:rPr lang="ru-RU" dirty="0" err="1"/>
              <a:t>значных</a:t>
            </a:r>
            <a:r>
              <a:rPr lang="ru-RU" dirty="0"/>
              <a:t> слов много значений, упускают причинно-следственные связи, опираются при</a:t>
            </a:r>
            <a:br>
              <a:rPr lang="ru-RU" dirty="0"/>
            </a:br>
            <a:r>
              <a:rPr lang="ru-RU" dirty="0"/>
              <a:t>ответах на понятные слова. Понимание этих ошибок позволяет заранее работать над</a:t>
            </a:r>
            <a:br>
              <a:rPr lang="ru-RU" dirty="0"/>
            </a:br>
            <a:r>
              <a:rPr lang="ru-RU" dirty="0"/>
              <a:t>их предупреждением в ходе подготовки. При этом как для устной, так и письменной</a:t>
            </a:r>
            <a:br>
              <a:rPr lang="ru-RU" dirty="0"/>
            </a:br>
            <a:r>
              <a:rPr lang="ru-RU" dirty="0"/>
              <a:t>речи и </a:t>
            </a:r>
            <a:r>
              <a:rPr lang="ru-RU" dirty="0" err="1"/>
              <a:t>аудирования</a:t>
            </a:r>
            <a:r>
              <a:rPr lang="ru-RU" dirty="0"/>
              <a:t> очень важное значение имеет тренировка навыка отделять пер-</a:t>
            </a:r>
            <a:br>
              <a:rPr lang="ru-RU" dirty="0"/>
            </a:br>
            <a:r>
              <a:rPr lang="ru-RU" dirty="0" err="1"/>
              <a:t>вичную</a:t>
            </a:r>
            <a:r>
              <a:rPr lang="ru-RU" dirty="0"/>
              <a:t>, важную и второстепенную информацию.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001504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/>
              <a:t>Еще одна рекомендация из нашего педагогического опыта – тщательно работать</a:t>
            </a:r>
            <a:br>
              <a:rPr lang="ru-RU" dirty="0"/>
            </a:br>
            <a:r>
              <a:rPr lang="ru-RU" dirty="0"/>
              <a:t>над </a:t>
            </a:r>
            <a:r>
              <a:rPr lang="ru-RU" dirty="0" err="1"/>
              <a:t>вокабуляром</a:t>
            </a:r>
            <a:r>
              <a:rPr lang="ru-RU" dirty="0"/>
              <a:t>. И делать это постоянно. Словарный запас должен не только </a:t>
            </a:r>
            <a:r>
              <a:rPr lang="ru-RU" dirty="0" err="1"/>
              <a:t>попол</a:t>
            </a:r>
            <a:r>
              <a:rPr lang="ru-RU" dirty="0"/>
              <a:t>-</a:t>
            </a:r>
            <a:br>
              <a:rPr lang="ru-RU" dirty="0"/>
            </a:br>
            <a:r>
              <a:rPr lang="ru-RU" dirty="0" err="1"/>
              <a:t>няться</a:t>
            </a:r>
            <a:r>
              <a:rPr lang="ru-RU" dirty="0"/>
              <a:t>, но и регулярно повторяться. Отметим, что по заявлению организаторов </a:t>
            </a:r>
            <a:r>
              <a:rPr lang="ru-RU" dirty="0" err="1"/>
              <a:t>экза</a:t>
            </a:r>
            <a:r>
              <a:rPr lang="ru-RU" dirty="0"/>
              <a:t>-</a:t>
            </a:r>
            <a:br>
              <a:rPr lang="ru-RU" dirty="0"/>
            </a:br>
            <a:r>
              <a:rPr lang="ru-RU" dirty="0"/>
              <a:t>мена, на ЕГЭ и в устной, и в письменной части оценка не снижается, если участник</a:t>
            </a:r>
            <a:br>
              <a:rPr lang="ru-RU" dirty="0"/>
            </a:br>
            <a:r>
              <a:rPr lang="ru-RU" dirty="0"/>
              <a:t>экзамена последовательно использует американский вариант английского языка, а не</a:t>
            </a:r>
            <a:br>
              <a:rPr lang="ru-RU" dirty="0"/>
            </a:br>
            <a:r>
              <a:rPr lang="ru-RU" dirty="0"/>
              <a:t>британский. На это важно обратить внимание обучающихся. Но здесь важна именно</a:t>
            </a:r>
            <a:br>
              <a:rPr lang="ru-RU" dirty="0"/>
            </a:br>
            <a:r>
              <a:rPr lang="ru-RU" dirty="0"/>
              <a:t>последовательность</a:t>
            </a:r>
          </a:p>
        </p:txBody>
      </p:sp>
    </p:spTree>
    <p:extLst>
      <p:ext uri="{BB962C8B-B14F-4D97-AF65-F5344CB8AC3E}">
        <p14:creationId xmlns:p14="http://schemas.microsoft.com/office/powerpoint/2010/main" val="15176206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/>
              <a:t>В письменной части, как мы уже подчеркивали, у обучающихся больше </a:t>
            </a:r>
            <a:r>
              <a:rPr lang="ru-RU" dirty="0" err="1"/>
              <a:t>возмож</a:t>
            </a:r>
            <a:r>
              <a:rPr lang="ru-RU" dirty="0"/>
              <a:t>-</a:t>
            </a:r>
            <a:br>
              <a:rPr lang="ru-RU" dirty="0"/>
            </a:br>
            <a:r>
              <a:rPr lang="ru-RU" dirty="0" err="1"/>
              <a:t>ностей</a:t>
            </a:r>
            <a:r>
              <a:rPr lang="ru-RU" dirty="0"/>
              <a:t> сосредоточиться и выполнить спокойно задание в соответствии с критериями,</a:t>
            </a:r>
            <a:br>
              <a:rPr lang="ru-RU" dirty="0"/>
            </a:br>
            <a:r>
              <a:rPr lang="ru-RU" dirty="0"/>
              <a:t>с которыми они должны быть заранее ознакомлены. С устной частью все сложнее, так</a:t>
            </a:r>
            <a:br>
              <a:rPr lang="ru-RU" dirty="0"/>
            </a:br>
            <a:r>
              <a:rPr lang="ru-RU" dirty="0"/>
              <a:t>как там используется спонтанная речь и есть вероятность сделать ошибки от того же</a:t>
            </a:r>
            <a:br>
              <a:rPr lang="ru-RU" dirty="0"/>
            </a:br>
            <a:r>
              <a:rPr lang="ru-RU" dirty="0"/>
              <a:t>волнения, но все же можно натренироваться выполнять устные задания на достойный</a:t>
            </a:r>
            <a:br>
              <a:rPr lang="ru-RU" dirty="0"/>
            </a:br>
            <a:r>
              <a:rPr lang="ru-RU" dirty="0"/>
              <a:t>балл. Важно донести до обучающихся, что эти два раздела в сумме дают 40 баллов</a:t>
            </a:r>
            <a:br>
              <a:rPr lang="ru-RU" dirty="0"/>
            </a:br>
            <a:r>
              <a:rPr lang="ru-RU" dirty="0"/>
              <a:t>— половину всех баллов на ЕГЭ</a:t>
            </a:r>
          </a:p>
        </p:txBody>
      </p:sp>
    </p:spTree>
    <p:extLst>
      <p:ext uri="{BB962C8B-B14F-4D97-AF65-F5344CB8AC3E}">
        <p14:creationId xmlns:p14="http://schemas.microsoft.com/office/powerpoint/2010/main" val="42678797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/>
              <a:t>Тщательное повторение грамматических конструкций, которых на экзамене не</a:t>
            </a:r>
            <a:br>
              <a:rPr lang="ru-RU" dirty="0"/>
            </a:br>
            <a:r>
              <a:rPr lang="ru-RU" dirty="0"/>
              <a:t>так много, – залог эффективного выполнения заданий на грамматику. Со </a:t>
            </a:r>
            <a:r>
              <a:rPr lang="ru-RU" dirty="0" err="1"/>
              <a:t>словообра</a:t>
            </a:r>
            <a:r>
              <a:rPr lang="ru-RU" dirty="0"/>
              <a:t>-</a:t>
            </a:r>
            <a:br>
              <a:rPr lang="ru-RU" dirty="0"/>
            </a:br>
            <a:r>
              <a:rPr lang="ru-RU" dirty="0" err="1"/>
              <a:t>зованием</a:t>
            </a:r>
            <a:r>
              <a:rPr lang="ru-RU" dirty="0"/>
              <a:t> и </a:t>
            </a:r>
            <a:r>
              <a:rPr lang="ru-RU" dirty="0" err="1"/>
              <a:t>the</a:t>
            </a:r>
            <a:r>
              <a:rPr lang="ru-RU" dirty="0"/>
              <a:t> </a:t>
            </a:r>
            <a:r>
              <a:rPr lang="ru-RU" dirty="0" err="1"/>
              <a:t>use</a:t>
            </a:r>
            <a:r>
              <a:rPr lang="ru-RU" dirty="0"/>
              <a:t> </a:t>
            </a:r>
            <a:r>
              <a:rPr lang="ru-RU" dirty="0" err="1"/>
              <a:t>of</a:t>
            </a:r>
            <a:r>
              <a:rPr lang="ru-RU" dirty="0"/>
              <a:t> </a:t>
            </a:r>
            <a:r>
              <a:rPr lang="ru-RU" dirty="0" err="1"/>
              <a:t>English</a:t>
            </a:r>
            <a:r>
              <a:rPr lang="ru-RU" dirty="0"/>
              <a:t> сложнее, здесь необходим полноценный словарный за-</a:t>
            </a:r>
            <a:br>
              <a:rPr lang="ru-RU" dirty="0"/>
            </a:br>
            <a:r>
              <a:rPr lang="ru-RU" dirty="0"/>
              <a:t>пас. Заметим, что число ошибок в грамматике и лексике при прохождении ЕГЭ у</a:t>
            </a:r>
            <a:br>
              <a:rPr lang="ru-RU" dirty="0"/>
            </a:br>
            <a:r>
              <a:rPr lang="ru-RU" dirty="0"/>
              <a:t>школьников всегда достаточно значительно</a:t>
            </a:r>
          </a:p>
        </p:txBody>
      </p:sp>
    </p:spTree>
    <p:extLst>
      <p:ext uri="{BB962C8B-B14F-4D97-AF65-F5344CB8AC3E}">
        <p14:creationId xmlns:p14="http://schemas.microsoft.com/office/powerpoint/2010/main" val="21498595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/>
              <a:t>В числе самых распространенных </a:t>
            </a:r>
            <a:r>
              <a:rPr lang="ru-RU" dirty="0" err="1"/>
              <a:t>сле</a:t>
            </a:r>
            <a:r>
              <a:rPr lang="ru-RU" dirty="0"/>
              <a:t>-</a:t>
            </a:r>
            <a:br>
              <a:rPr lang="ru-RU" dirty="0"/>
            </a:br>
            <a:r>
              <a:rPr lang="ru-RU" dirty="0"/>
              <a:t>дует назвать возникающую путаницу во временных формах глаголов, особенно в</a:t>
            </a:r>
            <a:br>
              <a:rPr lang="ru-RU" dirty="0"/>
            </a:br>
            <a:r>
              <a:rPr lang="ru-RU" dirty="0" err="1"/>
              <a:t>Present</a:t>
            </a:r>
            <a:r>
              <a:rPr lang="ru-RU" dirty="0"/>
              <a:t> </a:t>
            </a:r>
            <a:r>
              <a:rPr lang="ru-RU" dirty="0" err="1"/>
              <a:t>Perfect</a:t>
            </a:r>
            <a:r>
              <a:rPr lang="ru-RU" dirty="0"/>
              <a:t>; неверное применение словообразовательных аффиксов в </a:t>
            </a:r>
            <a:r>
              <a:rPr lang="ru-RU" dirty="0" err="1"/>
              <a:t>прилага</a:t>
            </a:r>
            <a:r>
              <a:rPr lang="ru-RU" dirty="0"/>
              <a:t>-</a:t>
            </a:r>
            <a:br>
              <a:rPr lang="ru-RU" dirty="0"/>
            </a:br>
            <a:r>
              <a:rPr lang="ru-RU" dirty="0"/>
              <a:t>тельных и наречиях; употребление неправильной формы действительных и </a:t>
            </a:r>
            <a:r>
              <a:rPr lang="ru-RU" dirty="0" smtClean="0"/>
              <a:t>страдательных </a:t>
            </a:r>
            <a:r>
              <a:rPr lang="ru-RU" dirty="0"/>
              <a:t>причастий; неправильное употребление различных форм местоимений; </a:t>
            </a:r>
            <a:r>
              <a:rPr lang="ru-RU" dirty="0" smtClean="0"/>
              <a:t>большое </a:t>
            </a:r>
            <a:r>
              <a:rPr lang="ru-RU" dirty="0"/>
              <a:t>количество орфографических ошибок.</a:t>
            </a:r>
          </a:p>
        </p:txBody>
      </p:sp>
    </p:spTree>
    <p:extLst>
      <p:ext uri="{BB962C8B-B14F-4D97-AF65-F5344CB8AC3E}">
        <p14:creationId xmlns:p14="http://schemas.microsoft.com/office/powerpoint/2010/main" val="28362680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Предупредить подобные трудности и</a:t>
            </a:r>
            <a:br>
              <a:rPr lang="ru-RU" dirty="0"/>
            </a:br>
            <a:r>
              <a:rPr lang="ru-RU" dirty="0"/>
              <a:t>ошибки поможет не просто заучивание грамматических форм, а наглядность и </a:t>
            </a:r>
            <a:r>
              <a:rPr lang="ru-RU" dirty="0" smtClean="0"/>
              <a:t>детализация </a:t>
            </a:r>
            <a:r>
              <a:rPr lang="ru-RU" dirty="0"/>
              <a:t>– составление схем, таблиц с элементами визуализации. Это же поможет и </a:t>
            </a:r>
            <a:r>
              <a:rPr lang="ru-RU" dirty="0" smtClean="0"/>
              <a:t>в закреплении </a:t>
            </a:r>
            <a:r>
              <a:rPr lang="ru-RU" dirty="0"/>
              <a:t>правил словообразования отдельных частей речи. В данном случае </a:t>
            </a:r>
            <a:r>
              <a:rPr lang="ru-RU" dirty="0" err="1"/>
              <a:t>ак</a:t>
            </a:r>
            <a:r>
              <a:rPr lang="ru-RU" dirty="0"/>
              <a:t>-</a:t>
            </a:r>
            <a:br>
              <a:rPr lang="ru-RU" dirty="0"/>
            </a:br>
            <a:r>
              <a:rPr lang="ru-RU" dirty="0" err="1"/>
              <a:t>тивизируется</a:t>
            </a:r>
            <a:r>
              <a:rPr lang="ru-RU" dirty="0"/>
              <a:t> зрительная память.</a:t>
            </a:r>
          </a:p>
        </p:txBody>
      </p:sp>
    </p:spTree>
    <p:extLst>
      <p:ext uri="{BB962C8B-B14F-4D97-AF65-F5344CB8AC3E}">
        <p14:creationId xmlns:p14="http://schemas.microsoft.com/office/powerpoint/2010/main" val="21162629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/>
            <a:r>
              <a:rPr lang="ru-RU" dirty="0"/>
              <a:t>Классический прием подготовки, который уже </a:t>
            </a:r>
            <a:r>
              <a:rPr lang="ru-RU" dirty="0" err="1"/>
              <a:t>го</a:t>
            </a:r>
            <a:r>
              <a:rPr lang="ru-RU" dirty="0"/>
              <a:t>-</a:t>
            </a:r>
            <a:br>
              <a:rPr lang="ru-RU" dirty="0"/>
            </a:br>
            <a:r>
              <a:rPr lang="ru-RU" dirty="0" err="1"/>
              <a:t>дами</a:t>
            </a:r>
            <a:r>
              <a:rPr lang="ru-RU" dirty="0"/>
              <a:t> зарекомендовал свою эффективность в изучении языка, – это выполнение боль-</a:t>
            </a:r>
            <a:br>
              <a:rPr lang="ru-RU" dirty="0"/>
            </a:br>
            <a:r>
              <a:rPr lang="ru-RU" dirty="0" err="1"/>
              <a:t>шого</a:t>
            </a:r>
            <a:r>
              <a:rPr lang="ru-RU" dirty="0"/>
              <a:t> количества типовых заданий по грамматике. Ну и конечно, нельзя не сказать про</a:t>
            </a:r>
            <a:br>
              <a:rPr lang="ru-RU" dirty="0"/>
            </a:br>
            <a:r>
              <a:rPr lang="ru-RU" dirty="0"/>
              <a:t>чтение на английском языке с переводом и разбором – это позволит закрепить </a:t>
            </a:r>
            <a:r>
              <a:rPr lang="ru-RU" dirty="0" err="1"/>
              <a:t>спо</a:t>
            </a:r>
            <a:r>
              <a:rPr lang="ru-RU" dirty="0"/>
              <a:t>-</a:t>
            </a:r>
            <a:br>
              <a:rPr lang="ru-RU" dirty="0"/>
            </a:br>
            <a:r>
              <a:rPr lang="ru-RU" dirty="0" err="1"/>
              <a:t>собы</a:t>
            </a:r>
            <a:r>
              <a:rPr lang="ru-RU" dirty="0"/>
              <a:t> словообразования, времена и грамматические конструкции, не говоря о пользе</a:t>
            </a:r>
            <a:br>
              <a:rPr lang="ru-RU" dirty="0"/>
            </a:br>
            <a:r>
              <a:rPr lang="ru-RU" dirty="0"/>
              <a:t>для общего развития и изучения языка и подготовке к другим разделам ЕГЭ</a:t>
            </a:r>
          </a:p>
        </p:txBody>
      </p:sp>
    </p:spTree>
    <p:extLst>
      <p:ext uri="{BB962C8B-B14F-4D97-AF65-F5344CB8AC3E}">
        <p14:creationId xmlns:p14="http://schemas.microsoft.com/office/powerpoint/2010/main" val="99273080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err="1"/>
              <a:t>Аудирование</a:t>
            </a:r>
            <a:r>
              <a:rPr lang="ru-RU" dirty="0"/>
              <a:t> и чтение – это самые сложные разделы для тех, у кого </a:t>
            </a:r>
            <a:r>
              <a:rPr lang="ru-RU" dirty="0" err="1"/>
              <a:t>недоста</a:t>
            </a:r>
            <a:r>
              <a:rPr lang="ru-RU" dirty="0"/>
              <a:t>-</a:t>
            </a:r>
            <a:br>
              <a:rPr lang="ru-RU" dirty="0"/>
            </a:br>
            <a:r>
              <a:rPr lang="ru-RU" dirty="0"/>
              <a:t>точно высокий уровень языка. Поэтому педагогу очень важно над ними надо долго и</a:t>
            </a:r>
            <a:br>
              <a:rPr lang="ru-RU" dirty="0"/>
            </a:br>
            <a:r>
              <a:rPr lang="ru-RU" dirty="0"/>
              <a:t>упорно работать с обучающимися, но с новой системой подсчета баллов эти задания</a:t>
            </a:r>
            <a:br>
              <a:rPr lang="ru-RU" dirty="0"/>
            </a:br>
            <a:r>
              <a:rPr lang="ru-RU" dirty="0"/>
              <a:t>стали «весить» меньше — 24 балла.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6306594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/>
              <a:t>Не следует недооценивать и проблематичность заданий, в которых обучающийся</a:t>
            </a:r>
            <a:br>
              <a:rPr lang="ru-RU" dirty="0"/>
            </a:br>
            <a:r>
              <a:rPr lang="ru-RU" dirty="0"/>
              <a:t>должен прочитать текст, а потом найти правильные ответы на вопросы. Они кажутся</a:t>
            </a:r>
            <a:br>
              <a:rPr lang="ru-RU" dirty="0"/>
            </a:br>
            <a:r>
              <a:rPr lang="ru-RU" dirty="0"/>
              <a:t>школьникам заведомо легкими. И в этом кроется основная проблема, так как самая</a:t>
            </a:r>
            <a:br>
              <a:rPr lang="ru-RU" dirty="0"/>
            </a:br>
            <a:r>
              <a:rPr lang="ru-RU" dirty="0"/>
              <a:t>распространенная ошибка, которую совершают участники ЕГЭ, — это </a:t>
            </a:r>
            <a:r>
              <a:rPr lang="ru-RU" dirty="0" err="1"/>
              <a:t>невниматель</a:t>
            </a:r>
            <a:r>
              <a:rPr lang="ru-RU" dirty="0"/>
              <a:t>-</a:t>
            </a:r>
            <a:br>
              <a:rPr lang="ru-RU" dirty="0"/>
            </a:br>
            <a:r>
              <a:rPr lang="ru-RU" dirty="0" err="1"/>
              <a:t>ность</a:t>
            </a:r>
            <a:r>
              <a:rPr lang="ru-RU" dirty="0"/>
              <a:t>. Школьники часто забывают вникнуть в сам текст вопроса, сосредотачиваясь на</a:t>
            </a:r>
            <a:br>
              <a:rPr lang="ru-RU" dirty="0"/>
            </a:br>
            <a:r>
              <a:rPr lang="ru-RU" dirty="0"/>
              <a:t>предлагаемых формулировках ответов. Составители экзаменационных тестов часто</a:t>
            </a:r>
            <a:br>
              <a:rPr lang="ru-RU" dirty="0"/>
            </a:br>
            <a:r>
              <a:rPr lang="ru-RU" dirty="0"/>
              <a:t>перефразируют ответы. Поэтому важно тренировать у школьников навык понимать</a:t>
            </a:r>
            <a:br>
              <a:rPr lang="ru-RU" dirty="0"/>
            </a:br>
            <a:r>
              <a:rPr lang="ru-RU" dirty="0"/>
              <a:t>общее содержание, а не сосредотачиваться на отдельных словах как эффективную</a:t>
            </a:r>
            <a:br>
              <a:rPr lang="ru-RU" dirty="0"/>
            </a:br>
            <a:r>
              <a:rPr lang="ru-RU" dirty="0"/>
              <a:t>технологию работы над подобными заданиями</a:t>
            </a:r>
          </a:p>
        </p:txBody>
      </p:sp>
    </p:spTree>
    <p:extLst>
      <p:ext uri="{BB962C8B-B14F-4D97-AF65-F5344CB8AC3E}">
        <p14:creationId xmlns:p14="http://schemas.microsoft.com/office/powerpoint/2010/main" val="2757091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/>
              <a:t>Подводя итог, следует сказать, что в общем и целом, подготовка к ЕГЭ должна</a:t>
            </a:r>
            <a:br>
              <a:rPr lang="ru-RU" dirty="0"/>
            </a:br>
            <a:r>
              <a:rPr lang="ru-RU" dirty="0"/>
              <a:t>носить системный характер для любого школьника и охватывать все разделы, </a:t>
            </a:r>
            <a:r>
              <a:rPr lang="ru-RU" dirty="0" err="1"/>
              <a:t>незави</a:t>
            </a:r>
            <a:r>
              <a:rPr lang="ru-RU" dirty="0"/>
              <a:t>-</a:t>
            </a:r>
            <a:br>
              <a:rPr lang="ru-RU" dirty="0"/>
            </a:br>
            <a:r>
              <a:rPr lang="ru-RU" dirty="0" err="1"/>
              <a:t>симо</a:t>
            </a:r>
            <a:r>
              <a:rPr lang="ru-RU" dirty="0"/>
              <a:t> от уровня подготовки обучающегося. Общий уровень подготовки к экзамену дол-</a:t>
            </a:r>
            <a:br>
              <a:rPr lang="ru-RU" dirty="0"/>
            </a:br>
            <a:r>
              <a:rPr lang="ru-RU" dirty="0"/>
              <a:t>жен быть высоким. Обучение должно быть комплексным и последовательным. Знание</a:t>
            </a:r>
            <a:br>
              <a:rPr lang="ru-RU" dirty="0"/>
            </a:br>
            <a:r>
              <a:rPr lang="ru-RU" dirty="0"/>
              <a:t>Методических рекомендаций ФИПИ поможет избежать многих ошибок при подготовке</a:t>
            </a:r>
            <a:br>
              <a:rPr lang="ru-RU" dirty="0"/>
            </a:br>
            <a:r>
              <a:rPr lang="ru-RU" dirty="0"/>
              <a:t>обучающихся и прохождении с ними </a:t>
            </a:r>
            <a:r>
              <a:rPr lang="ru-RU" dirty="0" err="1"/>
              <a:t>демо</a:t>
            </a:r>
            <a:r>
              <a:rPr lang="ru-RU" dirty="0"/>
              <a:t>-заданий и тренировочных тестов. </a:t>
            </a:r>
          </a:p>
        </p:txBody>
      </p:sp>
    </p:spTree>
    <p:extLst>
      <p:ext uri="{BB962C8B-B14F-4D97-AF65-F5344CB8AC3E}">
        <p14:creationId xmlns:p14="http://schemas.microsoft.com/office/powerpoint/2010/main" val="392589006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/>
              <a:t>Также</a:t>
            </a:r>
            <a:br>
              <a:rPr lang="ru-RU" dirty="0"/>
            </a:br>
            <a:r>
              <a:rPr lang="ru-RU" dirty="0"/>
              <a:t>очень полезно подписаться на группы в социальных сетях, которые регулярно </a:t>
            </a:r>
            <a:r>
              <a:rPr lang="ru-RU" dirty="0" smtClean="0"/>
              <a:t>публикуют </a:t>
            </a:r>
            <a:r>
              <a:rPr lang="ru-RU" dirty="0"/>
              <a:t>вопросы подписчиков о ЕГЭ. Из комментариев можно узнать много нюансов, </a:t>
            </a:r>
            <a:r>
              <a:rPr lang="ru-RU" dirty="0" smtClean="0"/>
              <a:t>проблем</a:t>
            </a:r>
            <a:r>
              <a:rPr lang="ru-RU" dirty="0"/>
              <a:t>, возникающих типовых ошибок и путей их решения педагогами. Как </a:t>
            </a:r>
            <a:r>
              <a:rPr lang="ru-RU" dirty="0" smtClean="0"/>
              <a:t>свидетельствует </a:t>
            </a:r>
            <a:r>
              <a:rPr lang="ru-RU" dirty="0"/>
              <a:t>практика, для современных школьников сложность заданий ЕГЭ по </a:t>
            </a:r>
            <a:r>
              <a:rPr lang="ru-RU" dirty="0" err="1"/>
              <a:t>англий</a:t>
            </a:r>
            <a:r>
              <a:rPr lang="ru-RU" dirty="0"/>
              <a:t>-</a:t>
            </a:r>
            <a:br>
              <a:rPr lang="ru-RU" dirty="0"/>
            </a:br>
            <a:r>
              <a:rPr lang="ru-RU" dirty="0" err="1"/>
              <a:t>скому</a:t>
            </a:r>
            <a:r>
              <a:rPr lang="ru-RU" dirty="0"/>
              <a:t> языку по-прежнему остается высокой.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1546397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26</TotalTime>
  <Words>359</Words>
  <Application>Microsoft Office PowerPoint</Application>
  <PresentationFormat>Экран (4:3)</PresentationFormat>
  <Paragraphs>31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Солнцестояние</vt:lpstr>
      <vt:lpstr>Основные особенности и проблемы при сдаче ЕГЭ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Основные особенности и проблемы при сдаче ЕГЭ по английскому языку </dc:title>
  <dc:creator>1</dc:creator>
  <cp:lastModifiedBy>1</cp:lastModifiedBy>
  <cp:revision>22</cp:revision>
  <dcterms:created xsi:type="dcterms:W3CDTF">2025-10-29T11:42:23Z</dcterms:created>
  <dcterms:modified xsi:type="dcterms:W3CDTF">2025-10-29T12:31:27Z</dcterms:modified>
</cp:coreProperties>
</file>