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78" r:id="rId7"/>
    <p:sldId id="262" r:id="rId8"/>
    <p:sldId id="263" r:id="rId9"/>
    <p:sldId id="264" r:id="rId10"/>
    <p:sldId id="279" r:id="rId11"/>
    <p:sldId id="268" r:id="rId12"/>
    <p:sldId id="285" r:id="rId13"/>
    <p:sldId id="286" r:id="rId14"/>
    <p:sldId id="269" r:id="rId15"/>
    <p:sldId id="280" r:id="rId16"/>
    <p:sldId id="287" r:id="rId17"/>
    <p:sldId id="272" r:id="rId18"/>
    <p:sldId id="281" r:id="rId19"/>
    <p:sldId id="284" r:id="rId20"/>
    <p:sldId id="273" r:id="rId21"/>
    <p:sldId id="283" r:id="rId22"/>
    <p:sldId id="288" r:id="rId23"/>
    <p:sldId id="289" r:id="rId24"/>
    <p:sldId id="290" r:id="rId25"/>
    <p:sldId id="291" r:id="rId26"/>
    <p:sldId id="292" r:id="rId27"/>
    <p:sldId id="293" r:id="rId28"/>
    <p:sldId id="294" r:id="rId29"/>
    <p:sldId id="295" r:id="rId30"/>
    <p:sldId id="275" r:id="rId31"/>
    <p:sldId id="276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84522" autoAdjust="0"/>
  </p:normalViewPr>
  <p:slideViewPr>
    <p:cSldViewPr>
      <p:cViewPr varScale="1">
        <p:scale>
          <a:sx n="74" d="100"/>
          <a:sy n="74" d="100"/>
        </p:scale>
        <p:origin x="-154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E13E-C985-43AE-8A15-899421AD5A69}" type="datetimeFigureOut">
              <a:rPr lang="ru-RU" smtClean="0"/>
              <a:t>25.09.2021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2C49-075E-4264-A801-477AACBD551B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E13E-C985-43AE-8A15-899421AD5A69}" type="datetimeFigureOut">
              <a:rPr lang="ru-RU" smtClean="0"/>
              <a:t>25.09.2021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2C49-075E-4264-A801-477AACBD551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E13E-C985-43AE-8A15-899421AD5A69}" type="datetimeFigureOut">
              <a:rPr lang="ru-RU" smtClean="0"/>
              <a:t>25.09.2021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2C49-075E-4264-A801-477AACBD551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E13E-C985-43AE-8A15-899421AD5A69}" type="datetimeFigureOut">
              <a:rPr lang="ru-RU" smtClean="0"/>
              <a:t>25.09.2021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2C49-075E-4264-A801-477AACBD551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E13E-C985-43AE-8A15-899421AD5A69}" type="datetimeFigureOut">
              <a:rPr lang="ru-RU" smtClean="0"/>
              <a:t>25.09.2021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2C49-075E-4264-A801-477AACBD551B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E13E-C985-43AE-8A15-899421AD5A69}" type="datetimeFigureOut">
              <a:rPr lang="ru-RU" smtClean="0"/>
              <a:t>25.09.2021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2C49-075E-4264-A801-477AACBD551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E13E-C985-43AE-8A15-899421AD5A69}" type="datetimeFigureOut">
              <a:rPr lang="ru-RU" smtClean="0"/>
              <a:t>25.09.2021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2C49-075E-4264-A801-477AACBD551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E13E-C985-43AE-8A15-899421AD5A69}" type="datetimeFigureOut">
              <a:rPr lang="ru-RU" smtClean="0"/>
              <a:t>25.09.2021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2C49-075E-4264-A801-477AACBD551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E13E-C985-43AE-8A15-899421AD5A69}" type="datetimeFigureOut">
              <a:rPr lang="ru-RU" smtClean="0"/>
              <a:t>25.09.2021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2C49-075E-4264-A801-477AACBD551B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E13E-C985-43AE-8A15-899421AD5A69}" type="datetimeFigureOut">
              <a:rPr lang="ru-RU" smtClean="0"/>
              <a:t>25.09.2021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2C49-075E-4264-A801-477AACBD551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E13E-C985-43AE-8A15-899421AD5A69}" type="datetimeFigureOut">
              <a:rPr lang="ru-RU" smtClean="0"/>
              <a:t>25.09.2021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2C49-075E-4264-A801-477AACBD551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D56E13E-C985-43AE-8A15-899421AD5A69}" type="datetimeFigureOut">
              <a:rPr lang="ru-RU" smtClean="0"/>
              <a:t>25.09.2021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AC22C49-075E-4264-A801-477AACBD551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7" Type="http://schemas.openxmlformats.org/officeDocument/2006/relationships/image" Target="../media/image75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7" Type="http://schemas.openxmlformats.org/officeDocument/2006/relationships/image" Target="../media/image81.jpe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g"/><Relationship Id="rId5" Type="http://schemas.openxmlformats.org/officeDocument/2006/relationships/image" Target="../media/image79.jpg"/><Relationship Id="rId4" Type="http://schemas.openxmlformats.org/officeDocument/2006/relationships/image" Target="../media/image7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7" Type="http://schemas.openxmlformats.org/officeDocument/2006/relationships/image" Target="../media/image87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jpg"/><Relationship Id="rId5" Type="http://schemas.openxmlformats.org/officeDocument/2006/relationships/image" Target="../media/image85.jpeg"/><Relationship Id="rId4" Type="http://schemas.openxmlformats.org/officeDocument/2006/relationships/image" Target="../media/image84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g"/><Relationship Id="rId7" Type="http://schemas.openxmlformats.org/officeDocument/2006/relationships/image" Target="../media/image93.jpg"/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2.jpg"/><Relationship Id="rId5" Type="http://schemas.openxmlformats.org/officeDocument/2006/relationships/image" Target="../media/image91.jpg"/><Relationship Id="rId4" Type="http://schemas.openxmlformats.org/officeDocument/2006/relationships/image" Target="../media/image90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332656"/>
            <a:ext cx="7175351" cy="3096343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МБДОУ «Детский сад комбинированного вида №42»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effectLst/>
                <a:latin typeface="Times New Roman" pitchFamily="18" charset="0"/>
                <a:cs typeface="Times New Roman" pitchFamily="18" charset="0"/>
              </a:rPr>
              <a:t>П Р О Е К Т</a:t>
            </a:r>
            <a:br>
              <a:rPr lang="ru-RU" sz="36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effectLst/>
                <a:latin typeface="Times New Roman" pitchFamily="18" charset="0"/>
                <a:cs typeface="Times New Roman" pitchFamily="18" charset="0"/>
              </a:rPr>
              <a:t>на тему:</a:t>
            </a:r>
            <a:br>
              <a:rPr lang="ru-RU" sz="32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4800" dirty="0">
                <a:effectLst/>
                <a:latin typeface="Times New Roman" pitchFamily="18" charset="0"/>
                <a:cs typeface="Times New Roman" pitchFamily="18" charset="0"/>
              </a:rPr>
              <a:t>« </a:t>
            </a:r>
            <a:r>
              <a:rPr lang="ru-RU" sz="4800" dirty="0" smtClean="0">
                <a:effectLst/>
                <a:latin typeface="Times New Roman" pitchFamily="18" charset="0"/>
                <a:cs typeface="Times New Roman" pitchFamily="18" charset="0"/>
              </a:rPr>
              <a:t>Мы за здоровый образ жизни».</a:t>
            </a:r>
            <a:br>
              <a:rPr lang="ru-RU" sz="48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48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933056"/>
            <a:ext cx="4283968" cy="2348880"/>
          </a:xfrm>
          <a:prstGeom prst="rect">
            <a:avLst/>
          </a:prstGeom>
        </p:spPr>
      </p:pic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508103" y="4653137"/>
            <a:ext cx="3096345" cy="128152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         Подготовила</a:t>
            </a:r>
          </a:p>
          <a:p>
            <a:r>
              <a:rPr lang="ru-RU" dirty="0" smtClean="0"/>
              <a:t>        воспитатель ВКТ</a:t>
            </a:r>
          </a:p>
          <a:p>
            <a:r>
              <a:rPr lang="ru-RU" dirty="0" smtClean="0"/>
              <a:t>         </a:t>
            </a:r>
            <a:r>
              <a:rPr lang="ru-RU" dirty="0" err="1" smtClean="0"/>
              <a:t>Сенчугова</a:t>
            </a:r>
            <a:r>
              <a:rPr lang="ru-RU" dirty="0" smtClean="0"/>
              <a:t> Е.А.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709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88640"/>
            <a:ext cx="8496944" cy="6408712"/>
          </a:xfrm>
        </p:spPr>
        <p:txBody>
          <a:bodyPr>
            <a:normAutofit/>
          </a:bodyPr>
          <a:lstStyle/>
          <a:p>
            <a:pPr marL="2404872" lvl="8" indent="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Актуальность проекта</a:t>
            </a:r>
          </a:p>
          <a:p>
            <a:pPr algn="just"/>
            <a:r>
              <a:rPr lang="ru-RU" sz="2000" b="1" dirty="0"/>
              <a:t>Здоровье</a:t>
            </a:r>
            <a:r>
              <a:rPr lang="ru-RU" sz="1800" dirty="0"/>
              <a:t> — это не только отсутствие болезней, это состояние оптимальной работоспособности, творческой отдачи, эмоционального тонуса, того, что создает фундамент будущего благополучия личности.</a:t>
            </a:r>
          </a:p>
          <a:p>
            <a:pPr algn="just"/>
            <a:r>
              <a:rPr lang="ru-RU" sz="1800" dirty="0"/>
              <a:t>Забота о здоровье ребенка и взрослого человека, стала занимать во всем мире приоритетные позиции, поскольку любой стране нужны личности творческие, гармонично развитые, активные и </a:t>
            </a:r>
            <a:r>
              <a:rPr lang="ru-RU" sz="1800" dirty="0" smtClean="0"/>
              <a:t>здоровые</a:t>
            </a:r>
          </a:p>
          <a:p>
            <a:pPr algn="just"/>
            <a:r>
              <a:rPr lang="ru-RU" sz="1800" dirty="0"/>
              <a:t>Дошкольный возраст является решающим в формировании фундамента физического и психического здоровья. Ведь именно до 7 лет человек проходит огромный путь развития, неповторимый на протяжении всей последующей жизни. Именно в этот период идет интенсивное развитие органов, становление функциональных систем организма, закладываются основные черты личности, формируется характер, отношение к себе и к окружающим.</a:t>
            </a:r>
          </a:p>
          <a:p>
            <a:pPr algn="just"/>
            <a:r>
              <a:rPr lang="ru-RU" sz="1800" dirty="0"/>
              <a:t>Анализируя статистику заболеваемости наших воспитанников, мы пришли к выводу, что проводимых оздоровительных мероприятий в ДОУ было недостаточно, в семьях воспитанников не всегда уделяется должное внимание здоровому образу жизни. Анкетирование родителей показало, что несмотря на полную осведомленность и положительную мотивацию, значительная часть семей не находит ему места в своей жизни.</a:t>
            </a: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84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88640"/>
            <a:ext cx="8424936" cy="6264696"/>
          </a:xfrm>
        </p:spPr>
        <p:txBody>
          <a:bodyPr>
            <a:normAutofit/>
          </a:bodyPr>
          <a:lstStyle/>
          <a:p>
            <a:pPr marL="2404872" lvl="8" indent="0">
              <a:buNone/>
            </a:pPr>
            <a:r>
              <a:rPr lang="ru-RU" sz="2400" b="1" dirty="0"/>
              <a:t>Паспорт проекта.</a:t>
            </a:r>
          </a:p>
          <a:p>
            <a:r>
              <a:rPr lang="ru-RU" sz="2000" b="1" u="sng" dirty="0"/>
              <a:t>Вид  проекта</a:t>
            </a:r>
            <a:r>
              <a:rPr lang="ru-RU" sz="2000" u="sng" dirty="0"/>
              <a:t>:</a:t>
            </a:r>
            <a:r>
              <a:rPr lang="ru-RU" sz="2000" dirty="0"/>
              <a:t> </a:t>
            </a:r>
            <a:r>
              <a:rPr lang="ru-RU" sz="2000" dirty="0" err="1"/>
              <a:t>практико</a:t>
            </a:r>
            <a:r>
              <a:rPr lang="ru-RU" sz="2000" dirty="0"/>
              <a:t>–ориентированный,  </a:t>
            </a:r>
          </a:p>
          <a:p>
            <a:r>
              <a:rPr lang="ru-RU" sz="2000" b="1" u="sng" dirty="0"/>
              <a:t>Участники проекта</a:t>
            </a:r>
            <a:r>
              <a:rPr lang="ru-RU" sz="2000" u="sng" dirty="0"/>
              <a:t>:</a:t>
            </a:r>
            <a:r>
              <a:rPr lang="ru-RU" sz="2000" dirty="0"/>
              <a:t>  ,воспитанники и их </a:t>
            </a:r>
            <a:r>
              <a:rPr lang="ru-RU" sz="2000" dirty="0" smtClean="0"/>
              <a:t>родители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b="1" u="sng" dirty="0"/>
              <a:t>Продолжительность:</a:t>
            </a:r>
            <a:r>
              <a:rPr lang="ru-RU" sz="2000" dirty="0"/>
              <a:t> краткосрочный </a:t>
            </a:r>
            <a:br>
              <a:rPr lang="ru-RU" sz="2000" dirty="0"/>
            </a:br>
            <a:r>
              <a:rPr lang="ru-RU" sz="2000" b="1" u="sng" dirty="0"/>
              <a:t>Сроки реализации</a:t>
            </a:r>
            <a:r>
              <a:rPr lang="ru-RU" sz="2000" u="sng" dirty="0"/>
              <a:t>:</a:t>
            </a:r>
            <a:r>
              <a:rPr lang="ru-RU" sz="2000" dirty="0"/>
              <a:t>  сентября по </a:t>
            </a:r>
            <a:r>
              <a:rPr lang="ru-RU" sz="2000" dirty="0" smtClean="0"/>
              <a:t>ноябрь (2020-2021года)</a:t>
            </a:r>
            <a:endParaRPr lang="ru-RU" sz="2000" dirty="0"/>
          </a:p>
          <a:p>
            <a:r>
              <a:rPr lang="ru-RU" sz="2000" b="1" u="sng" dirty="0"/>
              <a:t>Этапы реализации проекта</a:t>
            </a:r>
            <a:r>
              <a:rPr lang="ru-RU" sz="2000" u="sng" dirty="0"/>
              <a:t>: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• 1 этап – </a:t>
            </a:r>
            <a:r>
              <a:rPr lang="ru-RU" sz="2000" dirty="0" smtClean="0"/>
              <a:t>Подготовительный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• 2 этап – </a:t>
            </a:r>
            <a:r>
              <a:rPr lang="ru-RU" sz="2000" dirty="0" smtClean="0"/>
              <a:t> Основной.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• 3 этап – </a:t>
            </a:r>
            <a:r>
              <a:rPr lang="ru-RU" sz="2000" dirty="0" smtClean="0"/>
              <a:t> Заключительный.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 smtClean="0"/>
          </a:p>
          <a:p>
            <a:endParaRPr lang="ru-RU" sz="2000" dirty="0" smtClean="0"/>
          </a:p>
          <a:p>
            <a:pPr marL="45720" indent="0">
              <a:buNone/>
            </a:pPr>
            <a:r>
              <a:rPr lang="ru-RU" sz="2800" b="1" dirty="0"/>
              <a:t>Цель проекта</a:t>
            </a:r>
            <a:r>
              <a:rPr lang="ru-RU" sz="2000" b="1" dirty="0"/>
              <a:t>: Создание системы </a:t>
            </a:r>
            <a:r>
              <a:rPr lang="ru-RU" sz="2000" b="1" dirty="0" err="1"/>
              <a:t>здоровьесбережения</a:t>
            </a:r>
            <a:r>
              <a:rPr lang="ru-RU" sz="2000" b="1" dirty="0"/>
              <a:t> на основе выстраивания алгоритмов деятельности всех субъектов образовательного процесса ДОУ, обеспечивающей сохранение и укрепление физического и психического здоровья ребенка и формирование основ здорового образа жизни.</a:t>
            </a:r>
          </a:p>
          <a:p>
            <a:endParaRPr lang="ru-RU" sz="16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6241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260648"/>
            <a:ext cx="8496944" cy="6480720"/>
          </a:xfrm>
        </p:spPr>
        <p:txBody>
          <a:bodyPr>
            <a:normAutofit fontScale="92500" lnSpcReduction="10000"/>
          </a:bodyPr>
          <a:lstStyle/>
          <a:p>
            <a:pPr marL="45720" indent="0" algn="ctr">
              <a:buNone/>
            </a:pPr>
            <a:r>
              <a:rPr lang="ru-RU" sz="2600" b="1" dirty="0"/>
              <a:t>Условия реализации проекта</a:t>
            </a:r>
            <a:r>
              <a:rPr lang="ru-RU" b="1" dirty="0"/>
              <a:t>:</a:t>
            </a:r>
            <a:endParaRPr lang="ru-RU" dirty="0"/>
          </a:p>
          <a:p>
            <a:r>
              <a:rPr lang="ru-RU" dirty="0"/>
              <a:t>• Реализация </a:t>
            </a:r>
            <a:r>
              <a:rPr lang="ru-RU" dirty="0" err="1"/>
              <a:t>здоровьесберегающих</a:t>
            </a:r>
            <a:r>
              <a:rPr lang="ru-RU" dirty="0"/>
              <a:t> технологий по всем разделам образовательной программы.</a:t>
            </a:r>
          </a:p>
          <a:p>
            <a:r>
              <a:rPr lang="ru-RU" dirty="0"/>
              <a:t>• Соблюдение рационального режима дня, обеспечивающего смену разнообразной деятельности и отдыха.</a:t>
            </a:r>
          </a:p>
          <a:p>
            <a:r>
              <a:rPr lang="ru-RU" dirty="0"/>
              <a:t>•    Использование современных прогрессивных методов и приемов обучения.</a:t>
            </a:r>
          </a:p>
          <a:p>
            <a:r>
              <a:rPr lang="ru-RU" dirty="0"/>
              <a:t>• Индивидуальный подход к ребенку сообразно его уровню развития, биологическому и психологическому возрасту.</a:t>
            </a:r>
          </a:p>
          <a:p>
            <a:r>
              <a:rPr lang="ru-RU" dirty="0"/>
              <a:t>•    Создание условий для удовлетворения потребности детей в движении.</a:t>
            </a:r>
          </a:p>
          <a:p>
            <a:r>
              <a:rPr lang="ru-RU" dirty="0"/>
              <a:t>•    Реализация различных форм систематической работы с родителями.</a:t>
            </a:r>
          </a:p>
          <a:p>
            <a:pPr marL="45720" indent="0" algn="ctr">
              <a:buNone/>
            </a:pPr>
            <a:r>
              <a:rPr lang="ru-RU" sz="2600" b="1" dirty="0"/>
              <a:t>Ожидаемый результат</a:t>
            </a:r>
            <a:r>
              <a:rPr lang="ru-RU" b="1" dirty="0"/>
              <a:t>: </a:t>
            </a:r>
          </a:p>
          <a:p>
            <a:pPr lvl="0"/>
            <a:r>
              <a:rPr lang="ru-RU" dirty="0"/>
              <a:t>повышение интереса детей к физическим упражнениям и спорту;</a:t>
            </a:r>
          </a:p>
          <a:p>
            <a:pPr lvl="0"/>
            <a:r>
              <a:rPr lang="ru-RU" dirty="0"/>
              <a:t>повышение интереса родителей к здоровому образу жизни;</a:t>
            </a:r>
          </a:p>
          <a:p>
            <a:pPr lvl="0"/>
            <a:r>
              <a:rPr lang="ru-RU" dirty="0"/>
              <a:t>создание единого </a:t>
            </a:r>
            <a:r>
              <a:rPr lang="ru-RU" dirty="0" err="1"/>
              <a:t>воспитательно</a:t>
            </a:r>
            <a:r>
              <a:rPr lang="ru-RU" dirty="0"/>
              <a:t>–образовательного пространства на основе доверительных партнерских отношений сотрудников ДОУ с родителями;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2610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sz="quarter" idx="13"/>
          </p:nvPr>
        </p:nvSpPr>
        <p:spPr>
          <a:xfrm>
            <a:off x="467544" y="332656"/>
            <a:ext cx="8208912" cy="6336704"/>
          </a:xfrm>
        </p:spPr>
        <p:txBody>
          <a:bodyPr>
            <a:normAutofit fontScale="62500" lnSpcReduction="20000"/>
          </a:bodyPr>
          <a:lstStyle/>
          <a:p>
            <a:pPr marL="45720" indent="0" algn="ctr">
              <a:buNone/>
            </a:pPr>
            <a:r>
              <a:rPr lang="ru-RU" dirty="0"/>
              <a:t> </a:t>
            </a:r>
            <a:r>
              <a:rPr lang="ru-RU" sz="3600" b="1" dirty="0"/>
              <a:t>Этапы работы:</a:t>
            </a:r>
          </a:p>
          <a:p>
            <a:endParaRPr lang="ru-RU" sz="2500" b="1" dirty="0"/>
          </a:p>
          <a:p>
            <a:pPr marL="45720" indent="0">
              <a:buNone/>
            </a:pPr>
            <a:r>
              <a:rPr lang="ru-RU" sz="2500" b="1" dirty="0"/>
              <a:t> 1. Подготовительный</a:t>
            </a:r>
            <a:r>
              <a:rPr lang="ru-RU" b="1" dirty="0"/>
              <a:t>.</a:t>
            </a:r>
            <a:endParaRPr lang="ru-RU" dirty="0"/>
          </a:p>
          <a:p>
            <a:r>
              <a:rPr lang="ru-RU" dirty="0"/>
              <a:t>1) Разработка и проведение диагностики на выявление знаний о здоровье и здоровом образе жизни. Составление плана совместной работы с детьми,   родителями.</a:t>
            </a:r>
          </a:p>
          <a:p>
            <a:r>
              <a:rPr lang="ru-RU" dirty="0"/>
              <a:t>2) Сбор информации о здоровье сберегающих технологиях и о нетрадиционном </a:t>
            </a:r>
            <a:r>
              <a:rPr lang="ru-RU" dirty="0" err="1"/>
              <a:t>здоровьесберегающем</a:t>
            </a:r>
            <a:r>
              <a:rPr lang="ru-RU" dirty="0"/>
              <a:t> оборудовании. </a:t>
            </a:r>
          </a:p>
          <a:p>
            <a:r>
              <a:rPr lang="ru-RU" dirty="0"/>
              <a:t>3) Оформление папок–передвижек для родителей по теме проекта, подборка фотографий, литературы. Беседы с родителями о необходимом участии их в проекте, о серьезном отношении к образовательному процессу в ДОУ.</a:t>
            </a:r>
          </a:p>
          <a:p>
            <a:pPr marL="45720" indent="0">
              <a:buNone/>
            </a:pPr>
            <a:r>
              <a:rPr lang="ru-RU" sz="2500" b="1" dirty="0"/>
              <a:t>2. Основной этап.</a:t>
            </a:r>
          </a:p>
          <a:p>
            <a:r>
              <a:rPr lang="ru-RU" dirty="0"/>
              <a:t>1) Познакомить детей с литературными произведениями:  </a:t>
            </a:r>
          </a:p>
          <a:p>
            <a:r>
              <a:rPr lang="ru-RU" dirty="0"/>
              <a:t>2) Провести беседу с детьми: «Моя семья и физкультура».</a:t>
            </a:r>
          </a:p>
          <a:p>
            <a:r>
              <a:rPr lang="ru-RU" dirty="0"/>
              <a:t>3) Оформить картотеки дидактических игр, спортивных и подвижных игр, утренней гимнастики, бодрящей гимнастики, дыхательной гимнастики.</a:t>
            </a:r>
          </a:p>
          <a:p>
            <a:r>
              <a:rPr lang="ru-RU" dirty="0"/>
              <a:t>4) Провести занятие: «Где прячется здоровье». Закрепить знания детей о влиянии на здоровье двигательной активности, закаливания, питания, свежего воздуха, настроения.</a:t>
            </a:r>
          </a:p>
          <a:p>
            <a:r>
              <a:rPr lang="ru-RU" dirty="0"/>
              <a:t>5) Провести: подвижные игры, утреннюю гимнастику, бодрящую гимнастику, дыхательную гимнастику, закаливание (в летний период), физкультурные занятия.</a:t>
            </a:r>
          </a:p>
          <a:p>
            <a:r>
              <a:rPr lang="ru-RU" dirty="0"/>
              <a:t>6) Составить консультацию для родителей на тему «Использование </a:t>
            </a:r>
            <a:r>
              <a:rPr lang="ru-RU" dirty="0" err="1"/>
              <a:t>здоровьесберегающих</a:t>
            </a:r>
            <a:r>
              <a:rPr lang="ru-RU" dirty="0"/>
              <a:t> технологий в ДОУ и семье».</a:t>
            </a:r>
          </a:p>
          <a:p>
            <a:r>
              <a:rPr lang="ru-RU" dirty="0"/>
              <a:t>7) Изготовить и приобрести нестандартное оборудование.</a:t>
            </a:r>
          </a:p>
          <a:p>
            <a:pPr marL="45720" indent="0">
              <a:buNone/>
            </a:pPr>
            <a:r>
              <a:rPr lang="ru-RU" sz="2500" b="1" dirty="0"/>
              <a:t>3. Заключительный этап</a:t>
            </a:r>
            <a:r>
              <a:rPr lang="ru-RU" b="1" dirty="0"/>
              <a:t>.</a:t>
            </a:r>
            <a:endParaRPr lang="ru-RU" dirty="0"/>
          </a:p>
          <a:p>
            <a:r>
              <a:rPr lang="ru-RU" dirty="0"/>
              <a:t>1) Рефлексия проводимых мероприятий, направленных на здоровье детей в форме круглого стола, анализ деятельности.</a:t>
            </a:r>
          </a:p>
          <a:p>
            <a:r>
              <a:rPr lang="ru-RU" dirty="0"/>
              <a:t>2) Планирование работы исходя из потребностей родителей, детей, на основании результатов, проделанной работы.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2890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23529" y="260649"/>
            <a:ext cx="4151652" cy="576063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Утренняя </a:t>
            </a:r>
            <a:r>
              <a:rPr lang="ru-RU" dirty="0" smtClean="0"/>
              <a:t>гимнастика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179512" y="1196752"/>
            <a:ext cx="4284913" cy="5328592"/>
          </a:xfrm>
        </p:spPr>
        <p:txBody>
          <a:bodyPr>
            <a:noAutofit/>
          </a:bodyPr>
          <a:lstStyle/>
          <a:p>
            <a:pPr algn="just"/>
            <a:r>
              <a:rPr lang="ru-RU" b="1" dirty="0"/>
              <a:t>1. Настроить, “зарядить” организм ребенка на весь предстоящий день</a:t>
            </a:r>
          </a:p>
          <a:p>
            <a:pPr algn="just"/>
            <a:r>
              <a:rPr lang="ru-RU" b="1" dirty="0"/>
              <a:t>2. Формировать правильную осанку и воспитывать умение сохранять ее в различных видах деятельности.</a:t>
            </a:r>
          </a:p>
          <a:p>
            <a:pPr algn="just"/>
            <a:r>
              <a:rPr lang="ru-RU" b="1" dirty="0"/>
              <a:t>3. Содействовать профилактике плоскостопия.</a:t>
            </a:r>
          </a:p>
          <a:p>
            <a:pPr algn="just"/>
            <a:r>
              <a:rPr lang="ru-RU" b="1" dirty="0"/>
              <a:t>4. Формировать потребность в ежедневной двигательной активности.</a:t>
            </a:r>
          </a:p>
          <a:p>
            <a:pPr algn="just"/>
            <a:r>
              <a:rPr lang="ru-RU" b="1" dirty="0"/>
              <a:t>5. Упражнять детей в статистическом и динамическом равновесии, развивать координацию движений и ориентировку в пространстве.</a:t>
            </a:r>
          </a:p>
          <a:p>
            <a:pPr algn="just"/>
            <a:r>
              <a:rPr lang="ru-RU" b="1" dirty="0"/>
              <a:t>6. Профилактика простудных заболеваний и травматизма.</a:t>
            </a:r>
          </a:p>
          <a:p>
            <a:pPr algn="just"/>
            <a:r>
              <a:rPr lang="ru-RU" b="1" dirty="0"/>
              <a:t>7. Сохранять и укреплять здоровье детей, костно-мышечную, дыхательную системы</a:t>
            </a:r>
          </a:p>
          <a:p>
            <a:pPr algn="just"/>
            <a:r>
              <a:rPr lang="ru-RU" b="1" dirty="0"/>
              <a:t>8. Поддерживать интерес к физической культуре и </a:t>
            </a:r>
            <a:r>
              <a:rPr lang="ru-RU" b="1" dirty="0" err="1"/>
              <a:t>спорту.Все</a:t>
            </a:r>
            <a:r>
              <a:rPr lang="ru-RU" b="1" dirty="0"/>
              <a:t> упражнения выполняются 5-7 раз, прыжки повторяются 2-3 раза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908720"/>
            <a:ext cx="2987824" cy="249289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3789040"/>
            <a:ext cx="3024336" cy="2492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748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3" y="404664"/>
            <a:ext cx="4295668" cy="93610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Дыхательная гимнастика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323528" y="1628800"/>
            <a:ext cx="4140897" cy="4752528"/>
          </a:xfrm>
        </p:spPr>
        <p:txBody>
          <a:bodyPr/>
          <a:lstStyle/>
          <a:p>
            <a:r>
              <a:rPr lang="ru-RU" b="1" dirty="0"/>
              <a:t>Цель дыхательной гимнастики</a:t>
            </a:r>
            <a:r>
              <a:rPr lang="ru-RU" dirty="0"/>
              <a:t>: повысить иммунитет детей, предотвратить частые простудные заболевания, восстановить дыхательную систему после болезни Дыхательная гимнастика очень полезна для организма ребенка: она улучшает обмен кислорода по всему телу, стимулирует работу желудка и кишечника, сердечной </a:t>
            </a:r>
            <a:r>
              <a:rPr lang="ru-RU" dirty="0" smtClean="0"/>
              <a:t>мышцы.</a:t>
            </a:r>
          </a:p>
          <a:p>
            <a:r>
              <a:rPr lang="ru-RU" dirty="0"/>
              <a:t>Дыхательная гимнастика является хорошей профилактикой заболеваний органов дыхания, развивает несовершенную дыхательную систему ребёнка, укрепляет защитные силы </a:t>
            </a:r>
            <a:r>
              <a:rPr lang="ru-RU" dirty="0" smtClean="0"/>
              <a:t>организма.</a:t>
            </a:r>
          </a:p>
          <a:p>
            <a:r>
              <a:rPr lang="ru-RU" b="1" dirty="0"/>
              <a:t>Главная задача дыхательной гимнастики </a:t>
            </a:r>
            <a:r>
              <a:rPr lang="ru-RU" dirty="0"/>
              <a:t>для ребенка – это научить его правильно, глубоко дышать, максимально наполнять легкие при вдохе, расширяя при этом грудную клетку, а на выдохе освобождать легкие от остаточного воздуха, выталкивая его путем сжатия легких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620688"/>
            <a:ext cx="2952328" cy="230425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220" y="3356992"/>
            <a:ext cx="3003798" cy="292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1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5" y="548679"/>
            <a:ext cx="4007636" cy="1440161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effectLst/>
              </a:rPr>
              <a:t>Гимнастика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 </a:t>
            </a:r>
            <a:r>
              <a:rPr lang="ru-RU" dirty="0">
                <a:effectLst/>
              </a:rPr>
              <a:t>для глаз</a:t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395537" y="1772816"/>
            <a:ext cx="3888432" cy="4320480"/>
          </a:xfrm>
        </p:spPr>
        <p:txBody>
          <a:bodyPr/>
          <a:lstStyle/>
          <a:p>
            <a:r>
              <a:rPr lang="ru-RU" dirty="0"/>
              <a:t>Человек воспринимает и изучает окружающий мир с помощью пяти чувств или сенсорных систем: зрения, слуха, осязания, обоняния и вкуса.</a:t>
            </a:r>
          </a:p>
          <a:p>
            <a:r>
              <a:rPr lang="ru-RU" dirty="0"/>
              <a:t>     Глаза считаются из всех органов чувств самым драгоценным даром природы. 90% информации человек воспринимает из внешнего мира благодаря зрению</a:t>
            </a:r>
            <a:r>
              <a:rPr lang="ru-RU" dirty="0" smtClean="0"/>
              <a:t>.</a:t>
            </a:r>
          </a:p>
          <a:p>
            <a:r>
              <a:rPr lang="ru-RU" dirty="0"/>
              <a:t>Развитию зрения в детском возрасте необходимо уделять особое внимание. Нагрузка на глаза у современного ребёнка огромная, а отдыхают они только во время сна. </a:t>
            </a:r>
          </a:p>
          <a:p>
            <a:r>
              <a:rPr lang="ru-RU" dirty="0"/>
              <a:t> Гимнастика для глаз полезна всем в целях профилактики нарушений зрения.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542" y="476672"/>
            <a:ext cx="4017963" cy="489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3" y="692696"/>
            <a:ext cx="3168352" cy="489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0611" y="332656"/>
            <a:ext cx="3003798" cy="280796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0611" y="3284984"/>
            <a:ext cx="3003798" cy="328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647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620688"/>
            <a:ext cx="3636085" cy="1296144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dirty="0" smtClean="0">
                <a:effectLst/>
              </a:rPr>
              <a:t/>
            </a:r>
            <a:br>
              <a:rPr lang="ru-RU" sz="3200" dirty="0" smtClean="0">
                <a:effectLst/>
              </a:rPr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>
                <a:effectLst/>
              </a:rPr>
              <a:t>Бодрящая</a:t>
            </a:r>
            <a:br>
              <a:rPr lang="ru-RU" sz="3200" dirty="0" smtClean="0">
                <a:effectLst/>
              </a:rPr>
            </a:br>
            <a:r>
              <a:rPr lang="ru-RU" sz="3200" dirty="0" smtClean="0">
                <a:effectLst/>
              </a:rPr>
              <a:t>гимнастика</a:t>
            </a:r>
            <a:r>
              <a:rPr lang="ru-RU" sz="3200" dirty="0">
                <a:effectLst/>
              </a:rPr>
              <a:t/>
            </a:r>
            <a:br>
              <a:rPr lang="ru-RU" sz="3200" dirty="0">
                <a:effectLst/>
              </a:rPr>
            </a:b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39552" y="1988840"/>
            <a:ext cx="3924873" cy="4320480"/>
          </a:xfrm>
        </p:spPr>
        <p:txBody>
          <a:bodyPr>
            <a:normAutofit/>
          </a:bodyPr>
          <a:lstStyle/>
          <a:p>
            <a:r>
              <a:rPr lang="ru-RU" sz="1600" b="1" dirty="0"/>
              <a:t>Основная цель гимнастики после дневного сна – поднять настроение и мышечный</a:t>
            </a:r>
            <a:r>
              <a:rPr lang="ru-RU" sz="1600" dirty="0"/>
              <a:t> тонус </a:t>
            </a:r>
            <a:r>
              <a:rPr lang="ru-RU" sz="1600" dirty="0" smtClean="0"/>
              <a:t>детей</a:t>
            </a:r>
          </a:p>
          <a:p>
            <a:r>
              <a:rPr lang="ru-RU" sz="1600" dirty="0"/>
              <a:t>Комплекс состоит из нескольких частей: разминочные упражнения в постели, выполнение простого самомассажа (пальчиковая гимнастика), выполнение общеразвивающих упражнений у кроваток (дыхательная гимнастика), ходьба по "тропе здоровья" (ходьба по массажным, ребристым, солевым или мокрым дорожкам), игра в подвижные игры в помещении с контрастной температурой воздуха, выполнение упражнений с тренажерами. 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3645024"/>
            <a:ext cx="2929656" cy="2376264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548680"/>
            <a:ext cx="3059832" cy="2276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63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32656"/>
            <a:ext cx="3600400" cy="279462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32656"/>
            <a:ext cx="3707904" cy="279462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429000"/>
            <a:ext cx="3600400" cy="295232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429000"/>
            <a:ext cx="3707904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10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7766249" cy="172819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effectLst/>
              </a:rPr>
              <a:t>  </a:t>
            </a:r>
            <a:r>
              <a:rPr lang="ru-RU" dirty="0" err="1" smtClean="0">
                <a:effectLst/>
              </a:rPr>
              <a:t>Пространственно</a:t>
            </a:r>
            <a:r>
              <a:rPr lang="ru-RU" dirty="0" smtClean="0">
                <a:effectLst/>
              </a:rPr>
              <a:t> -развивающая </a:t>
            </a:r>
            <a:r>
              <a:rPr lang="ru-RU" dirty="0">
                <a:effectLst/>
              </a:rPr>
              <a:t>среда</a:t>
            </a: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endParaRPr lang="ru-RU" dirty="0"/>
          </a:p>
        </p:txBody>
      </p:sp>
      <p:pic>
        <p:nvPicPr>
          <p:cNvPr id="1026" name="Picture 2" descr="C:\Users\pcuser\Desktop\фото проект\IMG_20201201_104152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68760"/>
            <a:ext cx="3528392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user\Desktop\фото проект\IMG_20201201_104159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204867"/>
            <a:ext cx="3888000" cy="396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user\Desktop\фото проект\IMG_20201201_1042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85183" y="3212976"/>
            <a:ext cx="2784587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861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cuser\Desktop\фото проект\IMG_20201201_104204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3346450" cy="250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cuser\Desktop\фото проект\IMG_20201201_104213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645024"/>
            <a:ext cx="3346450" cy="250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cuser\Desktop\фото проект\IMG_20201201_1042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8513" y="548680"/>
            <a:ext cx="413192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17001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429000"/>
            <a:ext cx="3672409" cy="2881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1" y="3645024"/>
            <a:ext cx="3526036" cy="2590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C:\Users\pcuser\Desktop\фото проект\IMG_20201201_104314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181" y="404664"/>
            <a:ext cx="3073400" cy="2736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pcuser\Desktop\фото проект\IMG_20201201_104320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383" y="476672"/>
            <a:ext cx="3412017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pcuser\Desktop\фото проект\IMG_20201201_10432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420825"/>
            <a:ext cx="6480720" cy="2814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306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9" y="332657"/>
            <a:ext cx="4151652" cy="1080119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Физкультурные занятия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251520" y="1628800"/>
            <a:ext cx="4212905" cy="4536504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dirty="0"/>
              <a:t>Целью физического воспитания является формирование у детей основ здорового образа жизни. Организованные физкультурные занятия (как в детских садах, так и семье), свободная двигательная деятельность, когда ребенок во время прогулок играет, прыгает, бегает и т.п., улучшают деятельность сердечно-сосудистой, дыхательной и нервной систем, укрепляют опорно-двигательный аппарат, улучшают обмен веществ; повышают устойчивость ребенка к заболеваниям, мобилизуют защитные силы организма.</a:t>
            </a:r>
          </a:p>
          <a:p>
            <a:pPr algn="just"/>
            <a:r>
              <a:rPr lang="ru-RU" dirty="0"/>
              <a:t>Через двигательную деятельность ребенок познает мир, развиваются его психические процессы, воля, самостоятельность.</a:t>
            </a:r>
          </a:p>
          <a:p>
            <a:pPr algn="just"/>
            <a:r>
              <a:rPr lang="ru-RU" dirty="0"/>
              <a:t>Следовательно, можно полагать, что физические упражнения используются для решения задач физического воспитания, т.е. значительно повысят уровень и темп развития детей.</a:t>
            </a:r>
          </a:p>
          <a:p>
            <a:pPr algn="just"/>
            <a:r>
              <a:rPr lang="ru-RU" dirty="0"/>
              <a:t> </a:t>
            </a:r>
          </a:p>
          <a:p>
            <a:pPr algn="just"/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5" y="764704"/>
            <a:ext cx="3412086" cy="252028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2287" y="3645024"/>
            <a:ext cx="3347864" cy="270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9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188641"/>
            <a:ext cx="7477321" cy="122413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Культурно </a:t>
            </a:r>
            <a:r>
              <a:rPr lang="ru-RU" dirty="0"/>
              <a:t>гигиенические процедуры</a:t>
            </a:r>
          </a:p>
        </p:txBody>
      </p:sp>
      <p:pic>
        <p:nvPicPr>
          <p:cNvPr id="4098" name="Picture 2" descr="C:\Users\pcuser\Desktop\фото проект\IMG_20201201_1043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844824"/>
            <a:ext cx="3535695" cy="3273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88216" y="1844824"/>
            <a:ext cx="3535695" cy="3273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9274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573016"/>
            <a:ext cx="4016375" cy="3006005"/>
          </a:xfr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76672"/>
            <a:ext cx="3960440" cy="28083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76672"/>
            <a:ext cx="3723878" cy="28083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613500"/>
            <a:ext cx="3723878" cy="2983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0901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9" y="260649"/>
            <a:ext cx="4151652" cy="1008111"/>
          </a:xfrm>
        </p:spPr>
        <p:txBody>
          <a:bodyPr/>
          <a:lstStyle/>
          <a:p>
            <a:pPr marL="0" indent="0" algn="l">
              <a:buNone/>
            </a:pPr>
            <a:r>
              <a:rPr lang="ru-RU" sz="3200" dirty="0" smtClean="0"/>
              <a:t>Физкультминутки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67544" y="1700808"/>
            <a:ext cx="3996881" cy="4536504"/>
          </a:xfrm>
        </p:spPr>
        <p:txBody>
          <a:bodyPr/>
          <a:lstStyle/>
          <a:p>
            <a:pPr algn="just"/>
            <a:r>
              <a:rPr lang="ru-RU" b="1" u="sng" dirty="0"/>
              <a:t>Физкультминутка</a:t>
            </a:r>
            <a:r>
              <a:rPr lang="ru-RU" dirty="0"/>
              <a:t> - это физические упражнения, направленные на восстановление работоспособности детей, улучшения их самочувствия, повышения внимания, предупреждение утомляемости, нарушений осанки, т.е. на оздоровление организма детей. Комплексы - это упражнения, составленные из разных движений, направленные на активную работу различных мышечных групп, их расслабление; активизацию внимания, повышение возбудимости нервной системы, формирование и укрепление осанки, а также на дыхание. В комплексы, помимо, физических упражнений, могут входить элементы массажа, пальчиковые и дыхательные гимнастики, упражнения для глаз.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404665"/>
            <a:ext cx="3944367" cy="2808312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501008"/>
            <a:ext cx="3923928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00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404665"/>
            <a:ext cx="7549329" cy="432047"/>
          </a:xfrm>
        </p:spPr>
        <p:txBody>
          <a:bodyPr/>
          <a:lstStyle/>
          <a:p>
            <a:r>
              <a:rPr lang="ru-RU" dirty="0" smtClean="0"/>
              <a:t>Игр </a:t>
            </a:r>
            <a:r>
              <a:rPr lang="ru-RU" dirty="0"/>
              <a:t>по развитию мелкой моторики 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5765" y="1052736"/>
            <a:ext cx="3388660" cy="4584584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Цели: </a:t>
            </a:r>
          </a:p>
          <a:p>
            <a:r>
              <a:rPr lang="ru-RU" dirty="0"/>
              <a:t> стимулирование речевой активности детей, развитие речи;   развитие движений пальцев рук, координации движений, а также обучение и тренировка в различии и сопоставлении цветов;  развитие мелкой моторики трех основных пальцев рук: большого, указательного и среднего;  </a:t>
            </a:r>
          </a:p>
          <a:p>
            <a:r>
              <a:rPr lang="ru-RU" dirty="0"/>
              <a:t> подготовка кисти руки к письму;   развитие сенсомоторной координации рук;  влияние на общее интеллектуальное развитие ребенка (косвенным образом);  формирование навыков шнуровки (шнурование, завязывание шнурка на бант)  развитие        пространственного        ориентирования, способствование пониманию понятий: «вверху», «внизу», «справа», «слева»; </a:t>
            </a:r>
          </a:p>
          <a:p>
            <a:r>
              <a:rPr lang="ru-RU" dirty="0"/>
              <a:t> развитие внимания, восприятия, мышления;   развитие творческих способностей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980728"/>
            <a:ext cx="3219822" cy="244827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645024"/>
            <a:ext cx="3219822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686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260649"/>
            <a:ext cx="7621337" cy="648071"/>
          </a:xfrm>
        </p:spPr>
        <p:txBody>
          <a:bodyPr/>
          <a:lstStyle/>
          <a:p>
            <a:pPr algn="ctr"/>
            <a:r>
              <a:rPr lang="ru-RU" dirty="0" smtClean="0"/>
              <a:t>Дидактические игры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268760"/>
            <a:ext cx="77048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Цель: </a:t>
            </a:r>
            <a:r>
              <a:rPr lang="ru-RU" dirty="0" smtClean="0"/>
              <a:t>воспитание бережного отношения </a:t>
            </a:r>
            <a:r>
              <a:rPr lang="ru-RU" dirty="0"/>
              <a:t>к здоровью; </a:t>
            </a:r>
            <a:r>
              <a:rPr lang="ru-RU" dirty="0" smtClean="0"/>
              <a:t> активизация умения </a:t>
            </a:r>
            <a:r>
              <a:rPr lang="ru-RU" dirty="0"/>
              <a:t>управлять своим поведением, понимать какие поступки правильные.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564904"/>
            <a:ext cx="3651870" cy="33843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564904"/>
            <a:ext cx="3816424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75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7" y="332657"/>
            <a:ext cx="4079644" cy="1008111"/>
          </a:xfrm>
        </p:spPr>
        <p:txBody>
          <a:bodyPr/>
          <a:lstStyle/>
          <a:p>
            <a:pPr marL="0" indent="0" algn="l">
              <a:buNone/>
            </a:pPr>
            <a:r>
              <a:rPr lang="ru-RU" sz="3600" dirty="0" smtClean="0"/>
              <a:t>Подвижные игры  </a:t>
            </a:r>
            <a:endParaRPr lang="ru-RU" sz="3600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323528" y="2132856"/>
            <a:ext cx="4140897" cy="4248472"/>
          </a:xfrm>
        </p:spPr>
        <p:txBody>
          <a:bodyPr>
            <a:normAutofit fontScale="92500"/>
          </a:bodyPr>
          <a:lstStyle/>
          <a:p>
            <a:pPr algn="just"/>
            <a:r>
              <a:rPr lang="ru-RU" i="1" dirty="0"/>
              <a:t>Роль подвижных игр в системе физического и спортивного воспитания огромна. Подвижная игра, как и любая другая сопровождает человека все его детские годы, подвижные игры не только укрепляют здоровье и развивают организм, но они также являются средством культурно - нравственного воспитания и приобщения человека к обществу</a:t>
            </a:r>
            <a:r>
              <a:rPr lang="ru-RU" i="1" dirty="0" smtClean="0"/>
              <a:t>.</a:t>
            </a:r>
          </a:p>
          <a:p>
            <a:pPr algn="just"/>
            <a:r>
              <a:rPr lang="ru-RU" dirty="0"/>
              <a:t>Роль игры в становлении и развитии ребенка переоценить невозможно. Именно в игре ребенок познает окружающий мир, его законы, учится жить по правилам. Все дети обожают двигаться, прыгать, скакать, бегать наперегонки. Подвижные игры с правилами — это сознательная, активная деятельность ребенка, для которой характерно своевременное и точное выполнение заданий, связанных с правилами, обязательными для всех участников. Подвижная игра — это своего рода некое упражнение, с помощью которого дети готовятся к жизни.</a:t>
            </a:r>
          </a:p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1" y="836712"/>
            <a:ext cx="3600401" cy="266429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149080"/>
            <a:ext cx="3600400" cy="2276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301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573016"/>
            <a:ext cx="4104456" cy="281864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76850"/>
            <a:ext cx="3456384" cy="302433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76850"/>
            <a:ext cx="4104456" cy="30243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645024"/>
            <a:ext cx="3456384" cy="2746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46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116633"/>
            <a:ext cx="7837361" cy="504055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«Лучики здоровья в любое время года!»</a:t>
            </a:r>
            <a:endParaRPr lang="ru-RU" dirty="0"/>
          </a:p>
        </p:txBody>
      </p:sp>
      <p:pic>
        <p:nvPicPr>
          <p:cNvPr id="5123" name="Picture 3" descr="C:\Users\pcuser\Desktop\фото проект\IMG-20201201-WA00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92696"/>
            <a:ext cx="2358008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pcuser\Desktop\фото проект\IMG-20201201-WA00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237626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pcuser\Desktop\фото проект\IMG-20201201-WA000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692696"/>
            <a:ext cx="2340000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pcuser\Desktop\фото проект\IMG-20201201-WA00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692696"/>
            <a:ext cx="266429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pcuser\Desktop\фото проект\IMG-20201201-WA001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248" y="3501008"/>
            <a:ext cx="237626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pcuser\Desktop\фото проект\IMG-20201201-WA001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501008"/>
            <a:ext cx="266429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42903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pcuser\Desktop\фото проект\IMG-20201201-WA00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615952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pcuser\Desktop\фото проект\IMG-20201201-WA00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60648"/>
            <a:ext cx="2592288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pcuser\Desktop\фото проект\IMG-20201201-WA00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60648"/>
            <a:ext cx="2399928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pcuser\Desktop\фото проект\IMG-20201201-WA002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12976"/>
            <a:ext cx="261595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pcuser\Desktop\фото проект\IMG-20201201-WA002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998" y="3212976"/>
            <a:ext cx="2476138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pcuser\Desktop\фото проект\IMG-20201201-WA002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256" y="3212976"/>
            <a:ext cx="2339863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86050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pcuser\Desktop\фото проект\IMG-20201201-WA00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2304256" cy="2505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pcuser\Desktop\фото проект\IMG-20201201-WA00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32656"/>
            <a:ext cx="2232248" cy="2505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pcuser\Desktop\фото проект\IMG-20201201-WA00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2656"/>
            <a:ext cx="2376264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pcuser\Desktop\фото проект\IMG-20201201-WA003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12976"/>
            <a:ext cx="2448272" cy="289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pcuser\Desktop\фото проект\IMG-20201201-WA003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212976"/>
            <a:ext cx="2520280" cy="289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pcuser\Desktop\фото проект\IMG-20201201-WA003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006" y="3212976"/>
            <a:ext cx="2404492" cy="289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67717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pcuser\Desktop\фото проект\IMG-20201201-WA00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98" y="476672"/>
            <a:ext cx="2201586" cy="2365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pcuser\Desktop\фото проект\IMG-20201201-WA00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76672"/>
            <a:ext cx="2664296" cy="2365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pcuser\Desktop\фото проект\IMG-20201201-WA00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595" y="476672"/>
            <a:ext cx="2759968" cy="2365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429000"/>
            <a:ext cx="2350368" cy="25202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3429000"/>
            <a:ext cx="2278360" cy="25202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054" y="3429000"/>
            <a:ext cx="2705050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6166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32656"/>
            <a:ext cx="2494384" cy="237626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32656"/>
            <a:ext cx="2592288" cy="230425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332656"/>
            <a:ext cx="2355726" cy="23042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96" y="3356992"/>
            <a:ext cx="2480250" cy="25777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5" y="3356992"/>
            <a:ext cx="2520458" cy="252028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387468"/>
            <a:ext cx="2571266" cy="2417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9138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84" y="440668"/>
            <a:ext cx="1995686" cy="248427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440668"/>
            <a:ext cx="2376264" cy="24842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40668"/>
            <a:ext cx="2355726" cy="23402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84" y="3573016"/>
            <a:ext cx="1995686" cy="249289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3573016"/>
            <a:ext cx="2376264" cy="249289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573016"/>
            <a:ext cx="2355725" cy="2448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1209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359" y="620688"/>
            <a:ext cx="2417465" cy="220486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620688"/>
            <a:ext cx="2448272" cy="22048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20688"/>
            <a:ext cx="2283718" cy="22048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359" y="3717032"/>
            <a:ext cx="2417465" cy="22697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3717032"/>
            <a:ext cx="2283718" cy="22697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3717032"/>
            <a:ext cx="2448272" cy="226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551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116632"/>
            <a:ext cx="7694240" cy="576064"/>
          </a:xfrm>
        </p:spPr>
        <p:txBody>
          <a:bodyPr/>
          <a:lstStyle/>
          <a:p>
            <a:pPr marL="0" indent="0">
              <a:buNone/>
            </a:pPr>
            <a:r>
              <a:rPr lang="ru-RU" sz="4000" dirty="0" smtClean="0"/>
              <a:t>Очень любим зимние забавы</a:t>
            </a:r>
            <a:endParaRPr lang="ru-RU" sz="4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908720"/>
            <a:ext cx="2427734" cy="249289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783" y="939818"/>
            <a:ext cx="2427734" cy="241717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939818"/>
            <a:ext cx="2453879" cy="24171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573016"/>
            <a:ext cx="2288853" cy="29969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534" y="3573016"/>
            <a:ext cx="2372594" cy="29969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645024"/>
            <a:ext cx="2376264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0888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4"/>
          <p:cNvSpPr>
            <a:spLocks noGrp="1"/>
          </p:cNvSpPr>
          <p:nvPr>
            <p:ph sz="quarter" idx="13"/>
          </p:nvPr>
        </p:nvSpPr>
        <p:spPr>
          <a:xfrm>
            <a:off x="467544" y="332656"/>
            <a:ext cx="8281169" cy="6049094"/>
          </a:xfrm>
        </p:spPr>
        <p:txBody>
          <a:bodyPr>
            <a:normAutofit fontScale="92500" lnSpcReduction="20000"/>
          </a:bodyPr>
          <a:lstStyle/>
          <a:p>
            <a:pPr marL="45720" indent="0" algn="ctr">
              <a:buNone/>
            </a:pPr>
            <a:r>
              <a:rPr lang="ru-RU" sz="3000" b="1" dirty="0"/>
              <a:t>Итоги проекта</a:t>
            </a:r>
            <a:r>
              <a:rPr lang="ru-RU" b="1" dirty="0"/>
              <a:t>:</a:t>
            </a:r>
            <a:endParaRPr lang="ru-RU" dirty="0"/>
          </a:p>
          <a:p>
            <a:pPr algn="just"/>
            <a:r>
              <a:rPr lang="ru-RU" dirty="0"/>
              <a:t>В процессе реализации проекта была создана благоприятная </a:t>
            </a:r>
            <a:r>
              <a:rPr lang="ru-RU" dirty="0" err="1"/>
              <a:t>здоровьесберегающая</a:t>
            </a:r>
            <a:r>
              <a:rPr lang="ru-RU" dirty="0"/>
              <a:t> среда, позволяющая расширить знания детей о способах укрепления своего здоровья.</a:t>
            </a:r>
          </a:p>
          <a:p>
            <a:pPr algn="just"/>
            <a:r>
              <a:rPr lang="ru-RU" dirty="0"/>
              <a:t>Реализация проекта способствовала овладению детьми элементарными знаниями о  здоровом образе жизни , формированию навыков сознательного отношения к соблюдению этих правил,  . Дети стали проявлять интерес к собственной безопасности и сохранению здоровья. </a:t>
            </a:r>
          </a:p>
          <a:p>
            <a:pPr algn="just"/>
            <a:r>
              <a:rPr lang="ru-RU" dirty="0"/>
              <a:t>Работа в проекте позволила донести до каждого ребенка необходимость неукоснительного выполнения правил, как залога его здоровья и безопасности. </a:t>
            </a:r>
          </a:p>
          <a:p>
            <a:pPr algn="just"/>
            <a:r>
              <a:rPr lang="ru-RU" dirty="0"/>
              <a:t>Участие в проекте родителей повысило значимость проводимой работы, показало актуальность и необходимость взаимодействия взрослого и ребенка в решении задач безопасности. Пропаганда </a:t>
            </a:r>
            <a:r>
              <a:rPr lang="ru-RU" dirty="0" err="1"/>
              <a:t>валеологических</a:t>
            </a:r>
            <a:r>
              <a:rPr lang="ru-RU" dirty="0"/>
              <a:t> знаний среди родителей способствовала тому, что они больше стали уделять внимание своему здоровью и здоровью своих детей</a:t>
            </a:r>
          </a:p>
          <a:p>
            <a:pPr algn="just"/>
            <a:r>
              <a:rPr lang="ru-RU" dirty="0"/>
              <a:t>Данный проект позволил сделать процесс приобщения детей к правилам безопасности более интересным, доступным, значимым. 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556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332656"/>
            <a:ext cx="48965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/>
              <a:t>Спасибо за внимание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980728"/>
            <a:ext cx="7920880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99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294</TotalTime>
  <Words>1510</Words>
  <Application>Microsoft Office PowerPoint</Application>
  <PresentationFormat>Экран (4:3)</PresentationFormat>
  <Paragraphs>92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Воздушный поток</vt:lpstr>
      <vt:lpstr>МБДОУ «Детский сад комбинированного вида №42»   П Р О Е К Т на тему: « Мы за здоровый образ жизни».  </vt:lpstr>
      <vt:lpstr>Презентация PowerPoint</vt:lpstr>
      <vt:lpstr>Презентация PowerPoint</vt:lpstr>
      <vt:lpstr>Презентация PowerPoint</vt:lpstr>
      <vt:lpstr>Презентация PowerPoint</vt:lpstr>
      <vt:lpstr>Утренняя гимнастика</vt:lpstr>
      <vt:lpstr>Дыхательная гимнастика</vt:lpstr>
      <vt:lpstr>Гимнастика  для глаз </vt:lpstr>
      <vt:lpstr>   Бодрящая гимнастика </vt:lpstr>
      <vt:lpstr>Презентация PowerPoint</vt:lpstr>
      <vt:lpstr>  Пространственно -развивающая среда </vt:lpstr>
      <vt:lpstr>Презентация PowerPoint</vt:lpstr>
      <vt:lpstr>Презентация PowerPoint</vt:lpstr>
      <vt:lpstr>Физкультурные занятия</vt:lpstr>
      <vt:lpstr>Культурно гигиенические процедуры</vt:lpstr>
      <vt:lpstr>Презентация PowerPoint</vt:lpstr>
      <vt:lpstr>Физкультминутки</vt:lpstr>
      <vt:lpstr>Игр по развитию мелкой моторики </vt:lpstr>
      <vt:lpstr>Дидактические игры</vt:lpstr>
      <vt:lpstr>Подвижные игры  </vt:lpstr>
      <vt:lpstr>Презентация PowerPoint</vt:lpstr>
      <vt:lpstr>«Лучики здоровья в любое время года!»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Очень любим зимние забавы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МБДОУ «Детский сад комбинированного вида №42»   П Р О Е К Т на тему: « Мы за здоровье ».</dc:title>
  <dc:creator>Windows User</dc:creator>
  <cp:lastModifiedBy>pcuser</cp:lastModifiedBy>
  <cp:revision>32</cp:revision>
  <dcterms:created xsi:type="dcterms:W3CDTF">2016-11-20T16:44:31Z</dcterms:created>
  <dcterms:modified xsi:type="dcterms:W3CDTF">2021-09-25T15:09:59Z</dcterms:modified>
</cp:coreProperties>
</file>