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1" r:id="rId7"/>
    <p:sldId id="287" r:id="rId8"/>
    <p:sldId id="278" r:id="rId9"/>
    <p:sldId id="277" r:id="rId10"/>
    <p:sldId id="261" r:id="rId11"/>
    <p:sldId id="279" r:id="rId12"/>
    <p:sldId id="262" r:id="rId13"/>
    <p:sldId id="264" r:id="rId14"/>
    <p:sldId id="283" r:id="rId15"/>
    <p:sldId id="265" r:id="rId16"/>
    <p:sldId id="288" r:id="rId17"/>
    <p:sldId id="284" r:id="rId18"/>
    <p:sldId id="270" r:id="rId19"/>
    <p:sldId id="286" r:id="rId20"/>
    <p:sldId id="273" r:id="rId21"/>
    <p:sldId id="271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3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334F3-0621-45AC-8510-0A962927760E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412A0-25E5-4FD7-9D95-62FEB61A9B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1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000108"/>
            <a:ext cx="7629524" cy="1928826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ru-RU" sz="4800" b="1" dirty="0" smtClean="0"/>
              <a:t>Психологическая готовность к школе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3929066"/>
            <a:ext cx="7786742" cy="2681294"/>
          </a:xfrm>
        </p:spPr>
        <p:txBody>
          <a:bodyPr/>
          <a:lstStyle/>
          <a:p>
            <a:pPr algn="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Разработчик: </a:t>
            </a:r>
          </a:p>
          <a:p>
            <a:pPr algn="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педагог-психолог </a:t>
            </a:r>
          </a:p>
          <a:p>
            <a:pPr algn="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Высоцкая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И.С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Углегорск, 2022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B050"/>
                </a:solidFill>
              </a:rPr>
              <a:t/>
            </a:r>
            <a:br>
              <a:rPr lang="ru-RU" b="1" i="1" dirty="0" smtClean="0">
                <a:solidFill>
                  <a:srgbClr val="00B050"/>
                </a:solidFill>
              </a:rPr>
            </a:br>
            <a:r>
              <a:rPr lang="ru-RU" b="1" i="1" dirty="0" smtClean="0">
                <a:solidFill>
                  <a:srgbClr val="00B050"/>
                </a:solidFill>
              </a:rPr>
              <a:t>Готовность к школе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это такой уровень </a:t>
            </a:r>
            <a:r>
              <a:rPr lang="ru-RU" b="1" i="1" dirty="0"/>
              <a:t>физического, психического </a:t>
            </a:r>
            <a:r>
              <a:rPr lang="ru-RU" i="1" dirty="0"/>
              <a:t>и </a:t>
            </a:r>
            <a:r>
              <a:rPr lang="ru-RU" b="1" i="1" dirty="0"/>
              <a:t>социального</a:t>
            </a:r>
            <a:r>
              <a:rPr lang="ru-RU" dirty="0"/>
              <a:t> развития ребенка, который необходим для успешного усвоения школьной программы.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2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u="sng" dirty="0" smtClean="0">
                <a:solidFill>
                  <a:schemeClr val="accent6">
                    <a:lumMod val="75000"/>
                  </a:schemeClr>
                </a:solidFill>
              </a:rPr>
              <a:t>Компоненты готовности к </a:t>
            </a:r>
            <a:r>
              <a:rPr lang="ru-RU" u="sng" dirty="0" smtClean="0">
                <a:solidFill>
                  <a:schemeClr val="accent6">
                    <a:lumMod val="75000"/>
                  </a:schemeClr>
                </a:solidFill>
              </a:rPr>
              <a:t>школе (комплексно)</a:t>
            </a:r>
            <a:r>
              <a:rPr lang="ru-RU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1) Физиологическая готовность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2) Психологическая готовность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3) Социальная готовность</a:t>
            </a:r>
            <a:br>
              <a:rPr lang="ru-RU" dirty="0" smtClean="0"/>
            </a:br>
            <a:endParaRPr lang="ru-RU" sz="32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3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4051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Психологическая готовность: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Интеллектуальная       Личностная           	готовность		</a:t>
            </a:r>
            <a:r>
              <a:rPr lang="ru-RU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ru-RU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готовность</a:t>
            </a:r>
            <a:r>
              <a:rPr lang="ru-RU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2428860" y="1928802"/>
            <a:ext cx="35719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6643702" y="1928802"/>
            <a:ext cx="357190" cy="857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strips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8215370" cy="6226196"/>
          </a:xfrm>
        </p:spPr>
        <p:txBody>
          <a:bodyPr/>
          <a:lstStyle/>
          <a:p>
            <a:pPr algn="l"/>
            <a:r>
              <a:rPr lang="ru-RU" b="1" dirty="0" smtClean="0">
                <a:ln w="11430"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Интеллектуальная</a:t>
            </a:r>
            <a:r>
              <a:rPr lang="ru-RU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 готовность:</a:t>
            </a:r>
            <a:br>
              <a:rPr lang="ru-RU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</a:br>
            <a: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1) способы познания; </a:t>
            </a:r>
            <a:b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2) знания;</a:t>
            </a:r>
            <a:b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3) речь;</a:t>
            </a:r>
            <a:b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4) познавательная мотивация; </a:t>
            </a:r>
            <a:b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00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5) познавательные процессы</a:t>
            </a:r>
            <a:endParaRPr lang="ru-RU" sz="4000" dirty="0"/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Segoe Script" pitchFamily="66" charset="0"/>
              </a:rPr>
              <a:t>СПОСОБЫ ПОЗНАНИЯ, ЗНАНИЯ, МОТИВАЦИЯ</a:t>
            </a:r>
            <a:endParaRPr lang="ru-RU" sz="2400" dirty="0"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572560" cy="578647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Интерес к новым знаниям, элементарные навыки поиска интересующей информации (в книгах, журналах, справочниках), осознание общественной значимости школьного учения, умение подчинять свое «хочу» слову «надо», желание трудиться и доводить начатое дело до конца, умение сравнивать результаты своей работы с образцом и видеть свои ошибки, стремление к успеху и адекватная самооценка — все это является мотивационной основой школьного учения и формируется главным образом в условиях семейного воспитания. </a:t>
            </a:r>
          </a:p>
          <a:p>
            <a:pPr>
              <a:buNone/>
            </a:pPr>
            <a:r>
              <a:rPr lang="ru-RU" dirty="0" smtClean="0"/>
              <a:t>Для формирования собственно учебных мотивов на ранних этапах обучения в школе можно использовать все виды мотивов, присущих дошкольнику (чем больше у ребенка стимулов к учению, тем лучше), при этом основной упор нужно делать на доминирующие мотивы.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dirty="0" smtClean="0"/>
              <a:t>Речь, как инструмент познания, коммуникации, развития мышления имеет особое значение, так играет большую роль в успешности ребенка в школе, в первую очередь это:</a:t>
            </a:r>
            <a:br>
              <a:rPr lang="ru-RU" sz="3600" dirty="0" smtClean="0"/>
            </a:br>
            <a:r>
              <a:rPr lang="ru-RU" sz="3600" dirty="0" smtClean="0"/>
              <a:t>1) Умение слушать и слышать других.</a:t>
            </a:r>
            <a:br>
              <a:rPr lang="ru-RU" sz="3600" dirty="0" smtClean="0"/>
            </a:br>
            <a:r>
              <a:rPr lang="ru-RU" sz="3600" dirty="0" smtClean="0"/>
              <a:t>2) Сформированность звуковой стороны речи.</a:t>
            </a:r>
            <a:br>
              <a:rPr lang="ru-RU" sz="3600" dirty="0" smtClean="0"/>
            </a:br>
            <a:r>
              <a:rPr lang="ru-RU" sz="3600" dirty="0" smtClean="0"/>
              <a:t>3) Развитое </a:t>
            </a:r>
            <a:r>
              <a:rPr lang="ru-RU" sz="3600" dirty="0" err="1" smtClean="0"/>
              <a:t>слухо-речевое</a:t>
            </a:r>
            <a:r>
              <a:rPr lang="ru-RU" sz="3600" dirty="0" smtClean="0"/>
              <a:t> восприятие, умение определять на слух.</a:t>
            </a:r>
            <a:br>
              <a:rPr lang="ru-RU" sz="3600" dirty="0" smtClean="0"/>
            </a:br>
            <a:r>
              <a:rPr lang="ru-RU" sz="3600" dirty="0" smtClean="0"/>
              <a:t>4) Функции языкового анализа и синтеза.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5111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Segoe Script" pitchFamily="66" charset="0"/>
              </a:rPr>
              <a:t>СПЕЦИАЛЬНЫЕ УМЕНИЯ</a:t>
            </a:r>
            <a:endParaRPr lang="ru-RU" sz="2400" b="1" dirty="0"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85791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/>
              <a:t>Готовность руки к письму – умение пользоваться карандашом и ручкой, плавность движений, способность длительное время </a:t>
            </a:r>
            <a:r>
              <a:rPr lang="ru-RU" dirty="0" smtClean="0"/>
              <a:t>выполнять графические задания.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/>
              <a:t>Знания </a:t>
            </a:r>
            <a:r>
              <a:rPr lang="ru-RU" dirty="0" smtClean="0"/>
              <a:t>грамматики:</a:t>
            </a:r>
          </a:p>
          <a:p>
            <a:pPr>
              <a:buNone/>
            </a:pPr>
            <a:r>
              <a:rPr lang="ru-RU" dirty="0" smtClean="0"/>
              <a:t>	Умение выделять звуки в начале, середине и конце слова </a:t>
            </a:r>
          </a:p>
          <a:p>
            <a:pPr>
              <a:buNone/>
            </a:pPr>
            <a:r>
              <a:rPr lang="ru-RU" dirty="0" smtClean="0"/>
              <a:t>	понимание звуковой схемы слова</a:t>
            </a:r>
          </a:p>
          <a:p>
            <a:pPr>
              <a:buNone/>
            </a:pPr>
            <a:r>
              <a:rPr lang="ru-RU" dirty="0" smtClean="0"/>
              <a:t>	умение делить слова на слоги</a:t>
            </a:r>
          </a:p>
          <a:p>
            <a:pPr>
              <a:buNone/>
            </a:pPr>
            <a:r>
              <a:rPr lang="ru-RU" dirty="0" smtClean="0"/>
              <a:t>	знание звуков и его графического изображения (основных гласных и наиболее часто употребляемых согласных)</a:t>
            </a:r>
          </a:p>
          <a:p>
            <a:pPr>
              <a:buNone/>
            </a:pPr>
            <a:r>
              <a:rPr lang="ru-RU" dirty="0" smtClean="0"/>
              <a:t>	умение соединять два звука воедино (навык послогового чтения)</a:t>
            </a:r>
          </a:p>
          <a:p>
            <a:pPr>
              <a:buNone/>
            </a:pPr>
            <a:r>
              <a:rPr lang="ru-RU" dirty="0" smtClean="0"/>
              <a:t>	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3000"/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Segoe Script" pitchFamily="66" charset="0"/>
              </a:rPr>
              <a:t>СПЕЦИАЛЬНЫЕ УМЕНИЯ</a:t>
            </a:r>
            <a:endParaRPr lang="ru-RU" sz="2800" b="1" dirty="0"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1436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	Математические представления:</a:t>
            </a:r>
          </a:p>
          <a:p>
            <a:pPr>
              <a:buNone/>
            </a:pPr>
            <a:r>
              <a:rPr lang="ru-RU" dirty="0" smtClean="0"/>
              <a:t>	Знание геометрических и объемных фигур</a:t>
            </a:r>
          </a:p>
          <a:p>
            <a:pPr>
              <a:buNone/>
            </a:pPr>
            <a:r>
              <a:rPr lang="ru-RU" dirty="0" smtClean="0"/>
              <a:t>	Сформированные понятия длины, высоты, дальности расстояния</a:t>
            </a:r>
          </a:p>
          <a:p>
            <a:pPr>
              <a:buNone/>
            </a:pPr>
            <a:r>
              <a:rPr lang="ru-RU" dirty="0" smtClean="0"/>
              <a:t>	Цифры от 0 до 10 </a:t>
            </a:r>
          </a:p>
          <a:p>
            <a:pPr>
              <a:buNone/>
            </a:pPr>
            <a:r>
              <a:rPr lang="ru-RU" dirty="0" smtClean="0"/>
              <a:t>	Прямой счет от 1 до 10 и обратный от 10 до 1 Арифметические знаки: ”+”, ”-”, ”=” </a:t>
            </a:r>
          </a:p>
          <a:p>
            <a:pPr>
              <a:buNone/>
            </a:pPr>
            <a:r>
              <a:rPr lang="ru-RU" dirty="0" smtClean="0"/>
              <a:t>	Деление круга, квадрата на две </a:t>
            </a:r>
            <a:r>
              <a:rPr lang="ru-RU" dirty="0" smtClean="0"/>
              <a:t>(три, четыре</a:t>
            </a:r>
            <a:r>
              <a:rPr lang="ru-RU" dirty="0" smtClean="0"/>
              <a:t>) равные части.</a:t>
            </a:r>
          </a:p>
          <a:p>
            <a:pPr>
              <a:buNone/>
            </a:pPr>
            <a:r>
              <a:rPr lang="ru-RU" dirty="0" smtClean="0"/>
              <a:t>	Ориентирование в пространстве и на листе бумаги: справа, слева, вверху, внизу, над, под, за, между и.т.п.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  <a:t/>
            </a:r>
            <a:b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</a:br>
            <a: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  <a:t>Личностная </a:t>
            </a:r>
            <a: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  <a:t>готовность</a:t>
            </a:r>
            <a: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  <a:t>:</a:t>
            </a:r>
            <a:br>
              <a:rPr lang="ru-RU" sz="3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00B050"/>
                </a:solidFill>
              </a:rPr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1) </a:t>
            </a:r>
            <a:r>
              <a:rPr lang="ru-RU" sz="3600" dirty="0" smtClean="0"/>
              <a:t>Самооценка (адекватное восприятие самого себя, своих способностей и т.д.);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2) Эмоционально-волевая </a:t>
            </a:r>
            <a:r>
              <a:rPr lang="ru-RU" sz="3600" dirty="0" smtClean="0"/>
              <a:t>готовность (умение прикладывать волевое усилие, сформированность «иерархии мотивов»);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3) Мотивационная </a:t>
            </a:r>
            <a:r>
              <a:rPr lang="ru-RU" sz="3600" dirty="0" smtClean="0"/>
              <a:t>готовность (желание «учиться», узнавать новое);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4) Коммуникативная </a:t>
            </a:r>
            <a:r>
              <a:rPr lang="ru-RU" sz="3600" dirty="0" smtClean="0"/>
              <a:t>готовность (желание взаимодействовать посредством общения не только с ровесниками, но и другими взрослыми).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286808" cy="607223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dirty="0" smtClean="0"/>
          </a:p>
          <a:p>
            <a:pPr algn="ctr">
              <a:buNone/>
            </a:pPr>
            <a:endParaRPr lang="ru-RU" sz="4000" dirty="0" smtClean="0"/>
          </a:p>
          <a:p>
            <a:pPr algn="ctr">
              <a:buNone/>
            </a:pPr>
            <a:r>
              <a:rPr lang="ru-RU" sz="4000" dirty="0" smtClean="0"/>
              <a:t>Упражнения и игры, которые помогут педагогам и родителям повысить готовность ребенка к условиям обучения в школе.</a:t>
            </a:r>
            <a:endParaRPr lang="ru-RU" sz="4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8929718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00010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Segoe Script" pitchFamily="66" charset="0"/>
              </a:rPr>
              <a:t>Формирование интеллектуальной готовности к </a:t>
            </a:r>
            <a:r>
              <a:rPr lang="ru-RU" sz="2800" b="1" dirty="0">
                <a:latin typeface="Segoe Script" pitchFamily="66" charset="0"/>
              </a:rPr>
              <a:t>ш</a:t>
            </a:r>
            <a:r>
              <a:rPr lang="ru-RU" sz="2800" b="1" dirty="0" smtClean="0">
                <a:latin typeface="Segoe Script" pitchFamily="66" charset="0"/>
              </a:rPr>
              <a:t>коле:</a:t>
            </a:r>
            <a:endParaRPr lang="ru-RU" sz="2800" b="1" dirty="0">
              <a:latin typeface="Segoe Script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071546"/>
            <a:ext cx="8929718" cy="5572164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Для формирования у детей старшего дошкольного возраста интеллектуальной готовности к школе, необходимо использовать разнообразные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приёмы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- это форма деятельности, направленная на воссоздание и усвоение общественного опыта. У детей дошкольного возраста игра является ведущим видом деятельности. </a:t>
            </a:r>
          </a:p>
          <a:p>
            <a:pPr algn="just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		Игра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- ведущая деятельность потому, что именно в ней коренным образом изменяется мышление ребенка, его воображение, предвидение событий и результатов поступков, а любопытство и любознательность превращаются в мощную познавательную потребность, которая ищет своего удовлетворения. </a:t>
            </a:r>
          </a:p>
          <a:p>
            <a:pPr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В результате изменения содержания и структуры игровой деятельности у ребенка возникает в зачатке теоретическая деятельность, оформляется умение рассуждать. </a:t>
            </a:r>
          </a:p>
          <a:p>
            <a:pPr algn="just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		В игре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рождаются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мотивы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новой деятельности -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учения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, которое будет целенаправленно способствовать интеллектуальному развитию. В игре происходит формирование восприятия, мышления, памяти, речи – тех фундаментальных психических процессов, без достаточного развития которых нельзя говорить о развитии интеллекта ребёнка.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8229600" cy="36828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Segoe Script" pitchFamily="66" charset="0"/>
              </a:rPr>
              <a:t>ПОЗНАВАТЕЛЬНЫЕ ПРОЦЕССЫ </a:t>
            </a:r>
            <a:r>
              <a:rPr lang="ru-RU" sz="2800" dirty="0" smtClean="0">
                <a:latin typeface="Segoe Script" pitchFamily="66" charset="0"/>
              </a:rPr>
              <a:t>и интеллектуальная подготовка</a:t>
            </a:r>
            <a:endParaRPr lang="ru-RU" sz="2800" dirty="0"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785794"/>
            <a:ext cx="7143800" cy="6072206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ru-RU" sz="3600" b="1" dirty="0" smtClean="0"/>
          </a:p>
          <a:p>
            <a:pPr>
              <a:buNone/>
            </a:pPr>
            <a:r>
              <a:rPr lang="ru-RU" sz="3600" b="1" dirty="0" smtClean="0"/>
              <a:t>Упражнение </a:t>
            </a:r>
            <a:r>
              <a:rPr lang="ru-RU" sz="3600" b="1" dirty="0" smtClean="0"/>
              <a:t>"Зачеркни фигуры» (внимание)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 Детям предлагается картинка с изображением предметов: домиков, мячиков, елочек. Нужно зачеркнуть все домики, мячики, елочки или только два любых предмета, по выбору педагога. Время работы ограничивается до 2,5 мин.</a:t>
            </a:r>
          </a:p>
          <a:p>
            <a:pPr>
              <a:buNone/>
            </a:pPr>
            <a:r>
              <a:rPr lang="ru-RU" sz="3600" b="1" dirty="0" smtClean="0"/>
              <a:t>Игра "Летает - не летает"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Дети садятся или встают в круг. Учитель объясняет правила игры: «Я буду называть предметы и спрашивать: "Летает?". Например: "Муха летает? Стол летает?" Если я назову предмет, который в самом деле летает, вы поднимите руки. Если я назову нелетающий предмет, не нужно поднимать рук. Пожалуйста, будьте внимательными».</a:t>
            </a:r>
          </a:p>
          <a:p>
            <a:pPr>
              <a:buNone/>
            </a:pPr>
            <a:r>
              <a:rPr lang="ru-RU" sz="3600" b="1" dirty="0" smtClean="0"/>
              <a:t>Упражнение на развитие механической зрительной памяти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Детям предлагается 10 невербальных символов, записанных на доске (или на карточках). Необходимо их запомнить (время для запоминания 20 с) и воспроизвести в тетради по памяти.</a:t>
            </a:r>
          </a:p>
          <a:p>
            <a:pPr>
              <a:buNone/>
            </a:pPr>
            <a:r>
              <a:rPr lang="ru-RU" sz="3600" b="1" dirty="0" smtClean="0"/>
              <a:t>Упражнение на развитие ассоциативной памяти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Предъявляется 10 предметных картинок для запоминания. Одновременно зачитываются 10 слов, каждое из которых связано по смыслу с одной из картинок. Детям необходимо соотнести изображения и слова, объяснить свое решение.</a:t>
            </a:r>
          </a:p>
          <a:p>
            <a:pPr>
              <a:buNone/>
            </a:pPr>
            <a:r>
              <a:rPr lang="ru-RU" sz="3600" b="1" dirty="0" smtClean="0"/>
              <a:t>Упражнение «10 слов» (слуховая память) </a:t>
            </a:r>
            <a:r>
              <a:rPr lang="ru-RU" sz="3600" dirty="0" smtClean="0"/>
              <a:t>Запоминание зачитанных слов, не связанных по смыслу.</a:t>
            </a:r>
          </a:p>
          <a:p>
            <a:pPr>
              <a:buNone/>
            </a:pPr>
            <a:r>
              <a:rPr lang="ru-RU" sz="3600" b="1" dirty="0" smtClean="0"/>
              <a:t>Упражнение "Поезд"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Для игры необходимы картинки в форме вагончиков с изображением различных предметов, связанных между собой по смыслу.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wheel spokes="2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85720" y="214290"/>
            <a:ext cx="8858280" cy="6643710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ru-RU" sz="1700" b="1" dirty="0" smtClean="0"/>
              <a:t>Упражнение </a:t>
            </a:r>
            <a:r>
              <a:rPr lang="ru-RU" sz="1700" b="1" dirty="0" smtClean="0"/>
              <a:t>"Найди лишнее слово"</a:t>
            </a:r>
            <a:endParaRPr lang="ru-RU" sz="1700" dirty="0" smtClean="0"/>
          </a:p>
          <a:p>
            <a:pPr algn="r">
              <a:buNone/>
            </a:pPr>
            <a:r>
              <a:rPr lang="ru-RU" sz="1700" i="1" dirty="0" smtClean="0"/>
              <a:t>                                   Цель</a:t>
            </a:r>
            <a:r>
              <a:rPr lang="ru-RU" sz="1700" i="1" dirty="0" smtClean="0"/>
              <a:t>: развитие мыслительных процессов обобщения, выделения существенных признаков </a:t>
            </a:r>
            <a:r>
              <a:rPr lang="ru-RU" sz="1700" i="1" dirty="0" smtClean="0"/>
              <a:t>.</a:t>
            </a:r>
            <a:r>
              <a:rPr lang="ru-RU" sz="1700" i="1" dirty="0" smtClean="0"/>
              <a:t> </a:t>
            </a:r>
            <a:r>
              <a:rPr lang="ru-RU" sz="1700" dirty="0" smtClean="0"/>
              <a:t>Педагог </a:t>
            </a:r>
            <a:r>
              <a:rPr lang="ru-RU" sz="1700" dirty="0" smtClean="0"/>
              <a:t>читает серию из четырех слов. </a:t>
            </a:r>
            <a:endParaRPr lang="ru-RU" sz="1700" dirty="0" smtClean="0"/>
          </a:p>
          <a:p>
            <a:pPr algn="r">
              <a:buNone/>
            </a:pPr>
            <a:r>
              <a:rPr lang="ru-RU" sz="1700" dirty="0" smtClean="0"/>
              <a:t>Три </a:t>
            </a:r>
            <a:r>
              <a:rPr lang="ru-RU" sz="1700" dirty="0" smtClean="0"/>
              <a:t>слова в серии являются однородными и могут </a:t>
            </a:r>
            <a:r>
              <a:rPr lang="ru-RU" sz="1700" dirty="0" smtClean="0"/>
              <a:t>  быть </a:t>
            </a:r>
            <a:r>
              <a:rPr lang="ru-RU" sz="1700" dirty="0" smtClean="0"/>
              <a:t>объединены по </a:t>
            </a:r>
            <a:r>
              <a:rPr lang="ru-RU" sz="1700" dirty="0" smtClean="0"/>
              <a:t>общему</a:t>
            </a:r>
          </a:p>
          <a:p>
            <a:pPr algn="r">
              <a:buNone/>
            </a:pPr>
            <a:r>
              <a:rPr lang="ru-RU" sz="1700" dirty="0" smtClean="0"/>
              <a:t> </a:t>
            </a:r>
            <a:r>
              <a:rPr lang="ru-RU" sz="1700" dirty="0" smtClean="0"/>
              <a:t>для них признаку, а одно слово отличается от них </a:t>
            </a:r>
            <a:r>
              <a:rPr lang="ru-RU" sz="1700" dirty="0" smtClean="0"/>
              <a:t>и </a:t>
            </a:r>
            <a:r>
              <a:rPr lang="ru-RU" sz="1700" dirty="0" smtClean="0"/>
              <a:t>должно быть исключено</a:t>
            </a:r>
            <a:r>
              <a:rPr lang="ru-RU" sz="1700" dirty="0" smtClean="0"/>
              <a:t>. </a:t>
            </a:r>
            <a:endParaRPr lang="ru-RU" sz="1700" dirty="0" smtClean="0"/>
          </a:p>
          <a:p>
            <a:pPr algn="r">
              <a:buNone/>
            </a:pPr>
            <a:r>
              <a:rPr lang="ru-RU" sz="1700" b="1" dirty="0" smtClean="0"/>
              <a:t>Упражнение "Сложи </a:t>
            </a:r>
            <a:r>
              <a:rPr lang="ru-RU" sz="1700" b="1" dirty="0" smtClean="0"/>
              <a:t>узор«</a:t>
            </a:r>
            <a:r>
              <a:rPr lang="ru-RU" sz="1700" b="1" dirty="0" smtClean="0"/>
              <a:t>  </a:t>
            </a:r>
            <a:r>
              <a:rPr lang="ru-RU" sz="1700" i="1" dirty="0" smtClean="0"/>
              <a:t>Цель</a:t>
            </a:r>
            <a:r>
              <a:rPr lang="ru-RU" sz="1700" i="1" dirty="0" smtClean="0"/>
              <a:t>: развитие у детей логического мышления.</a:t>
            </a:r>
            <a:endParaRPr lang="ru-RU" sz="1700" dirty="0" smtClean="0"/>
          </a:p>
          <a:p>
            <a:pPr algn="r">
              <a:buNone/>
            </a:pPr>
            <a:r>
              <a:rPr lang="ru-RU" sz="1700" dirty="0" smtClean="0"/>
              <a:t>Детям предлагается набор "Сложи узор" (если данный набор отсутствует, можно </a:t>
            </a:r>
            <a:endParaRPr lang="ru-RU" sz="1700" dirty="0" smtClean="0"/>
          </a:p>
          <a:p>
            <a:pPr algn="r">
              <a:buNone/>
            </a:pPr>
            <a:r>
              <a:rPr lang="ru-RU" sz="1700" dirty="0" smtClean="0"/>
              <a:t>заменить его </a:t>
            </a:r>
            <a:r>
              <a:rPr lang="ru-RU" sz="1700" dirty="0" smtClean="0"/>
              <a:t>квадратами и треугольниками из цветного картона). </a:t>
            </a:r>
            <a:endParaRPr lang="ru-RU" sz="1700" dirty="0" smtClean="0"/>
          </a:p>
          <a:p>
            <a:pPr algn="r">
              <a:buNone/>
            </a:pPr>
            <a:r>
              <a:rPr lang="ru-RU" sz="1700" dirty="0" smtClean="0"/>
              <a:t>Далее </a:t>
            </a:r>
            <a:r>
              <a:rPr lang="ru-RU" sz="1700" dirty="0" smtClean="0"/>
              <a:t>по образцу детям необходимо сложить узор.</a:t>
            </a:r>
          </a:p>
          <a:p>
            <a:pPr>
              <a:buNone/>
            </a:pPr>
            <a:r>
              <a:rPr lang="ru-RU" sz="1700" b="1" dirty="0" smtClean="0"/>
              <a:t>Упражнение "Закончи предложение"</a:t>
            </a:r>
            <a:endParaRPr lang="ru-RU" sz="1700" dirty="0" smtClean="0"/>
          </a:p>
          <a:p>
            <a:pPr>
              <a:buNone/>
            </a:pPr>
            <a:r>
              <a:rPr lang="ru-RU" sz="1700" i="1" dirty="0" smtClean="0"/>
              <a:t>Цель: развитие у детей понятийного мышления.</a:t>
            </a:r>
            <a:endParaRPr lang="ru-RU" sz="1700" dirty="0" smtClean="0"/>
          </a:p>
          <a:p>
            <a:pPr>
              <a:buNone/>
            </a:pPr>
            <a:r>
              <a:rPr lang="ru-RU" sz="1700" dirty="0" smtClean="0"/>
              <a:t>Дети садятся в кружок. Педагог кидает одному из них мяч и говорит начало предложения. Ребенок, поймавший мяч, должен закончить его. После этого он возвращает мяч педагогу. И так </a:t>
            </a:r>
            <a:r>
              <a:rPr lang="ru-RU" sz="1700" dirty="0" smtClean="0"/>
              <a:t>далее. Варианты </a:t>
            </a:r>
            <a:r>
              <a:rPr lang="ru-RU" sz="1700" dirty="0" smtClean="0"/>
              <a:t>предложений: Лимоны кислые, а сахар... У человека две ноги, а у собаки... </a:t>
            </a:r>
            <a:r>
              <a:rPr lang="ru-RU" sz="1700" dirty="0" smtClean="0"/>
              <a:t>Птицы </a:t>
            </a:r>
            <a:r>
              <a:rPr lang="ru-RU" sz="1700" dirty="0" smtClean="0"/>
              <a:t>живут в гнездах, а люди... </a:t>
            </a:r>
            <a:r>
              <a:rPr lang="ru-RU" sz="1700" dirty="0" smtClean="0"/>
              <a:t>Ты </a:t>
            </a:r>
            <a:r>
              <a:rPr lang="ru-RU" sz="1700" dirty="0" smtClean="0"/>
              <a:t>ешь ртом, а слушаешь... Дрова пилят, а гвозди... </a:t>
            </a:r>
            <a:r>
              <a:rPr lang="ru-RU" sz="1700" dirty="0" smtClean="0"/>
              <a:t>Лодка </a:t>
            </a:r>
            <a:r>
              <a:rPr lang="ru-RU" sz="1700" dirty="0" smtClean="0"/>
              <a:t>плывет, а машина... </a:t>
            </a:r>
          </a:p>
          <a:p>
            <a:pPr>
              <a:buNone/>
            </a:pPr>
            <a:r>
              <a:rPr lang="ru-RU" sz="1700" b="1" dirty="0" smtClean="0"/>
              <a:t>Игра </a:t>
            </a:r>
            <a:r>
              <a:rPr lang="ru-RU" sz="1700" b="1" dirty="0" smtClean="0"/>
              <a:t>«Говори наоборот»</a:t>
            </a:r>
            <a:endParaRPr lang="ru-RU" sz="1700" dirty="0" smtClean="0"/>
          </a:p>
          <a:p>
            <a:pPr>
              <a:buNone/>
            </a:pPr>
            <a:r>
              <a:rPr lang="ru-RU" sz="1700" i="1" dirty="0" smtClean="0"/>
              <a:t>Цель: развитие у детей сообразительности.</a:t>
            </a:r>
            <a:endParaRPr lang="ru-RU" sz="1700" dirty="0" smtClean="0"/>
          </a:p>
          <a:p>
            <a:pPr>
              <a:buNone/>
            </a:pPr>
            <a:r>
              <a:rPr lang="ru-RU" sz="1700" dirty="0" smtClean="0"/>
              <a:t>Педагог или ведущий кидает детям мяч. Тот, кто поймает мяч, должен назвать противоположное по значению </a:t>
            </a:r>
            <a:r>
              <a:rPr lang="ru-RU" sz="1700" dirty="0" smtClean="0"/>
              <a:t>слово. Примерные </a:t>
            </a:r>
            <a:r>
              <a:rPr lang="ru-RU" sz="1700" dirty="0" smtClean="0"/>
              <a:t>пары слов: веселый - грустный, быстрый - медленный, </a:t>
            </a:r>
            <a:r>
              <a:rPr lang="ru-RU" sz="1700" dirty="0" smtClean="0"/>
              <a:t> и т.д.</a:t>
            </a:r>
            <a:endParaRPr lang="ru-RU" sz="1700" dirty="0" smtClean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ransition spd="slow">
    <p:wheel spokes="2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785918" y="142852"/>
            <a:ext cx="7215238" cy="6500858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sz="6000" b="1" dirty="0" smtClean="0"/>
          </a:p>
          <a:p>
            <a:pPr>
              <a:buNone/>
            </a:pPr>
            <a:r>
              <a:rPr lang="ru-RU" sz="6000" b="1" dirty="0" smtClean="0"/>
              <a:t>Игра </a:t>
            </a:r>
            <a:r>
              <a:rPr lang="ru-RU" sz="6000" b="1" dirty="0" smtClean="0"/>
              <a:t>"Не пропусти растение» </a:t>
            </a:r>
            <a:r>
              <a:rPr lang="ru-RU" sz="6000" dirty="0" smtClean="0"/>
              <a:t>Играющие садятся в круг и внимательно слушают слова, которые произносит педагог. Всякий раз, когда среди слов встретится название растения, дети должны встать и тут же сесть.</a:t>
            </a:r>
          </a:p>
          <a:p>
            <a:pPr>
              <a:buNone/>
            </a:pPr>
            <a:r>
              <a:rPr lang="ru-RU" sz="6000" dirty="0" smtClean="0"/>
              <a:t>Слова, к примеру, такие: дорога, тигр, машина, береза, самолет, пшеница, роза, змея, дуб, кукла, гриб, школа, шиповник, ромашка, рама, дом, малина, тополь, тепловоз, муравей, графин, гвоздика, гвоздь, музей, театр, игра, ива, иволга, воробей, баобаб, каштан, пальма, палатка, кино, кенгуру, киви, хоккей, город, собака, банан, василек, кувшин, молоко, тюльпан, тыква, лес, теремок, ель, сосна, дорога, книга, искусство, музыка, осина, балет, тапочки, паркет, плющ, одуванчик, мимоза...</a:t>
            </a:r>
          </a:p>
          <a:p>
            <a:pPr>
              <a:buNone/>
            </a:pPr>
            <a:r>
              <a:rPr lang="ru-RU" sz="6000" b="1" dirty="0" smtClean="0"/>
              <a:t>Игра </a:t>
            </a:r>
            <a:r>
              <a:rPr lang="ru-RU" sz="6000" b="1" dirty="0" smtClean="0"/>
              <a:t>"Найди отличия» </a:t>
            </a:r>
            <a:r>
              <a:rPr lang="ru-RU" sz="6000" dirty="0" smtClean="0"/>
              <a:t>Детям показываются изображения двух похожих предметов, имеющих при этом некоторые отличия. Учитель предлагает игрокам внимательно посмотреть на картинки. Психолог: Что здесь нарисовано? Эти картинки одинаковые или нет? Перечислите все отличия на этих картинках.</a:t>
            </a:r>
          </a:p>
          <a:p>
            <a:pPr>
              <a:buNone/>
            </a:pPr>
            <a:r>
              <a:rPr lang="ru-RU" sz="6000" b="1" dirty="0" smtClean="0"/>
              <a:t>Игра </a:t>
            </a:r>
            <a:r>
              <a:rPr lang="ru-RU" sz="6000" b="1" dirty="0" smtClean="0"/>
              <a:t>"Запомни точки» </a:t>
            </a:r>
            <a:r>
              <a:rPr lang="ru-RU" sz="6000" dirty="0" smtClean="0"/>
              <a:t>Детям предлагаются карточки с расставленными в них точками. Время показа каждой карточки - 1-2 с. Необходимо посмотреть на карточку, запомнить расположение точек и воспроизвести рисунок у себя на бланках. Время на </a:t>
            </a:r>
            <a:r>
              <a:rPr lang="ru-RU" sz="6000" dirty="0" err="1" smtClean="0"/>
              <a:t>зарисовывание</a:t>
            </a:r>
            <a:r>
              <a:rPr lang="ru-RU" sz="6000" dirty="0" smtClean="0"/>
              <a:t> не более 15 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wheel spokes="2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64" y="1071546"/>
            <a:ext cx="8715436" cy="600079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5900" b="1" dirty="0" smtClean="0"/>
              <a:t>Упражнение "Обведи по точкам» </a:t>
            </a:r>
            <a:r>
              <a:rPr lang="ru-RU" sz="5900" dirty="0" smtClean="0"/>
              <a:t>На листе бумаги с помощью точек нанесен контур рисунка. Ребенку необходимо соединить все точки рисунка одной линией, стараясь не отрывать карандаш от бумаги.</a:t>
            </a:r>
          </a:p>
          <a:p>
            <a:pPr>
              <a:buNone/>
            </a:pPr>
            <a:r>
              <a:rPr lang="ru-RU" sz="5900" b="1" dirty="0" smtClean="0"/>
              <a:t>Упражнение "Штрихи в рисунке« </a:t>
            </a:r>
            <a:r>
              <a:rPr lang="ru-RU" sz="5900" dirty="0" smtClean="0"/>
              <a:t>Упражнение заключается в штриховке различных фигурок. Можно использовать самые различные виды штриховки: по вертикали, горизонтали, диагонали, петлями, волнистыми линиями и т. п.</a:t>
            </a:r>
          </a:p>
          <a:p>
            <a:pPr>
              <a:buNone/>
            </a:pPr>
            <a:r>
              <a:rPr lang="ru-RU" sz="5900" b="1" dirty="0" smtClean="0"/>
              <a:t>Игры со шнуровками, узелками.</a:t>
            </a:r>
          </a:p>
          <a:p>
            <a:pPr>
              <a:buNone/>
            </a:pPr>
            <a:r>
              <a:rPr lang="ru-RU" sz="5900" b="1" dirty="0" smtClean="0"/>
              <a:t>Лепка  (использование различных приемов)</a:t>
            </a:r>
          </a:p>
          <a:p>
            <a:pPr>
              <a:buNone/>
            </a:pPr>
            <a:r>
              <a:rPr lang="ru-RU" sz="5900" b="1" dirty="0" smtClean="0"/>
              <a:t>Аппликации и работа с ножницами  (разрезание по разным направлениям,  вырезание  различных  фигур).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42852"/>
            <a:ext cx="8929718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000" dirty="0" smtClean="0">
                <a:latin typeface="Segoe Script" pitchFamily="66" charset="0"/>
                <a:ea typeface="+mj-ea"/>
                <a:cs typeface="+mj-cs"/>
              </a:rPr>
              <a:t>Мелкая </a:t>
            </a:r>
            <a:r>
              <a:rPr lang="ru-RU" sz="6000" dirty="0" smtClean="0">
                <a:latin typeface="Segoe Script" pitchFamily="66" charset="0"/>
                <a:ea typeface="+mj-ea"/>
                <a:cs typeface="+mj-cs"/>
              </a:rPr>
              <a:t>моторика и готовность руки к письму</a:t>
            </a:r>
            <a:endParaRPr kumimoji="0" lang="ru-RU" sz="6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Script" pitchFamily="66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68580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sz="3600" b="1" dirty="0" smtClean="0"/>
          </a:p>
          <a:p>
            <a:pPr algn="ctr">
              <a:buNone/>
            </a:pPr>
            <a:r>
              <a:rPr lang="ru-RU" sz="3600" b="1" dirty="0" smtClean="0"/>
              <a:t>Гимнастический комплекс на развитие у детей тонкой моторики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	</a:t>
            </a:r>
          </a:p>
          <a:p>
            <a:pPr>
              <a:buNone/>
            </a:pPr>
            <a:r>
              <a:rPr lang="ru-RU" sz="3600" dirty="0" smtClean="0"/>
              <a:t>	Руку плотно положить на стол ладонью вниз и поочередно сгибать пальцы: средний, указательный, большой, мизинец, безымянный. Выполнять поочередно каждой рукой</a:t>
            </a:r>
            <a:r>
              <a:rPr lang="ru-RU" sz="3600" dirty="0" smtClean="0"/>
              <a:t>.</a:t>
            </a: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	Сжать пальцы в кулак и вращать кисть в разных направлениях. Сначала поочередно каждой рукой. Затем - двумя руками одновременно.</a:t>
            </a:r>
          </a:p>
          <a:p>
            <a:pPr>
              <a:buNone/>
            </a:pPr>
            <a:r>
              <a:rPr lang="ru-RU" sz="3600" dirty="0" smtClean="0"/>
              <a:t>	Сгибать и разгибать пальцы. Пальцы разомкнуть как можно шире, затем сомкнуть. Повторять эти движения поочередно каждой рукой, затем сразу обеими.</a:t>
            </a:r>
          </a:p>
          <a:p>
            <a:pPr>
              <a:buNone/>
            </a:pPr>
            <a:r>
              <a:rPr lang="ru-RU" sz="3600" dirty="0" smtClean="0"/>
              <a:t>	Положить руки ладонями вверх. Поднимать по одному пальцу сначала на одной руке, потом на другой. Повторять это упражнение в обратном порядке.</a:t>
            </a:r>
          </a:p>
          <a:p>
            <a:pPr>
              <a:buNone/>
            </a:pPr>
            <a:r>
              <a:rPr lang="ru-RU" sz="3600" dirty="0" smtClean="0"/>
              <a:t>	Положить ладони на стол. Поочередно поднимать пальцы сразу обеих рук, начиная с мизинца.</a:t>
            </a:r>
          </a:p>
          <a:p>
            <a:pPr>
              <a:buNone/>
            </a:pPr>
            <a:r>
              <a:rPr lang="ru-RU" sz="3600" dirty="0" smtClean="0"/>
              <a:t>	Зажать карандаш средним и указательным пальцами. Сгибать и разгибать эти пальцы.</a:t>
            </a:r>
          </a:p>
          <a:p>
            <a:pPr>
              <a:buNone/>
            </a:pPr>
            <a:r>
              <a:rPr lang="ru-RU" sz="3600" dirty="0" smtClean="0"/>
              <a:t>	На столе лежат 10-15 карандашей (палочек, пуговиц, горошинок и т. д.). Нужно одной рукой собрать все карандаши. При этом нельзя помогать другой рукой, и надо стараться брать карандаши по одному.</a:t>
            </a:r>
          </a:p>
          <a:p>
            <a:pPr>
              <a:buNone/>
            </a:pPr>
            <a:r>
              <a:rPr lang="ru-RU" sz="3600" dirty="0" smtClean="0"/>
              <a:t>	Зажать карандаш средним и указательным пальцами. Далее выполнять движения так, что сначала сверху оказывается средний палец, а потом указательный.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8000"/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51115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Segoe Script" pitchFamily="66" charset="0"/>
              </a:rPr>
              <a:t>ЛИЧНОСТНАЯ ГОТОВНОСТЬ И СОЦИАЛЬНАЯ ПОЗИЦИЯ ШКОЛЬНИКА </a:t>
            </a:r>
            <a:endParaRPr lang="ru-RU" sz="2800" dirty="0">
              <a:latin typeface="Segoe Script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14282" y="1071522"/>
            <a:ext cx="8715436" cy="578647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Для формирования правильной позиции используются различные формы и методы работы: экскурсии в школу, библиотеку, беседы о школе, чтение рассказов и разучивание стихов школьной тематики, рассматривание картинок, отражающих школьную жизнь, и беседы по ним, рисование школы (рисунок школы после экскурсии, рисунок школы будущего, рисунок «В какой школе я хочу учиться» и др.) и игра в школу. </a:t>
            </a:r>
          </a:p>
          <a:p>
            <a:pPr>
              <a:buNone/>
            </a:pPr>
            <a:r>
              <a:rPr lang="ru-RU" b="1" dirty="0" smtClean="0"/>
              <a:t>Упражнение «Для чего ходят в школу»</a:t>
            </a:r>
            <a:r>
              <a:rPr lang="ru-RU" dirty="0" smtClean="0"/>
              <a:t>  Взрослый бросает мяч ребенку/ детям и спрашивает,  для чего ходят в школу. Пример: В школу ходят, чтобы играть; в школу ходят, чтобы читать, в школу ходят, что бы не спать днем и т.п. (если правильно – ребенок должен хлопнуть, а если не правильно - топнуть)</a:t>
            </a:r>
          </a:p>
          <a:p>
            <a:pPr>
              <a:buNone/>
            </a:pPr>
            <a:r>
              <a:rPr lang="ru-RU" b="1" dirty="0" smtClean="0"/>
              <a:t>Упражнение закончи предложение «Я хочу в школу, потому что...»</a:t>
            </a:r>
            <a:r>
              <a:rPr lang="ru-RU" dirty="0" smtClean="0"/>
              <a:t> Предложите ребенку закончить предложение, пусть ребенок постарается назвать как можно больше причин, почему он хочет ходить в школу.</a:t>
            </a:r>
          </a:p>
          <a:p>
            <a:pPr>
              <a:buNone/>
            </a:pPr>
            <a:r>
              <a:rPr lang="ru-RU" b="1" dirty="0" smtClean="0"/>
              <a:t>Упражнение «Я положу в свой портфель»</a:t>
            </a:r>
            <a:r>
              <a:rPr lang="ru-RU" dirty="0" smtClean="0"/>
              <a:t> Предложите ребенку потренироваться в собирании портфеля, сопровождая каждую вещь фразой  «Я положу в свой портфель..., для того что бы…» - и называет или кладет в портфель какой-нибудь необходимый в школе предмет, объясняя зачем он ему там понадобится.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8000"/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51115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Segoe Script" pitchFamily="66" charset="0"/>
              </a:rPr>
              <a:t>САМОРЕГУЛЯЦИЯ и волевое развитие</a:t>
            </a:r>
            <a:endParaRPr lang="ru-RU" sz="2800" b="1" dirty="0">
              <a:latin typeface="Segoe Script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14282" y="714356"/>
            <a:ext cx="8715436" cy="592935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642918"/>
            <a:ext cx="878687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/>
              <a:t>Упражнение "Раскрась фигуры« </a:t>
            </a:r>
            <a:r>
              <a:rPr lang="ru-RU" dirty="0" smtClean="0"/>
              <a:t>Ребенку показывают бланк с нарисованными геометрическими фигурами и просят аккуратно закрасить цветным карандашом каждую из них. Ребенка нужно предупредить, что главное - аккуратность, время не имеет значения. Как только он начинает проявлять небрежность, работа прекращается. Время -  показатель произвольной регуляции деятельности, терпеливости при выполнении малоинтересной и монотонной работы.</a:t>
            </a:r>
          </a:p>
          <a:p>
            <a:pPr>
              <a:buNone/>
            </a:pPr>
            <a:r>
              <a:rPr lang="ru-RU" b="1" dirty="0" smtClean="0"/>
              <a:t>Игра "Нарисуй домик«.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Ребенку предлагают как можно точнее срисовать домик с образца, отдельные детали рисунка которого составлены из элементов прописных букв и цифр.</a:t>
            </a:r>
          </a:p>
          <a:p>
            <a:pPr>
              <a:buNone/>
            </a:pPr>
            <a:r>
              <a:rPr lang="ru-RU" b="1" dirty="0" smtClean="0"/>
              <a:t>Упражнение «"Да"и"Нет"не говорить» / «Барыня прислала сто рублей!»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Цель: развитие у детей умения действовать по правилам.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Психолог: «Сейчас я буду задавать вам вопросы, а вы должны мне на них правильно отвечать, но существует правило: при ответе на вопрос нельзя говорить "Да" и "Нет"».</a:t>
            </a:r>
          </a:p>
          <a:p>
            <a:pPr>
              <a:buNone/>
            </a:pPr>
            <a:r>
              <a:rPr lang="ru-RU" dirty="0" smtClean="0"/>
              <a:t>Примерные вопросы: Ты хочешь идти в школу? Ты любишь учиться? Ты любишь, когда тебе читают сказки? Ты любишь смотреть мультфильмы? Ты любишь гулять? Ты любишь играть? Ты хочешь учиться? Ты любишь болеть?</a:t>
            </a:r>
          </a:p>
          <a:p>
            <a:pPr>
              <a:buNone/>
            </a:pPr>
            <a:r>
              <a:rPr lang="ru-RU" dirty="0" smtClean="0"/>
              <a:t>Чтобы правильно ответить на вопрос, ребенку необходимо постоянно, не отвлекаясь, удерживать в памяти условия игры и принятое им намерение отвечать определенным образом, контроли­ровать свои ответы, сдерживать желание ответить словами "да" и "нет" и одновременно обдумывать содержательный ответ.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56040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Segoe Script" pitchFamily="66" charset="0"/>
              </a:rPr>
              <a:t>Развитие коммуникативных навыков</a:t>
            </a:r>
            <a:endParaRPr lang="ru-RU" sz="2800" b="1" dirty="0">
              <a:latin typeface="Segoe Script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0042"/>
            <a:ext cx="8715436" cy="621508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6400" b="1" dirty="0" smtClean="0"/>
          </a:p>
          <a:p>
            <a:pPr>
              <a:buNone/>
            </a:pPr>
            <a:r>
              <a:rPr lang="ru-RU" sz="6400" b="1" dirty="0" smtClean="0"/>
              <a:t>Игра «</a:t>
            </a:r>
            <a:r>
              <a:rPr lang="ru-RU" sz="6400" b="1" dirty="0" err="1" smtClean="0"/>
              <a:t>Головомяч</a:t>
            </a:r>
            <a:r>
              <a:rPr lang="ru-RU" sz="6400" b="1" dirty="0" smtClean="0"/>
              <a:t>» </a:t>
            </a:r>
            <a:r>
              <a:rPr lang="ru-RU" sz="6400" dirty="0" smtClean="0"/>
              <a:t>Разбейтесь на пары и ложитесь на ковер друг напротив друга. Лечь нужно на живот так, чтобы ваша голова оказалась рядом с головой партнера. Положите мяч точно между вашими головами. Теперь вам нужно поднять мяч и встать самим. Вы можете касаться мяча только головами. Постепенно поднимаясь, встаньте сначала на колени, а потом на ноги. Пройдитесь по комнате.</a:t>
            </a:r>
          </a:p>
          <a:p>
            <a:pPr>
              <a:buNone/>
            </a:pPr>
            <a:endParaRPr lang="ru-RU" sz="4000" b="1" dirty="0" smtClean="0"/>
          </a:p>
          <a:p>
            <a:pPr>
              <a:buNone/>
            </a:pPr>
            <a:r>
              <a:rPr lang="ru-RU" sz="6400" b="1" dirty="0" smtClean="0"/>
              <a:t>Игра "Глаза в глаза« </a:t>
            </a:r>
            <a:r>
              <a:rPr lang="ru-RU" sz="6400" dirty="0" smtClean="0"/>
              <a:t>«Ребята, возьмитесь за руки с соседом по парте. Смотрите друг другу в глаза и, чувствуя руки, попробуйте молча передавать разные состояния: "я грущу", "мне весело, давай играть", "я рассержен", "не хочу ни с кем разговаривать"...».</a:t>
            </a:r>
          </a:p>
          <a:p>
            <a:pPr>
              <a:buNone/>
            </a:pPr>
            <a:endParaRPr lang="ru-RU" sz="4000" b="1" dirty="0" smtClean="0"/>
          </a:p>
          <a:p>
            <a:pPr>
              <a:buNone/>
            </a:pPr>
            <a:r>
              <a:rPr lang="ru-RU" sz="6400" b="1" dirty="0" smtClean="0"/>
              <a:t>«Царевна </a:t>
            </a:r>
            <a:r>
              <a:rPr lang="ru-RU" sz="6400" b="1" dirty="0" err="1" smtClean="0"/>
              <a:t>Несмеяна</a:t>
            </a:r>
            <a:r>
              <a:rPr lang="ru-RU" sz="6400" b="1" dirty="0" smtClean="0"/>
              <a:t>» </a:t>
            </a:r>
            <a:r>
              <a:rPr lang="ru-RU" sz="6400" dirty="0" smtClean="0"/>
              <a:t>Взрослый рассказывает сказку про царевну </a:t>
            </a:r>
            <a:r>
              <a:rPr lang="ru-RU" sz="6400" dirty="0" err="1" smtClean="0"/>
              <a:t>Несмеяну</a:t>
            </a:r>
            <a:r>
              <a:rPr lang="ru-RU" sz="6400" dirty="0" smtClean="0"/>
              <a:t> и предлагает поиграть в такую же игру. Кто-то из детей будет царевной, которая все время грустит и плачет, а остальные будут по очереди подходить к ней и стараться ее рассмешить. Царевна же изо всех сил старается не засмеяться. Выигрывает тот, кто сумеет все-таки вызвать ее улыбку или смех. В качестве царевны </a:t>
            </a:r>
            <a:r>
              <a:rPr lang="ru-RU" sz="6400" dirty="0" err="1" smtClean="0"/>
              <a:t>Несмеяны</a:t>
            </a:r>
            <a:r>
              <a:rPr lang="ru-RU" sz="6400" dirty="0" smtClean="0"/>
              <a:t> выбирается необщительный (лучше девочка) ребенок, а остальные всеми силами стараются ее развеселить.</a:t>
            </a:r>
          </a:p>
          <a:p>
            <a:pPr>
              <a:buNone/>
            </a:pPr>
            <a:endParaRPr lang="ru-RU" sz="4000" b="1" dirty="0" smtClean="0"/>
          </a:p>
          <a:p>
            <a:pPr>
              <a:buNone/>
            </a:pPr>
            <a:r>
              <a:rPr lang="ru-RU" sz="6400" b="1" dirty="0" smtClean="0"/>
              <a:t>«Поварята» </a:t>
            </a:r>
            <a:r>
              <a:rPr lang="ru-RU" sz="6400" dirty="0" smtClean="0"/>
              <a:t>(автор - Н. Кряжева) Все дети встают в круг - это «кастрюля» или «миска». Затем ребята договариваются, что они будут «готовить» - суп, компот, салат и т.д. Каждый придумывает, чем он будет: картошкой, мясом, морковкой или чем-нибудь еще. Ведущий - педагог, он выкрикивает названия ингредиентов. Названный впрыгивает в круг, следующий компонент берет за руку его и т.д. Когда все дети окажутся снова в одном круге, игра заканчивается. Можно приступить к приготовлению нового «блюда».</a:t>
            </a:r>
          </a:p>
          <a:p>
            <a:pPr>
              <a:buNone/>
            </a:pPr>
            <a:endParaRPr lang="ru-RU" sz="4000" b="1" dirty="0" smtClean="0"/>
          </a:p>
          <a:p>
            <a:pPr>
              <a:buNone/>
            </a:pPr>
            <a:r>
              <a:rPr lang="ru-RU" sz="6400" b="1" dirty="0" smtClean="0"/>
              <a:t>«Газета»</a:t>
            </a:r>
            <a:r>
              <a:rPr lang="ru-RU" sz="6400" dirty="0" smtClean="0"/>
              <a:t> (автор - Н. Кряжева) На пол кладут развернутую газету, на которую встают четыре ребенка. Затем газету складывают пополам, все дети должны снова встать на нее. Газету складывают до тех пор, пока кто-то из участников не сможет встать на газету. В процессе игры дети должны понять, что для победы им нужно обняться - тогда расстояние между ними максимально сократится.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74295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Памятка для родителей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71472" y="1285860"/>
            <a:ext cx="8143932" cy="5143536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Готовность к обучению в школе </a:t>
            </a:r>
            <a:endParaRPr lang="ru-RU" sz="7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физиологическая</a:t>
            </a:r>
            <a:r>
              <a:rPr lang="ru-RU" sz="7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72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психологическая</a:t>
            </a:r>
            <a:r>
              <a:rPr lang="ru-RU" sz="7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72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социальная</a:t>
            </a:r>
            <a:r>
              <a:rPr lang="ru-RU" sz="72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720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7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три составляющие школьной готовности тесно </a:t>
            </a:r>
            <a:r>
              <a:rPr lang="ru-RU" sz="7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взаимосвязаны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недостатки в формировании любой из ее сторон так или иначе сказываются на успешности обучения в школе.</a:t>
            </a:r>
          </a:p>
          <a:p>
            <a:pPr algn="l"/>
            <a:r>
              <a:rPr lang="ru-RU" sz="7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7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Психологическая </a:t>
            </a:r>
            <a:r>
              <a:rPr lang="ru-RU" sz="7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готовность</a:t>
            </a:r>
          </a:p>
          <a:p>
            <a:endParaRPr lang="ru-RU" sz="7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7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Интеллектуальная  готовность	</a:t>
            </a:r>
            <a:r>
              <a:rPr lang="ru-RU" sz="7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Личностная </a:t>
            </a:r>
            <a:r>
              <a:rPr lang="ru-RU" sz="7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готовность</a:t>
            </a:r>
            <a:endParaRPr lang="ru-RU" sz="7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Знания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Самооценка</a:t>
            </a:r>
            <a:endParaRPr lang="ru-RU" sz="7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Способы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познания		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Эмоционально-волевая готовность</a:t>
            </a: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Речь				Мотивационная готовность</a:t>
            </a: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Познавательная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мотивация	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	Коммуникативная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готовность</a:t>
            </a: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Познавательные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процессы</a:t>
            </a:r>
          </a:p>
          <a:p>
            <a:pPr algn="l"/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восприятие, внимание, память, </a:t>
            </a:r>
          </a:p>
          <a:p>
            <a:pPr algn="l"/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мышление, воображение)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772400" cy="74295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Памятка для родителей</a:t>
            </a:r>
            <a:endParaRPr lang="ru-RU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28564" y="928670"/>
            <a:ext cx="8715436" cy="5643602"/>
          </a:xfrm>
        </p:spPr>
        <p:txBody>
          <a:bodyPr>
            <a:noAutofit/>
          </a:bodyPr>
          <a:lstStyle/>
          <a:p>
            <a:pPr algn="l"/>
            <a:r>
              <a:rPr lang="ru-RU" sz="2200" dirty="0" smtClean="0">
                <a:solidFill>
                  <a:schemeClr val="tx1"/>
                </a:solidFill>
              </a:rPr>
              <a:t>Детей учит то, что их окружает.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Если ребёнка часто критикуют – он учится осуждать.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Если ребёнку часто демонстрируют враждебность – он учится драться.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Если ребёнка часто высмеивают – он учится быть робким.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ребёнка часто позорят – он учится чувствовать себя виноватым.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</a:t>
            </a:r>
            <a:r>
              <a:rPr lang="ru-RU" sz="2200" dirty="0" smtClean="0">
                <a:solidFill>
                  <a:schemeClr val="tx1"/>
                </a:solidFill>
              </a:rPr>
              <a:t>ребёнка часто подбадривают – он учится уверенности в себе.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ребёнка часто хвалят – он учится оценивать.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с ребёнком </a:t>
            </a:r>
            <a:r>
              <a:rPr lang="ru-RU" sz="2200" dirty="0" smtClean="0">
                <a:solidFill>
                  <a:schemeClr val="tx1"/>
                </a:solidFill>
              </a:rPr>
              <a:t>честны </a:t>
            </a:r>
            <a:r>
              <a:rPr lang="ru-RU" sz="2200" dirty="0" smtClean="0">
                <a:solidFill>
                  <a:schemeClr val="tx1"/>
                </a:solidFill>
              </a:rPr>
              <a:t>– он учится справедливости. 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ребёнок живёт с чувством безопасности – он учится верить.</a:t>
            </a:r>
          </a:p>
          <a:p>
            <a:pPr algn="l">
              <a:buFontTx/>
              <a:buChar char="-"/>
            </a:pPr>
            <a:r>
              <a:rPr lang="ru-RU" sz="2200" dirty="0" smtClean="0">
                <a:solidFill>
                  <a:schemeClr val="tx1"/>
                </a:solidFill>
              </a:rPr>
              <a:t> Если ребёнок живет в атмосфере дружбы и чувствует себя нужным – он учится находить в этом мире </a:t>
            </a:r>
            <a:r>
              <a:rPr lang="ru-RU" sz="2200" dirty="0" smtClean="0">
                <a:solidFill>
                  <a:schemeClr val="tx1"/>
                </a:solidFill>
              </a:rPr>
              <a:t>любовь.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Любите </a:t>
            </a:r>
            <a:r>
              <a:rPr lang="ru-RU" sz="2800" b="1" dirty="0" smtClean="0">
                <a:solidFill>
                  <a:srgbClr val="C00000"/>
                </a:solidFill>
              </a:rPr>
              <a:t>ребёнка просто так, ни за что!!!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1228</TotalTime>
  <Words>1610</Words>
  <Application>Microsoft Office PowerPoint</Application>
  <PresentationFormat>Экран (4:3)</PresentationFormat>
  <Paragraphs>151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Психологическая готовность к школе</vt:lpstr>
      <vt:lpstr> Готовность к школе это такой уровень физического, психического и социального развития ребенка, который необходим для успешного усвоения школьной программы. </vt:lpstr>
      <vt:lpstr>Компоненты готовности к школе (комплексно): 1) Физиологическая готовность  2) Психологическая готовность  3) Социальная готовность </vt:lpstr>
      <vt:lpstr>  Психологическая готовность:   Интеллектуальная       Личностная            готовность     готовность     </vt:lpstr>
      <vt:lpstr>Интеллектуальная готовность:  1) способы познания;  2) знания; 3) речь; 4) познавательная мотивация;  5) познавательные процессы</vt:lpstr>
      <vt:lpstr>СПОСОБЫ ПОЗНАНИЯ, ЗНАНИЯ, МОТИВАЦИЯ</vt:lpstr>
      <vt:lpstr>  Речь, как инструмент познания, коммуникации, развития мышления имеет особое значение, так играет большую роль в успешности ребенка в школе, в первую очередь это: 1) Умение слушать и слышать других. 2) Сформированность звуковой стороны речи. 3) Развитое слухо-речевое восприятие, умение определять на слух. 4) Функции языкового анализа и синтеза.  </vt:lpstr>
      <vt:lpstr>СПЕЦИАЛЬНЫЕ УМЕНИЯ</vt:lpstr>
      <vt:lpstr>СПЕЦИАЛЬНЫЕ УМЕНИЯ</vt:lpstr>
      <vt:lpstr> Личностная готовность:  1) Самооценка (адекватное восприятие самого себя, своих способностей и т.д.); 2) Эмоционально-волевая готовность (умение прикладывать волевое усилие, сформированность «иерархии мотивов»); 3) Мотивационная готовность (желание «учиться», узнавать новое); 4) Коммуникативная готовность (желание взаимодействовать посредством общения не только с ровесниками, но и другими взрослыми). </vt:lpstr>
      <vt:lpstr>Слайд 11</vt:lpstr>
      <vt:lpstr>Формирование интеллектуальной готовности к школе:</vt:lpstr>
      <vt:lpstr>ПОЗНАВАТЕЛЬНЫЕ ПРОЦЕССЫ и интеллектуальная подготовка</vt:lpstr>
      <vt:lpstr>Слайд 14</vt:lpstr>
      <vt:lpstr>Слайд 15</vt:lpstr>
      <vt:lpstr>Слайд 16</vt:lpstr>
      <vt:lpstr>Слайд 17</vt:lpstr>
      <vt:lpstr>ЛИЧНОСТНАЯ ГОТОВНОСТЬ И СОЦИАЛЬНАЯ ПОЗИЦИЯ ШКОЛЬНИКА </vt:lpstr>
      <vt:lpstr>САМОРЕГУЛЯЦИЯ и волевое развитие</vt:lpstr>
      <vt:lpstr>Развитие коммуникативных навыков</vt:lpstr>
      <vt:lpstr>Памятка для родителей</vt:lpstr>
      <vt:lpstr>Памятка для родителей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dns</dc:creator>
  <cp:lastModifiedBy>dns</cp:lastModifiedBy>
  <cp:revision>16</cp:revision>
  <dcterms:created xsi:type="dcterms:W3CDTF">2022-03-24T10:52:20Z</dcterms:created>
  <dcterms:modified xsi:type="dcterms:W3CDTF">2022-10-04T12:48:58Z</dcterms:modified>
</cp:coreProperties>
</file>