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65" r:id="rId4"/>
    <p:sldId id="266" r:id="rId5"/>
    <p:sldId id="267" r:id="rId6"/>
    <p:sldId id="271" r:id="rId7"/>
    <p:sldId id="269" r:id="rId8"/>
    <p:sldId id="270" r:id="rId9"/>
    <p:sldId id="272" r:id="rId10"/>
    <p:sldId id="287" r:id="rId11"/>
    <p:sldId id="274" r:id="rId12"/>
    <p:sldId id="276" r:id="rId13"/>
    <p:sldId id="277" r:id="rId14"/>
    <p:sldId id="278" r:id="rId15"/>
    <p:sldId id="279" r:id="rId16"/>
    <p:sldId id="289" r:id="rId17"/>
    <p:sldId id="283" r:id="rId18"/>
    <p:sldId id="275" r:id="rId19"/>
    <p:sldId id="273" r:id="rId20"/>
    <p:sldId id="282" r:id="rId21"/>
    <p:sldId id="285" r:id="rId22"/>
    <p:sldId id="281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22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245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368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19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138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02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800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033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524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476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910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019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8C11A3-FDE5-4E47-A5E5-D6441F400BB6}" type="datetimeFigureOut">
              <a:rPr lang="ru-RU" smtClean="0"/>
              <a:t>18.10.2021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74443-89EF-465A-B354-A15F340D2B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63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jpg"/><Relationship Id="rId7" Type="http://schemas.openxmlformats.org/officeDocument/2006/relationships/image" Target="../media/image20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jpg"/><Relationship Id="rId10" Type="http://schemas.openxmlformats.org/officeDocument/2006/relationships/image" Target="../media/image23.jpeg"/><Relationship Id="rId4" Type="http://schemas.openxmlformats.org/officeDocument/2006/relationships/image" Target="../media/image17.jpg"/><Relationship Id="rId9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%D0%92%D1%82%D0%BE%D1%80%D0%B8%D1%87%D0%BD%D0%BE%D0%B5+%D0%B8%D1%81%D0%BF%D0%BE%D0%BB%D1%8C%D0%B7%25D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wasma.ru/ru-RU/press/stati/vtorichnaya-pererabotka-othodov.aspx" TargetMode="External"/><Relationship Id="rId5" Type="http://schemas.openxmlformats.org/officeDocument/2006/relationships/hyperlink" Target="http://eco63.ru/vtorichnaya-pererabotka-zachem-ona-nuzhna" TargetMode="External"/><Relationship Id="rId4" Type="http://schemas.openxmlformats.org/officeDocument/2006/relationships/hyperlink" Target="https://ecologynow.ru/knowledge/ekologia-goroda/osobennosti-sbora-i-pererabotki-musora-v-raznyh-stranah-mir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2" y="0"/>
            <a:ext cx="9020175" cy="67651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23" y="3022444"/>
            <a:ext cx="2640330" cy="3350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381124" y="623560"/>
            <a:ext cx="6505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Bef>
                <a:spcPts val="580"/>
              </a:spcBef>
              <a:buClr>
                <a:schemeClr val="accent1"/>
              </a:buClr>
              <a:buSzPct val="85000"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 «Лицей» г. Губкинский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81561" y="5019675"/>
            <a:ext cx="4095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52601" y="1449513"/>
            <a:ext cx="601027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работа</a:t>
            </a:r>
          </a:p>
          <a:p>
            <a:r>
              <a:rPr lang="ru-RU" sz="5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Куда девать мусор?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1493">
            <a:off x="6777450" y="3039223"/>
            <a:ext cx="1342026" cy="179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95542">
            <a:off x="4949335" y="2975469"/>
            <a:ext cx="1028319" cy="1491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36769">
            <a:off x="3489007" y="4113219"/>
            <a:ext cx="1295400" cy="1169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2F11382-2B21-44B9-92C8-17A79EBA8857}"/>
              </a:ext>
            </a:extLst>
          </p:cNvPr>
          <p:cNvSpPr txBox="1"/>
          <p:nvPr/>
        </p:nvSpPr>
        <p:spPr>
          <a:xfrm>
            <a:off x="1669408" y="6320490"/>
            <a:ext cx="20888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Губкинский 2021 г.</a:t>
            </a:r>
          </a:p>
        </p:txBody>
      </p:sp>
    </p:spTree>
    <p:extLst>
      <p:ext uri="{BB962C8B-B14F-4D97-AF65-F5344CB8AC3E}">
        <p14:creationId xmlns:p14="http://schemas.microsoft.com/office/powerpoint/2010/main" val="1571131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4" y="-18288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284" y="606345"/>
            <a:ext cx="3757853" cy="2648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716756" y="96201"/>
            <a:ext cx="6905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темы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14419EF-73F9-41A8-B494-9577A6A1A1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88" y="680976"/>
            <a:ext cx="3864528" cy="25738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891D580-069C-4CC9-96B1-5762B08D40C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88" y="3327220"/>
            <a:ext cx="3950751" cy="2623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0F9A7B7-C3E1-4E86-AE3C-4E1EAF91497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29000"/>
            <a:ext cx="3842158" cy="2557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907F6A6-E855-4E1F-A726-9F35937188B1}"/>
              </a:ext>
            </a:extLst>
          </p:cNvPr>
          <p:cNvSpPr txBox="1"/>
          <p:nvPr/>
        </p:nvSpPr>
        <p:spPr>
          <a:xfrm>
            <a:off x="1337542" y="5986436"/>
            <a:ext cx="6732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Всё чаще в природе мы видим такие картины.</a:t>
            </a:r>
          </a:p>
        </p:txBody>
      </p:sp>
    </p:spTree>
    <p:extLst>
      <p:ext uri="{BB962C8B-B14F-4D97-AF65-F5344CB8AC3E}">
        <p14:creationId xmlns:p14="http://schemas.microsoft.com/office/powerpoint/2010/main" val="365879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219200" y="44065"/>
            <a:ext cx="632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 проекта: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4325" y="771525"/>
            <a:ext cx="87153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Раньше  если какая-то вещь рвалась, ломалась, то её чинили и пользовались ею; стеклянную тару сдавали; упаковка из оберточной бумаги шла в макулатуру. Покупая товар в магазине, мы приносим домой и упаковку.  Мы получаем разные</a:t>
            </a:r>
          </a:p>
          <a:p>
            <a:r>
              <a:rPr lang="ru-RU" dirty="0"/>
              <a:t> пакеты, одноразовые сумки и потом всё это выбрасываем в виде мусора. Особенно это бросается в глаза ранней весной, когда снег начинает таять.  Мусор можно увидеть всюду: на улице, рядом с домами, в лесу, на лугу, на берегу. Возникает вопрос: как можно вторично использовать бытовые отходы. На эту тему я и провела исследование.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272" y="3838576"/>
            <a:ext cx="5919844" cy="1836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2310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285750" y="295543"/>
            <a:ext cx="8229600" cy="2690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Цель: </a:t>
            </a:r>
            <a:r>
              <a:rPr lang="ru-RU" sz="2000" b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определить состав и количество бытовых упаковок, накопившихся в семье за неделю; научиться находить применение разным упаковкам после их первичного использования.</a:t>
            </a:r>
            <a:endParaRPr lang="ru-RU" sz="2000" b="1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1800" b="1" dirty="0">
                <a:effectLst/>
                <a:latin typeface="PT Astra Serif" panose="020A060304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Verdana" panose="020B0604030504040204" pitchFamily="34" charset="0"/>
                <a:ea typeface="Verdana" panose="020B0604030504040204" pitchFamily="34" charset="0"/>
              </a:rPr>
              <a:t> </a:t>
            </a:r>
          </a:p>
          <a:p>
            <a:br>
              <a:rPr lang="ru-RU" dirty="0"/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85750" y="1457849"/>
            <a:ext cx="8715375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Задачи исследования :</a:t>
            </a:r>
          </a:p>
          <a:p>
            <a:r>
              <a:rPr lang="ru-RU" dirty="0"/>
              <a:t>1</a:t>
            </a:r>
            <a:r>
              <a:rPr lang="ru-RU" sz="2000" dirty="0"/>
              <a:t>.</a:t>
            </a:r>
            <a:r>
              <a:rPr lang="ru-RU" sz="2000" b="1" i="1" dirty="0"/>
              <a:t> </a:t>
            </a:r>
            <a:r>
              <a:rPr lang="ru-RU" sz="2000" dirty="0"/>
              <a:t>Как  обстояло дело  с утилизацией мусора в давние времена?</a:t>
            </a:r>
          </a:p>
          <a:p>
            <a:r>
              <a:rPr lang="ru-RU" sz="2000" dirty="0"/>
              <a:t>2.  Описать влияние отходов на окружающую среду;</a:t>
            </a:r>
          </a:p>
          <a:p>
            <a:r>
              <a:rPr lang="ru-RU" sz="2000" dirty="0"/>
              <a:t>3. Узнать, как утилизируют мусор в разных странах;</a:t>
            </a:r>
          </a:p>
          <a:p>
            <a:r>
              <a:rPr lang="ru-RU" sz="2000" dirty="0"/>
              <a:t>4. Провести анкетирование семей учащихся  МАОУ « СОШ № 4»;</a:t>
            </a:r>
          </a:p>
          <a:p>
            <a:r>
              <a:rPr lang="ru-RU" sz="2000" dirty="0"/>
              <a:t>5. Доказать, что вторичная переработка мусора необходима для сохранения                     окружающей среды;</a:t>
            </a:r>
          </a:p>
          <a:p>
            <a:r>
              <a:rPr lang="ru-RU" sz="2000" dirty="0"/>
              <a:t>6. Предложить свои способы вторичной переработки бытовых отходов.</a:t>
            </a:r>
          </a:p>
          <a:p>
            <a:endParaRPr lang="ru-RU" sz="2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437" y="3914775"/>
            <a:ext cx="3552825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20735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33351" y="504825"/>
            <a:ext cx="86582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исследования:</a:t>
            </a:r>
          </a:p>
          <a:p>
            <a:r>
              <a:rPr lang="ru-RU" sz="2400" dirty="0">
                <a:latin typeface="Verdana" panose="020B0604030504040204" pitchFamily="34" charset="0"/>
                <a:ea typeface="Verdana" panose="020B0604030504040204" pitchFamily="34" charset="0"/>
              </a:rPr>
              <a:t>Мною использовались следующие методы исследования: сбор информации из книг, интернет – ресурсов, анкетирование, наблюдение, обобщение.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463" y="3360493"/>
            <a:ext cx="4614862" cy="2568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47202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438150" y="95095"/>
            <a:ext cx="85058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 обстояло дело  с утилизацией мусора в давние времена?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0524" y="1105436"/>
            <a:ext cx="8601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</a:rPr>
              <a:t>В средние века проблема мусора была более масштабной. Отходы валялись буквально под ногами.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8150" y="2428875"/>
            <a:ext cx="7210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113" y="2182654"/>
            <a:ext cx="5591486" cy="3850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7" y="1966595"/>
            <a:ext cx="3429908" cy="4491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27269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290512" y="1133475"/>
            <a:ext cx="856297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Здравствуйте, уважаемый участник опроса!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Прошу вас принять участие в нашем исследовании и ответить на вопросы.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Состав </a:t>
            </a:r>
            <a:r>
              <a:rPr lang="ru-RU" altLang="ru-RU" i="1" dirty="0" err="1">
                <a:latin typeface="Verdana" panose="020B0604030504040204" pitchFamily="34" charset="0"/>
                <a:ea typeface="Verdana" panose="020B0604030504040204" pitchFamily="34" charset="0"/>
              </a:rPr>
              <a:t>семьи:___________человек</a:t>
            </a:r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Сколько пластиковых бутылок выбрасывает ваша семья в неделю?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Сколько пакетов выбрасывает ваша семья в день?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Обычные пакеты - ….шт.;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Из-под молока, кефира, майонеза и пр. - ….шт.;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Сколько пластиковых баночек выбрасывает ваша семья в день?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1"/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Йогурта - ….шт.;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lvl="1"/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Из-под сметаны -…..шт.;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5. Сколько выбрасывает ваша семья пластиковых флаконов из-под шампуней, гелей и других косметических товаров в месяц?     ……шт.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6.  Как вы утилизируете мусор?</a:t>
            </a:r>
            <a:endParaRPr lang="ru-RU" alt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r>
              <a:rPr lang="ru-RU" altLang="ru-RU" i="1" dirty="0">
                <a:latin typeface="Verdana" panose="020B0604030504040204" pitchFamily="34" charset="0"/>
                <a:ea typeface="Verdana" panose="020B0604030504040204" pitchFamily="34" charset="0"/>
              </a:rPr>
              <a:t>Спасибо за участие в исследовании.</a:t>
            </a:r>
            <a:endParaRPr lang="ru-RU" altLang="ru-RU" sz="1400" b="1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95625" y="390525"/>
            <a:ext cx="2914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Анкета</a:t>
            </a:r>
          </a:p>
        </p:txBody>
      </p:sp>
    </p:spTree>
    <p:extLst>
      <p:ext uri="{BB962C8B-B14F-4D97-AF65-F5344CB8AC3E}">
        <p14:creationId xmlns:p14="http://schemas.microsoft.com/office/powerpoint/2010/main" val="633677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381000" y="304801"/>
            <a:ext cx="85820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400" b="1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 анкетировании участвовали 20 семей.</a:t>
            </a:r>
          </a:p>
          <a:p>
            <a:r>
              <a:rPr lang="ru-RU" altLang="ru-RU" sz="24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 </a:t>
            </a:r>
            <a:r>
              <a:rPr lang="ru-RU" altLang="ru-RU" sz="20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Я подсчитала расход пластиковой тары, и вот что получилось:</a:t>
            </a:r>
          </a:p>
          <a:p>
            <a:r>
              <a:rPr lang="ru-RU" altLang="ru-RU" sz="20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Пластиковых бутылок – 59 шт. (в неделю)</a:t>
            </a:r>
          </a:p>
          <a:p>
            <a:r>
              <a:rPr lang="ru-RU" altLang="ru-RU" sz="20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Пакетов -  124 шт. (в день)</a:t>
            </a:r>
          </a:p>
          <a:p>
            <a:r>
              <a:rPr lang="ru-RU" altLang="ru-RU" sz="20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Пластиковых баночек – 66 шт. (в день)</a:t>
            </a:r>
          </a:p>
          <a:p>
            <a:r>
              <a:rPr lang="ru-RU" altLang="ru-RU" sz="20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Флаконов – 48 шт. (в месяц)</a:t>
            </a:r>
          </a:p>
          <a:p>
            <a:r>
              <a:rPr lang="ru-RU" altLang="ru-RU" sz="2000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И это только в 20 семьях!  А если посчитать во всём городе!</a:t>
            </a:r>
            <a:endParaRPr lang="ru-RU" sz="2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3061753"/>
            <a:ext cx="81915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Я рассмотрела способы утилизации бытового мусора в 20 опрошенных семьях. Вот результаты:                                                                                                  -     Сжигают -  1 семья из опрошенных.</a:t>
            </a:r>
          </a:p>
          <a:p>
            <a:pPr marL="285750" indent="-285750">
              <a:buFontTx/>
              <a:buChar char="-"/>
            </a:pPr>
            <a:r>
              <a:rPr lang="ru-RU" altLang="ru-RU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Выкидывают в мусорные баки - </a:t>
            </a:r>
            <a:r>
              <a:rPr lang="en-US" altLang="ru-RU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</a:t>
            </a:r>
            <a:r>
              <a:rPr lang="ru-RU" altLang="ru-RU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 опрошенных.</a:t>
            </a:r>
          </a:p>
          <a:p>
            <a:pPr marL="285750" indent="-285750">
              <a:buFontTx/>
              <a:buChar char="-"/>
            </a:pPr>
            <a:r>
              <a:rPr lang="ru-RU" altLang="ru-RU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Сортируют и выбрасывает в специализированные мусорные баки -1 семья.</a:t>
            </a:r>
          </a:p>
          <a:p>
            <a:pPr marL="285750" indent="-285750">
              <a:buFontTx/>
              <a:buChar char="-"/>
            </a:pPr>
            <a:r>
              <a:rPr lang="ru-RU" altLang="ru-RU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Никак -1 семья из опрошенных (Может, на улицы города)?</a:t>
            </a:r>
          </a:p>
          <a:p>
            <a:pPr marL="285750" indent="-285750">
              <a:buFontTx/>
              <a:buChar char="-"/>
            </a:pPr>
            <a:r>
              <a:rPr lang="ru-RU" altLang="ru-RU" dirty="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Значит, большинство семей  понимают, что бытовые отходы нарушают экологическое равновесие и выбрасывают в специально отведенные мусорные баки.</a:t>
            </a:r>
          </a:p>
          <a:p>
            <a:r>
              <a:rPr lang="ru-RU" altLang="ru-RU" dirty="0">
                <a:latin typeface="Verdana" panose="020B0604030504040204" pitchFamily="34" charset="0"/>
                <a:ea typeface="Verdana" panose="020B060403050404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562811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953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-312228" y="15693"/>
            <a:ext cx="8753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              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 отходов на окружающую среду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85652" y="712591"/>
            <a:ext cx="3477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43" y="664376"/>
            <a:ext cx="3173800" cy="1904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280" y="712590"/>
            <a:ext cx="2535638" cy="18560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686" y="641099"/>
            <a:ext cx="2931582" cy="1950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4958DF-F6B8-41C6-A6B2-D8AE0D22CC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014" y="2725954"/>
            <a:ext cx="2892657" cy="19268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E949502-8C5A-4571-85E2-4511D07D62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331" y="2682491"/>
            <a:ext cx="2383536" cy="1789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9556652-3C4E-4A4B-9BB6-F06172F7D6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43" y="4827073"/>
            <a:ext cx="2892658" cy="1825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0C6BBF2-F83E-46AA-AD24-255BE314DE0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241" y="4791537"/>
            <a:ext cx="2583613" cy="1724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CB0A707-6AD3-47A9-B297-47029A84BFB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342" y="4760069"/>
            <a:ext cx="2566576" cy="1711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404A579-78A4-4A99-8860-254B86AE5D5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686" y="2745697"/>
            <a:ext cx="2583614" cy="195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724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581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A837E84-56C2-4B43-899A-C945707859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513" y="809467"/>
            <a:ext cx="5862632" cy="56221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32158C6-5472-41CE-8D94-015765F17870}"/>
              </a:ext>
            </a:extLst>
          </p:cNvPr>
          <p:cNvSpPr txBox="1"/>
          <p:nvPr/>
        </p:nvSpPr>
        <p:spPr>
          <a:xfrm>
            <a:off x="2634143" y="133972"/>
            <a:ext cx="42112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Тревожные факты: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32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4495800" y="5574855"/>
            <a:ext cx="464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Так что же тогда делать с мусором?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51" y="1028700"/>
            <a:ext cx="4002124" cy="2250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51" y="3781425"/>
            <a:ext cx="3844033" cy="2162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14" y="879669"/>
            <a:ext cx="3189001" cy="23917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14" y="3423439"/>
            <a:ext cx="2959886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049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0" y="161925"/>
            <a:ext cx="9029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утилизируют мусор в разных странах?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828675"/>
            <a:ext cx="7924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</a:rPr>
              <a:t>В США, многих странах Европы и Азии распространена сортировка мусора.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937" y="2310478"/>
            <a:ext cx="6672263" cy="38039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14861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09537" y="76200"/>
            <a:ext cx="8924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Франция</a:t>
            </a:r>
          </a:p>
          <a:p>
            <a:pPr algn="ctr"/>
            <a:r>
              <a:rPr lang="ru-RU" dirty="0"/>
              <a:t>  </a:t>
            </a:r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</a:rPr>
              <a:t>Мусорные баки в стране снабжены специальным чипом, который регулирует деятельность мусоровоза.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95" y="3189417"/>
            <a:ext cx="4692650" cy="2941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639" y="3238500"/>
            <a:ext cx="3814908" cy="2857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47650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33350" y="142875"/>
            <a:ext cx="86582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Япония</a:t>
            </a:r>
          </a:p>
          <a:p>
            <a:pPr algn="ctr"/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</a:rPr>
              <a:t>К мусору здесь относятся очень серьёзно. Мусор в Японии сжигают, а тепловую энергию используют для обогрева.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2418552"/>
            <a:ext cx="5273727" cy="3590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6202" y="2697761"/>
            <a:ext cx="2555823" cy="34077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82404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85725" y="323850"/>
            <a:ext cx="8743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Австрия </a:t>
            </a:r>
            <a:endParaRPr lang="ru-RU" sz="2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</a:rPr>
              <a:t> Австрийцы хотят отказаться от использования полезных ископаемых в энергетике.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31" y="2242151"/>
            <a:ext cx="3333150" cy="33153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212" y="2191093"/>
            <a:ext cx="4486275" cy="34688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972589" y="5659945"/>
            <a:ext cx="4476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Завод по переработке мусора в Вене</a:t>
            </a:r>
          </a:p>
        </p:txBody>
      </p:sp>
    </p:spTree>
    <p:extLst>
      <p:ext uri="{BB962C8B-B14F-4D97-AF65-F5344CB8AC3E}">
        <p14:creationId xmlns:p14="http://schemas.microsoft.com/office/powerpoint/2010/main" val="22218010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62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67780" y="89890"/>
            <a:ext cx="874395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Швеция </a:t>
            </a:r>
          </a:p>
          <a:p>
            <a:r>
              <a:rPr lang="ru-RU" sz="20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Швеция является одним из флагманов в сборе мусора. В стране перерабатывают 99% отходов. Все семьи в стране обязаны сортировать мусор. У многих в доме находятся от пяти до семи контейнеров. </a:t>
            </a:r>
            <a:endParaRPr lang="ru-RU" sz="20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ctr"/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94466" y="5553004"/>
            <a:ext cx="4476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Завод по переработке мусора в Швеции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0832507-C9FF-4BB6-97A5-63FE603A59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" y="2229688"/>
            <a:ext cx="3095625" cy="1824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9FBD980-096C-40AF-AF33-FFF6F9DE2A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80" y="4257697"/>
            <a:ext cx="3900881" cy="2405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ACA3CB1-060D-435C-8097-515E928F39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574" y="2481583"/>
            <a:ext cx="4853870" cy="3037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69948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2" y="0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301438" y="-18717"/>
            <a:ext cx="88963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 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99" y="2565692"/>
            <a:ext cx="4097655" cy="2721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754" y="2432267"/>
            <a:ext cx="4609312" cy="2835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96688" y="782334"/>
            <a:ext cx="85377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</a:rPr>
              <a:t>В России наиболее распространенным способом «избавиться» от бытового мусора  до сих пор является вывоз на свалки.  </a:t>
            </a:r>
          </a:p>
        </p:txBody>
      </p:sp>
    </p:spTree>
    <p:extLst>
      <p:ext uri="{BB962C8B-B14F-4D97-AF65-F5344CB8AC3E}">
        <p14:creationId xmlns:p14="http://schemas.microsoft.com/office/powerpoint/2010/main" val="947300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14300" y="0"/>
            <a:ext cx="87820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способы борьбы с отходами: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17315" y="695325"/>
            <a:ext cx="417428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</a:rPr>
              <a:t>Специалисты по сокращению отходов советуют:</a:t>
            </a:r>
          </a:p>
          <a:p>
            <a:pPr lvl="0" fontAlgn="base"/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</a:rPr>
              <a:t>избегать ненужной упаковки</a:t>
            </a:r>
          </a:p>
          <a:p>
            <a:pPr lvl="0" fontAlgn="base"/>
            <a:r>
              <a:rPr lang="ru-RU" sz="2000" dirty="0">
                <a:latin typeface="Verdana" panose="020B0604030504040204" pitchFamily="34" charset="0"/>
                <a:ea typeface="Verdana" panose="020B0604030504040204" pitchFamily="34" charset="0"/>
              </a:rPr>
              <a:t>отдавать предпочтение многоразовой упаковке.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92" r="9181" b="1585"/>
          <a:stretch/>
        </p:blipFill>
        <p:spPr>
          <a:xfrm>
            <a:off x="4926853" y="2498055"/>
            <a:ext cx="3011113" cy="3819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40" y="695325"/>
            <a:ext cx="3419474" cy="23987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739" y="3305175"/>
            <a:ext cx="3200400" cy="32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28852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571500" y="0"/>
            <a:ext cx="7715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Вторичное использование упаковки из отслуживших вещей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43475" y="1026594"/>
            <a:ext cx="4381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01" y="1178101"/>
            <a:ext cx="5270324" cy="5270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125" y="1178101"/>
            <a:ext cx="3315358" cy="34081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813" y="4737796"/>
            <a:ext cx="2412824" cy="1927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13768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638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1952626" y="42914"/>
            <a:ext cx="4591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Выводы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0512" y="627689"/>
            <a:ext cx="863917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В результате исследовательской работы и наблюдений, я пришла к выводу, что мусор и его основные способы утилизации засоряют окружающую среду, наносят серьезный вред здоровью человека. Для этого нужны заводы и специальное оборудование, если мы всем миром начнем правильно относиться к проблеме мусора, то любой населенный пункт станет чистым, а люди станут здоровее, улучшится обстановка в окружающей нас среде.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500" y="2521058"/>
            <a:ext cx="82581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0500" y="3078274"/>
            <a:ext cx="883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dirty="0"/>
              <a:t> </a:t>
            </a:r>
          </a:p>
          <a:p>
            <a:pPr fontAlgn="base"/>
            <a:r>
              <a:rPr lang="ru-RU" dirty="0"/>
              <a:t>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87" y="3156988"/>
            <a:ext cx="5613399" cy="3438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56388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60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23825" y="343585"/>
            <a:ext cx="88582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предлагаю  несколько путей решения этой проблемы: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4325" y="1855470"/>
            <a:ext cx="847725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Применять штрафные санкции к недобросовестным хозяевам, предпринимателям, жителям ;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Информировать население о последствиях выброса мусора в неположенных местах.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Чтобы приучить жителей к новым правилам, ввести специальный тариф для тех, кто собирает мусор раздельно.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 Кроме этого проводить различные конкурсы. Например, дарить </a:t>
            </a:r>
            <a:r>
              <a:rPr lang="ru-RU" dirty="0" err="1">
                <a:latin typeface="Verdana" panose="020B0604030504040204" pitchFamily="34" charset="0"/>
                <a:ea typeface="Verdana" panose="020B0604030504040204" pitchFamily="34" charset="0"/>
              </a:rPr>
              <a:t>IPad</a:t>
            </a: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 за ответственный раздельный сбор мусора. 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Необходима вторичная переработка мусора. Она не только сохраняет окружающую среду, но и экономит природные ресурсы.</a:t>
            </a:r>
          </a:p>
          <a:p>
            <a:pPr marL="285750" lvl="0" indent="-285750" fontAlgn="base">
              <a:buFont typeface="Arial" panose="020B0604020202020204" pitchFamily="34" charset="0"/>
              <a:buChar char="•"/>
            </a:pPr>
            <a:r>
              <a:rPr lang="ru-RU" dirty="0">
                <a:latin typeface="Verdana" panose="020B0604030504040204" pitchFamily="34" charset="0"/>
                <a:ea typeface="Verdana" panose="020B0604030504040204" pitchFamily="34" charset="0"/>
              </a:rPr>
              <a:t>Необходим раздельный сбор мусора.</a:t>
            </a:r>
          </a:p>
        </p:txBody>
      </p:sp>
    </p:spTree>
    <p:extLst>
      <p:ext uri="{BB962C8B-B14F-4D97-AF65-F5344CB8AC3E}">
        <p14:creationId xmlns:p14="http://schemas.microsoft.com/office/powerpoint/2010/main" val="40954031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" t="4079" r="1909" b="15734"/>
          <a:stretch/>
        </p:blipFill>
        <p:spPr>
          <a:xfrm>
            <a:off x="194045" y="495300"/>
            <a:ext cx="8755909" cy="548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360662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581"/>
            <a:ext cx="9144000" cy="6876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419100" y="1314450"/>
            <a:ext cx="8724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3"/>
              </a:rPr>
              <a:t>https://www.google.com/search?q=%D0%92%D1%82%D0%BE%D1%80%D0%B8%D1%87%D0%BD%D0%BE%D0%B5+%D0%B8%D1%81%D0%BF%D0%BE%D0%BB%D1%8C%D0%B7%D</a:t>
            </a:r>
            <a:endParaRPr lang="ru-RU" dirty="0"/>
          </a:p>
          <a:p>
            <a:r>
              <a:rPr lang="en-US" dirty="0">
                <a:hlinkClick r:id="rId4"/>
              </a:rPr>
              <a:t>https://ecologynow.ru/knowledge/ekologia-goroda/osobennosti-sbora-i-pererabotki-musora-v-raznyh-stranah-mira</a:t>
            </a:r>
            <a:endParaRPr lang="ru-RU" dirty="0"/>
          </a:p>
          <a:p>
            <a:r>
              <a:rPr lang="en-US" dirty="0"/>
              <a:t>rospotrebnadzor.ru/</a:t>
            </a:r>
            <a:r>
              <a:rPr lang="en-US" dirty="0" err="1"/>
              <a:t>rss_all</a:t>
            </a:r>
            <a:r>
              <a:rPr lang="en-US" dirty="0"/>
              <a:t>/-/</a:t>
            </a:r>
            <a:r>
              <a:rPr lang="en-US" dirty="0" err="1"/>
              <a:t>asset_publisher</a:t>
            </a:r>
            <a:r>
              <a:rPr lang="en-US" dirty="0"/>
              <a:t>/Kq6J/content/id/267392</a:t>
            </a:r>
            <a:endParaRPr lang="ru-RU" dirty="0"/>
          </a:p>
          <a:p>
            <a:r>
              <a:rPr lang="en-US" dirty="0">
                <a:hlinkClick r:id="rId5"/>
              </a:rPr>
              <a:t>http://eco63.ru/vtorichnaya-pererabotka-zachem-ona-nuzhna</a:t>
            </a:r>
            <a:endParaRPr lang="ru-RU" dirty="0"/>
          </a:p>
          <a:p>
            <a:r>
              <a:rPr lang="en-US" dirty="0">
                <a:hlinkClick r:id="rId6"/>
              </a:rPr>
              <a:t>https://www.wasma.ru/ru-RU/press/stati/vtorichnaya-pererabotka-othodov.aspx</a:t>
            </a:r>
            <a:endParaRPr lang="ru-RU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2943225" y="326868"/>
            <a:ext cx="59912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Интернет-ресурсы:</a:t>
            </a:r>
          </a:p>
        </p:txBody>
      </p:sp>
    </p:spTree>
    <p:extLst>
      <p:ext uri="{BB962C8B-B14F-4D97-AF65-F5344CB8AC3E}">
        <p14:creationId xmlns:p14="http://schemas.microsoft.com/office/powerpoint/2010/main" val="22296398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384</TotalTime>
  <Words>1010</Words>
  <Application>Microsoft Office PowerPoint</Application>
  <PresentationFormat>Экран (4:3)</PresentationFormat>
  <Paragraphs>93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PT Astra Serif</vt:lpstr>
      <vt:lpstr>Times New Roman</vt:lpstr>
      <vt:lpstr>Verdana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MultiDVD Team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USER</cp:lastModifiedBy>
  <cp:revision>38</cp:revision>
  <dcterms:created xsi:type="dcterms:W3CDTF">2020-03-15T09:12:26Z</dcterms:created>
  <dcterms:modified xsi:type="dcterms:W3CDTF">2021-10-18T14:17:03Z</dcterms:modified>
</cp:coreProperties>
</file>