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3" r:id="rId1"/>
  </p:sldMasterIdLst>
  <p:sldIdLst>
    <p:sldId id="264" r:id="rId2"/>
    <p:sldId id="257" r:id="rId3"/>
    <p:sldId id="271" r:id="rId4"/>
    <p:sldId id="258" r:id="rId5"/>
    <p:sldId id="267" r:id="rId6"/>
    <p:sldId id="268" r:id="rId7"/>
    <p:sldId id="269" r:id="rId8"/>
    <p:sldId id="270" r:id="rId9"/>
    <p:sldId id="263" r:id="rId10"/>
    <p:sldId id="272" r:id="rId11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6" d="100"/>
          <a:sy n="86" d="100"/>
        </p:scale>
        <p:origin x="70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D1366-9895-4363-89E3-A2D8420FF3FE}" type="datetimeFigureOut">
              <a:rPr lang="ru-RU" smtClean="0"/>
              <a:t>17.05.2021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A5193A-BACE-46D9-B44C-2C5A713B110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834009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D1366-9895-4363-89E3-A2D8420FF3FE}" type="datetimeFigureOut">
              <a:rPr lang="ru-RU" smtClean="0"/>
              <a:t>17.05.2021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A5193A-BACE-46D9-B44C-2C5A713B110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911233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D1366-9895-4363-89E3-A2D8420FF3FE}" type="datetimeFigureOut">
              <a:rPr lang="ru-RU" smtClean="0"/>
              <a:t>17.05.2021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A5193A-BACE-46D9-B44C-2C5A713B110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495794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D1366-9895-4363-89E3-A2D8420FF3FE}" type="datetimeFigureOut">
              <a:rPr lang="ru-RU" smtClean="0"/>
              <a:t>17.05.2021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A5193A-BACE-46D9-B44C-2C5A713B110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224098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D1366-9895-4363-89E3-A2D8420FF3FE}" type="datetimeFigureOut">
              <a:rPr lang="ru-RU" smtClean="0"/>
              <a:t>17.05.2021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A5193A-BACE-46D9-B44C-2C5A713B110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287373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D1366-9895-4363-89E3-A2D8420FF3FE}" type="datetimeFigureOut">
              <a:rPr lang="ru-RU" smtClean="0"/>
              <a:t>17.05.2021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A5193A-BACE-46D9-B44C-2C5A713B110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566414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D1366-9895-4363-89E3-A2D8420FF3FE}" type="datetimeFigureOut">
              <a:rPr lang="ru-RU" smtClean="0"/>
              <a:t>17.05.2021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A5193A-BACE-46D9-B44C-2C5A713B110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278600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D1366-9895-4363-89E3-A2D8420FF3FE}" type="datetimeFigureOut">
              <a:rPr lang="ru-RU" smtClean="0"/>
              <a:t>17.05.2021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A5193A-BACE-46D9-B44C-2C5A713B110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601625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D1366-9895-4363-89E3-A2D8420FF3FE}" type="datetimeFigureOut">
              <a:rPr lang="ru-RU" smtClean="0"/>
              <a:t>17.05.2021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A5193A-BACE-46D9-B44C-2C5A713B110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183907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D1366-9895-4363-89E3-A2D8420FF3FE}" type="datetimeFigureOut">
              <a:rPr lang="ru-RU" smtClean="0"/>
              <a:t>17.05.2021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A5193A-BACE-46D9-B44C-2C5A713B110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824254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D1366-9895-4363-89E3-A2D8420FF3FE}" type="datetimeFigureOut">
              <a:rPr lang="ru-RU" smtClean="0"/>
              <a:t>17.05.2021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A5193A-BACE-46D9-B44C-2C5A713B110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723299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1D1366-9895-4363-89E3-A2D8420FF3FE}" type="datetimeFigureOut">
              <a:rPr lang="ru-RU" smtClean="0"/>
              <a:t>17.05.2021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A5193A-BACE-46D9-B44C-2C5A713B110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156873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4" r:id="rId1"/>
    <p:sldLayoutId id="2147483715" r:id="rId2"/>
    <p:sldLayoutId id="2147483716" r:id="rId3"/>
    <p:sldLayoutId id="2147483717" r:id="rId4"/>
    <p:sldLayoutId id="2147483718" r:id="rId5"/>
    <p:sldLayoutId id="2147483719" r:id="rId6"/>
    <p:sldLayoutId id="2147483720" r:id="rId7"/>
    <p:sldLayoutId id="2147483721" r:id="rId8"/>
    <p:sldLayoutId id="2147483722" r:id="rId9"/>
    <p:sldLayoutId id="2147483723" r:id="rId10"/>
    <p:sldLayoutId id="2147483724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7" Type="http://schemas.openxmlformats.org/officeDocument/2006/relationships/image" Target="../media/image8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jpg"/><Relationship Id="rId5" Type="http://schemas.openxmlformats.org/officeDocument/2006/relationships/image" Target="../media/image6.jpg"/><Relationship Id="rId4" Type="http://schemas.openxmlformats.org/officeDocument/2006/relationships/image" Target="../media/image5.jp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0546" y="0"/>
            <a:ext cx="9144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7315200" y="401443"/>
            <a:ext cx="424861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МДОУ «Д/с №103»</a:t>
            </a:r>
          </a:p>
          <a:p>
            <a:pPr algn="ctr"/>
            <a:endParaRPr lang="ru-RU" dirty="0" smtClean="0"/>
          </a:p>
          <a:p>
            <a:pPr algn="ctr"/>
            <a:r>
              <a:rPr lang="ru-RU" dirty="0" smtClean="0"/>
              <a:t>Педагог-психолог: </a:t>
            </a:r>
            <a:r>
              <a:rPr lang="ru-RU" dirty="0" err="1" smtClean="0"/>
              <a:t>Солдатенкова</a:t>
            </a:r>
            <a:r>
              <a:rPr lang="ru-RU" dirty="0" smtClean="0"/>
              <a:t> А.В.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320891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4880759" y="222686"/>
            <a:ext cx="7109361" cy="48320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indent="457200" algn="just"/>
            <a:r>
              <a:rPr lang="ru-RU" sz="2800" b="0" cap="none" spc="0" dirty="0" smtClean="0">
                <a:ln w="0"/>
                <a:solidFill>
                  <a:schemeClr val="accent1">
                    <a:lumMod val="50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Жил мудрец на свете, который знал всё. Но один человек захотел доказать обратное. Зажав в ладонях бабочку, он спросил: “Скажи, мудрец, какая бабочка у меня в руках: мёртвая или живая?”</a:t>
            </a:r>
          </a:p>
          <a:p>
            <a:pPr indent="457200" algn="just"/>
            <a:r>
              <a:rPr lang="ru-RU" sz="2800" b="0" cap="none" spc="0" dirty="0" smtClean="0">
                <a:ln w="0"/>
                <a:solidFill>
                  <a:schemeClr val="accent1">
                    <a:lumMod val="50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А сам думает: “Скажет живая – я ее умерщвлю, скажет мёртвая – выпущу”.</a:t>
            </a:r>
          </a:p>
          <a:p>
            <a:pPr indent="457200" algn="just"/>
            <a:r>
              <a:rPr lang="ru-RU" sz="2800" b="0" cap="none" spc="0" dirty="0" smtClean="0">
                <a:ln w="0"/>
                <a:solidFill>
                  <a:schemeClr val="accent1">
                    <a:lumMod val="50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Мудрец, подумав, ответил:</a:t>
            </a:r>
          </a:p>
          <a:p>
            <a:pPr algn="ctr"/>
            <a:endParaRPr lang="ru-RU" sz="2800" b="0" cap="none" spc="0" dirty="0" smtClean="0">
              <a:ln w="0"/>
              <a:solidFill>
                <a:schemeClr val="accent1">
                  <a:lumMod val="50000"/>
                </a:schemeClr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pPr algn="ctr"/>
            <a:endParaRPr lang="ru-RU" sz="2800" dirty="0">
              <a:ln w="0"/>
              <a:solidFill>
                <a:schemeClr val="accent1">
                  <a:lumMod val="50000"/>
                </a:schemeClr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pPr algn="ctr"/>
            <a:r>
              <a:rPr lang="ru-RU" sz="2800" b="0" cap="none" spc="0" dirty="0" smtClean="0">
                <a:ln w="0"/>
                <a:solidFill>
                  <a:schemeClr val="accent1">
                    <a:lumMod val="50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- как вы считаете, что ответил мудрец?</a:t>
            </a:r>
          </a:p>
        </p:txBody>
      </p:sp>
    </p:spTree>
    <p:extLst>
      <p:ext uri="{BB962C8B-B14F-4D97-AF65-F5344CB8AC3E}">
        <p14:creationId xmlns:p14="http://schemas.microsoft.com/office/powerpoint/2010/main" val="10702539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4358984" y="1932733"/>
            <a:ext cx="6115052" cy="440120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indent="457200" algn="just"/>
            <a:r>
              <a:rPr lang="ru-RU" sz="2000" b="0" cap="none" spc="0" dirty="0" smtClean="0">
                <a:ln w="0"/>
                <a:solidFill>
                  <a:schemeClr val="accent1">
                    <a:lumMod val="50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В каждой семье свой своеобразный стиль общения. Умение взаимодействовать с детьми - очень важная вещь. Вспомните, как начинается утро в вашем доме. Утром вы даете детям наставления, напоминая, как они должны вести себя в течение дня. </a:t>
            </a:r>
          </a:p>
          <a:p>
            <a:pPr indent="457200" algn="just"/>
            <a:r>
              <a:rPr lang="ru-RU" sz="2000" b="0" cap="none" spc="0" dirty="0" smtClean="0">
                <a:ln w="0"/>
                <a:solidFill>
                  <a:schemeClr val="accent1">
                    <a:lumMod val="50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В следующий раз встречаемся с детьми уже вечером. Общий ужин, разговор создают семейный комфорт. Именно такие минуты могут сплотить и укрепить семью. Однако, опять общение ограничивается краткими фразами. </a:t>
            </a:r>
          </a:p>
          <a:p>
            <a:pPr indent="457200" algn="just"/>
            <a:r>
              <a:rPr lang="ru-RU" sz="2000" b="0" cap="none" spc="0" dirty="0" smtClean="0">
                <a:ln w="0"/>
                <a:solidFill>
                  <a:schemeClr val="accent1">
                    <a:lumMod val="50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Исследователи утверждают, что родители разговаривают с детьми примерно 15-20 минут в день. </a:t>
            </a:r>
          </a:p>
          <a:p>
            <a:pPr indent="457200" algn="just"/>
            <a:r>
              <a:rPr lang="ru-RU" sz="2000" b="0" cap="none" spc="0" dirty="0" smtClean="0">
                <a:ln w="0"/>
                <a:solidFill>
                  <a:schemeClr val="accent1">
                    <a:lumMod val="50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Из них 10-12 приходится на раздачу указаний. 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3032226" y="693974"/>
            <a:ext cx="8768568" cy="2737994"/>
          </a:xfrm>
          <a:prstGeom prst="rect">
            <a:avLst/>
          </a:prstGeom>
          <a:noFill/>
        </p:spPr>
        <p:txBody>
          <a:bodyPr vert="horz" wrap="square" lIns="91440" tIns="45720" rIns="91440" bIns="45720">
            <a:prstTxWarp prst="textArchUp">
              <a:avLst>
                <a:gd name="adj" fmla="val 10849830"/>
              </a:avLst>
            </a:prstTxWarp>
            <a:spAutoFit/>
          </a:bodyPr>
          <a:lstStyle/>
          <a:p>
            <a:pPr algn="ctr"/>
            <a:r>
              <a:rPr lang="ru-RU" sz="66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Cambria" panose="02040503050406030204" pitchFamily="18" charset="0"/>
              </a:rPr>
              <a:t>СТИЛИ ВОСПИТАНИЯ</a:t>
            </a:r>
            <a:endParaRPr lang="ru-RU" sz="66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510854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4370119" y="2244436"/>
            <a:ext cx="6151418" cy="271920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ru-RU" sz="60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АВТОРИТАРНЫЙ</a:t>
            </a:r>
            <a:br>
              <a:rPr lang="ru-RU" sz="60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</a:br>
            <a:r>
              <a:rPr lang="ru-RU" sz="60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СТИЛЬ</a:t>
            </a:r>
            <a:endParaRPr lang="ru-RU" sz="60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14" name="Облако 13"/>
          <p:cNvSpPr/>
          <p:nvPr/>
        </p:nvSpPr>
        <p:spPr>
          <a:xfrm>
            <a:off x="3301342" y="878773"/>
            <a:ext cx="8288976" cy="5450774"/>
          </a:xfrm>
          <a:prstGeom prst="cloud">
            <a:avLst/>
          </a:prstGeom>
          <a:solidFill>
            <a:schemeClr val="accent5">
              <a:lumMod val="20000"/>
              <a:lumOff val="80000"/>
            </a:schemeClr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 smtClean="0">
                <a:solidFill>
                  <a:schemeClr val="accent5">
                    <a:lumMod val="75000"/>
                  </a:schemeClr>
                </a:solidFill>
                <a:latin typeface="Cambria" panose="02040503050406030204" pitchFamily="18" charset="0"/>
              </a:rPr>
              <a:t>Родители, склонные к этому стилю воспитания, имеют тенденцию к карательно-насильственной дисциплине; чрезмерно контролируют все поступки ребенка, требуют от него покорности, нетерпеливы к детским недостаткам</a:t>
            </a:r>
            <a:endParaRPr lang="ru-RU" sz="2800" dirty="0">
              <a:solidFill>
                <a:schemeClr val="accent5">
                  <a:lumMod val="75000"/>
                </a:schemeClr>
              </a:solidFill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179452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4370119" y="2244436"/>
            <a:ext cx="6151418" cy="271920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ru-RU" sz="60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ЛИБЕРАЛЬНЫЙ СТИЛЬ</a:t>
            </a:r>
            <a:endParaRPr lang="ru-RU" sz="60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14" name="Облако 13"/>
          <p:cNvSpPr/>
          <p:nvPr/>
        </p:nvSpPr>
        <p:spPr>
          <a:xfrm>
            <a:off x="3301340" y="878652"/>
            <a:ext cx="8288976" cy="5450774"/>
          </a:xfrm>
          <a:prstGeom prst="cloud">
            <a:avLst/>
          </a:prstGeom>
          <a:solidFill>
            <a:schemeClr val="accent5">
              <a:lumMod val="20000"/>
              <a:lumOff val="80000"/>
            </a:schemeClr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 smtClean="0">
                <a:solidFill>
                  <a:schemeClr val="accent5">
                    <a:lumMod val="75000"/>
                  </a:schemeClr>
                </a:solidFill>
                <a:latin typeface="Cambria" panose="02040503050406030204" pitchFamily="18" charset="0"/>
              </a:rPr>
              <a:t>Родители почти не контролируют поведение ребенка. Проявлениями такого стиля могут быть вседозволенность, выполнение всех желаний ребенка, неоправданная идеализация его родителями.</a:t>
            </a:r>
          </a:p>
        </p:txBody>
      </p:sp>
    </p:spTree>
    <p:extLst>
      <p:ext uri="{BB962C8B-B14F-4D97-AF65-F5344CB8AC3E}">
        <p14:creationId xmlns:p14="http://schemas.microsoft.com/office/powerpoint/2010/main" val="25216194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4370119" y="2244436"/>
            <a:ext cx="6970816" cy="286232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ru-RU" sz="60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ДЕМОКРАТИЧЕСКИЙ СТИЛЬ</a:t>
            </a:r>
            <a:endParaRPr lang="ru-RU" sz="60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14" name="Облако 13"/>
          <p:cNvSpPr/>
          <p:nvPr/>
        </p:nvSpPr>
        <p:spPr>
          <a:xfrm>
            <a:off x="3711039" y="950210"/>
            <a:ext cx="8288976" cy="5450774"/>
          </a:xfrm>
          <a:prstGeom prst="cloud">
            <a:avLst/>
          </a:prstGeom>
          <a:solidFill>
            <a:schemeClr val="accent5">
              <a:lumMod val="20000"/>
              <a:lumOff val="80000"/>
            </a:schemeClr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200" dirty="0" smtClean="0">
                <a:solidFill>
                  <a:schemeClr val="accent5">
                    <a:lumMod val="75000"/>
                  </a:schemeClr>
                </a:solidFill>
                <a:latin typeface="Cambria" panose="02040503050406030204" pitchFamily="18" charset="0"/>
              </a:rPr>
              <a:t>Родители – этого стиля воспитания, уважают личность ребенка, принимают его таким, каков он есть; дают понять ребенку, что его дела важны для них; доверяют, поощряют самостоятельность, осуждают не самого ребенка, а его поступок, прислушиваются к мнениям ребенка, проводят вместе с ним свободное время, помогают развивать его способности.</a:t>
            </a:r>
          </a:p>
        </p:txBody>
      </p:sp>
    </p:spTree>
    <p:extLst>
      <p:ext uri="{BB962C8B-B14F-4D97-AF65-F5344CB8AC3E}">
        <p14:creationId xmlns:p14="http://schemas.microsoft.com/office/powerpoint/2010/main" val="4175275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4370119" y="2244436"/>
            <a:ext cx="6970816" cy="286232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ru-RU" sz="60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ПОПУСТИТЕЛЬСКИЙ СТИЛЬ</a:t>
            </a:r>
            <a:endParaRPr lang="ru-RU" sz="60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14" name="Облако 13"/>
          <p:cNvSpPr/>
          <p:nvPr/>
        </p:nvSpPr>
        <p:spPr>
          <a:xfrm>
            <a:off x="3711039" y="950210"/>
            <a:ext cx="8288976" cy="5450774"/>
          </a:xfrm>
          <a:prstGeom prst="cloud">
            <a:avLst/>
          </a:prstGeom>
          <a:solidFill>
            <a:schemeClr val="accent5">
              <a:lumMod val="20000"/>
              <a:lumOff val="80000"/>
            </a:schemeClr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chemeClr val="accent5">
                    <a:lumMod val="75000"/>
                  </a:schemeClr>
                </a:solidFill>
                <a:latin typeface="Cambria" panose="02040503050406030204" pitchFamily="18" charset="0"/>
              </a:rPr>
              <a:t>Родители с самого раннего возраста предоставляют ребенку полную бесконтрольную свободу действий. Взрослые в таких семьях очень часто заняты собой, своими делами. Их мало волнует душевное состояние ребенка, они безразличны к его потребностям и запросам. А иногда просто не считают нужным обращать на их внимание.</a:t>
            </a:r>
          </a:p>
        </p:txBody>
      </p:sp>
    </p:spTree>
    <p:extLst>
      <p:ext uri="{BB962C8B-B14F-4D97-AF65-F5344CB8AC3E}">
        <p14:creationId xmlns:p14="http://schemas.microsoft.com/office/powerpoint/2010/main" val="13374834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4370119" y="2244436"/>
            <a:ext cx="6970816" cy="133421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ru-RU" sz="60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ГИПЕРОПЕКА</a:t>
            </a:r>
            <a:endParaRPr lang="ru-RU" sz="60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14" name="Облако 13"/>
          <p:cNvSpPr/>
          <p:nvPr/>
        </p:nvSpPr>
        <p:spPr>
          <a:xfrm>
            <a:off x="3711039" y="853260"/>
            <a:ext cx="8288976" cy="5450774"/>
          </a:xfrm>
          <a:prstGeom prst="cloud">
            <a:avLst/>
          </a:prstGeom>
          <a:solidFill>
            <a:schemeClr val="accent5">
              <a:lumMod val="20000"/>
              <a:lumOff val="80000"/>
            </a:schemeClr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chemeClr val="accent5">
                    <a:lumMod val="75000"/>
                  </a:schemeClr>
                </a:solidFill>
                <a:latin typeface="Cambria" panose="02040503050406030204" pitchFamily="18" charset="0"/>
              </a:rPr>
              <a:t>Родители постоянно находятся рядом с ребенком, решают за него его проблемы, живут вместо него. Излишне заботятся и опекают его, боясь и тревожась за его здоровье. Даже, когда ребёнок становится взрослым, родители продолжают излишне заботиться о нем, постоянно тревожась за него, за его здоровье и благополучие.</a:t>
            </a:r>
          </a:p>
        </p:txBody>
      </p:sp>
    </p:spTree>
    <p:extLst>
      <p:ext uri="{BB962C8B-B14F-4D97-AF65-F5344CB8AC3E}">
        <p14:creationId xmlns:p14="http://schemas.microsoft.com/office/powerpoint/2010/main" val="37255781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1960" y="0"/>
            <a:ext cx="7882758" cy="6858000"/>
          </a:xfrm>
          <a:prstGeom prst="rect">
            <a:avLst/>
          </a:prstGeom>
        </p:spPr>
      </p:pic>
      <p:sp>
        <p:nvSpPr>
          <p:cNvPr id="18" name="Лента лицом вверх 17"/>
          <p:cNvSpPr/>
          <p:nvPr/>
        </p:nvSpPr>
        <p:spPr>
          <a:xfrm>
            <a:off x="3601960" y="5008410"/>
            <a:ext cx="7882758" cy="1693981"/>
          </a:xfrm>
          <a:prstGeom prst="ribbon2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/>
              <a:t>ПОПУСТИТЕЛЬСКИЙ</a:t>
            </a:r>
          </a:p>
          <a:p>
            <a:pPr algn="ctr"/>
            <a:r>
              <a:rPr lang="ru-RU" sz="3200" b="1" dirty="0" smtClean="0"/>
              <a:t> СТИЛЬ</a:t>
            </a:r>
            <a:endParaRPr lang="ru-RU" sz="3200" b="1" dirty="0"/>
          </a:p>
        </p:txBody>
      </p:sp>
      <p:pic>
        <p:nvPicPr>
          <p:cNvPr id="19" name="Рисунок 1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1960" y="0"/>
            <a:ext cx="7882758" cy="6858000"/>
          </a:xfrm>
          <a:prstGeom prst="rect">
            <a:avLst/>
          </a:prstGeom>
        </p:spPr>
      </p:pic>
      <p:sp>
        <p:nvSpPr>
          <p:cNvPr id="20" name="Лента лицом вверх 19"/>
          <p:cNvSpPr/>
          <p:nvPr/>
        </p:nvSpPr>
        <p:spPr>
          <a:xfrm>
            <a:off x="3601960" y="2754503"/>
            <a:ext cx="7882757" cy="1942730"/>
          </a:xfrm>
          <a:prstGeom prst="ribbon2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/>
              <a:t>АВТОРИТАРНЫЙ</a:t>
            </a:r>
          </a:p>
          <a:p>
            <a:pPr algn="ctr"/>
            <a:r>
              <a:rPr lang="ru-RU" sz="3200" b="1" dirty="0" smtClean="0"/>
              <a:t>СТИЛЬ</a:t>
            </a:r>
            <a:endParaRPr lang="ru-RU" sz="3200" b="1" dirty="0"/>
          </a:p>
        </p:txBody>
      </p:sp>
      <p:pic>
        <p:nvPicPr>
          <p:cNvPr id="21" name="Рисунок 2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6912" y="0"/>
            <a:ext cx="7987805" cy="6858000"/>
          </a:xfrm>
          <a:prstGeom prst="rect">
            <a:avLst/>
          </a:prstGeom>
        </p:spPr>
      </p:pic>
      <p:sp>
        <p:nvSpPr>
          <p:cNvPr id="22" name="Лента лицом вверх 21"/>
          <p:cNvSpPr/>
          <p:nvPr/>
        </p:nvSpPr>
        <p:spPr>
          <a:xfrm>
            <a:off x="3723630" y="210218"/>
            <a:ext cx="7534367" cy="1935143"/>
          </a:xfrm>
          <a:prstGeom prst="ribbon2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000" b="1" dirty="0" smtClean="0"/>
              <a:t>ДЕМОКРАТИЧЕСКИЙ</a:t>
            </a:r>
          </a:p>
          <a:p>
            <a:pPr algn="ctr"/>
            <a:r>
              <a:rPr lang="ru-RU" sz="3000" b="1" dirty="0" smtClean="0"/>
              <a:t>СТИЛЬ</a:t>
            </a:r>
            <a:endParaRPr lang="ru-RU" sz="3000" b="1" dirty="0"/>
          </a:p>
        </p:txBody>
      </p:sp>
      <p:pic>
        <p:nvPicPr>
          <p:cNvPr id="24" name="Рисунок 2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1785" y="0"/>
            <a:ext cx="8002931" cy="6858000"/>
          </a:xfrm>
          <a:prstGeom prst="rect">
            <a:avLst/>
          </a:prstGeom>
        </p:spPr>
      </p:pic>
      <p:sp>
        <p:nvSpPr>
          <p:cNvPr id="23" name="Лента лицом вверх 22"/>
          <p:cNvSpPr/>
          <p:nvPr/>
        </p:nvSpPr>
        <p:spPr>
          <a:xfrm>
            <a:off x="3496912" y="4802186"/>
            <a:ext cx="7987804" cy="1935143"/>
          </a:xfrm>
          <a:prstGeom prst="ribbon2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000" b="1" dirty="0" smtClean="0"/>
              <a:t>ЛИБЕРАЛЬНЫЙ</a:t>
            </a:r>
          </a:p>
          <a:p>
            <a:pPr algn="ctr"/>
            <a:r>
              <a:rPr lang="ru-RU" sz="3000" b="1" dirty="0" smtClean="0"/>
              <a:t>СТИЛЬ</a:t>
            </a:r>
            <a:endParaRPr lang="ru-RU" sz="3000" b="1" dirty="0"/>
          </a:p>
        </p:txBody>
      </p:sp>
      <p:pic>
        <p:nvPicPr>
          <p:cNvPr id="26" name="Рисунок 2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9356" y="0"/>
            <a:ext cx="9082913" cy="6858000"/>
          </a:xfrm>
          <a:prstGeom prst="rect">
            <a:avLst/>
          </a:prstGeom>
        </p:spPr>
      </p:pic>
      <p:sp>
        <p:nvSpPr>
          <p:cNvPr id="25" name="Лента лицом вверх 24"/>
          <p:cNvSpPr/>
          <p:nvPr/>
        </p:nvSpPr>
        <p:spPr>
          <a:xfrm>
            <a:off x="2949356" y="4681515"/>
            <a:ext cx="9082913" cy="1935143"/>
          </a:xfrm>
          <a:prstGeom prst="ribbon2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000" b="1" dirty="0" smtClean="0"/>
              <a:t>ГИПЕРОПЕКА</a:t>
            </a:r>
          </a:p>
        </p:txBody>
      </p:sp>
    </p:spTree>
    <p:extLst>
      <p:ext uri="{BB962C8B-B14F-4D97-AF65-F5344CB8AC3E}">
        <p14:creationId xmlns:p14="http://schemas.microsoft.com/office/powerpoint/2010/main" val="3697415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20" grpId="0" animBg="1"/>
      <p:bldP spid="22" grpId="0" animBg="1"/>
      <p:bldP spid="23" grpId="0" animBg="1"/>
      <p:bldP spid="2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вал 1"/>
          <p:cNvSpPr/>
          <p:nvPr/>
        </p:nvSpPr>
        <p:spPr>
          <a:xfrm>
            <a:off x="6367151" y="3485407"/>
            <a:ext cx="2517569" cy="2553195"/>
          </a:xfrm>
          <a:prstGeom prst="ellipse">
            <a:avLst/>
          </a:prstGeom>
          <a:solidFill>
            <a:schemeClr val="accent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accent5">
                    <a:lumMod val="50000"/>
                  </a:schemeClr>
                </a:solidFill>
                <a:latin typeface="Cambria" panose="02040503050406030204" pitchFamily="18" charset="0"/>
              </a:rPr>
              <a:t>3 ПРИНЦИПА</a:t>
            </a:r>
          </a:p>
          <a:p>
            <a:pPr algn="ctr"/>
            <a:r>
              <a:rPr lang="ru-RU" b="1" dirty="0" smtClean="0">
                <a:solidFill>
                  <a:schemeClr val="accent5">
                    <a:lumMod val="50000"/>
                  </a:schemeClr>
                </a:solidFill>
                <a:latin typeface="Cambria" panose="02040503050406030204" pitchFamily="18" charset="0"/>
              </a:rPr>
              <a:t>Реагирования на поступки ребенка</a:t>
            </a:r>
            <a:endParaRPr lang="ru-RU" b="1" dirty="0">
              <a:solidFill>
                <a:schemeClr val="accent5">
                  <a:lumMod val="50000"/>
                </a:schemeClr>
              </a:solidFill>
              <a:latin typeface="Cambria" panose="02040503050406030204" pitchFamily="18" charset="0"/>
            </a:endParaRPr>
          </a:p>
        </p:txBody>
      </p:sp>
      <p:sp>
        <p:nvSpPr>
          <p:cNvPr id="3" name="Блок-схема: альтернативный процесс 2"/>
          <p:cNvSpPr/>
          <p:nvPr/>
        </p:nvSpPr>
        <p:spPr>
          <a:xfrm>
            <a:off x="3428007" y="2992581"/>
            <a:ext cx="2434441" cy="1923802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latin typeface="Cambria" panose="02040503050406030204" pitchFamily="18" charset="0"/>
              </a:rPr>
              <a:t>1. </a:t>
            </a:r>
          </a:p>
          <a:p>
            <a:pPr algn="ctr"/>
            <a:r>
              <a:rPr lang="ru-RU" sz="2000" dirty="0" smtClean="0">
                <a:latin typeface="Cambria" panose="02040503050406030204" pitchFamily="18" charset="0"/>
              </a:rPr>
              <a:t>Говорить нужно о ситуации, а не о личности</a:t>
            </a:r>
            <a:endParaRPr lang="ru-RU" sz="2000" dirty="0">
              <a:latin typeface="Cambria" panose="02040503050406030204" pitchFamily="18" charset="0"/>
            </a:endParaRPr>
          </a:p>
        </p:txBody>
      </p:sp>
      <p:sp>
        <p:nvSpPr>
          <p:cNvPr id="5" name="Блок-схема: альтернативный процесс 4"/>
          <p:cNvSpPr/>
          <p:nvPr/>
        </p:nvSpPr>
        <p:spPr>
          <a:xfrm>
            <a:off x="6367151" y="914401"/>
            <a:ext cx="2434441" cy="1923802"/>
          </a:xfrm>
          <a:prstGeom prst="flowChartAlternateProcess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latin typeface="Cambria" panose="02040503050406030204" pitchFamily="18" charset="0"/>
              </a:rPr>
              <a:t>2. </a:t>
            </a:r>
          </a:p>
          <a:p>
            <a:pPr algn="ctr"/>
            <a:r>
              <a:rPr lang="ru-RU" sz="2000" dirty="0" smtClean="0">
                <a:latin typeface="Cambria" panose="02040503050406030204" pitchFamily="18" charset="0"/>
              </a:rPr>
              <a:t>Я - СООБЩЕНИЯ</a:t>
            </a:r>
            <a:endParaRPr lang="ru-RU" sz="2000" dirty="0">
              <a:latin typeface="Cambria" panose="02040503050406030204" pitchFamily="18" charset="0"/>
            </a:endParaRPr>
          </a:p>
        </p:txBody>
      </p:sp>
      <p:sp>
        <p:nvSpPr>
          <p:cNvPr id="6" name="Блок-схема: альтернативный процесс 5"/>
          <p:cNvSpPr/>
          <p:nvPr/>
        </p:nvSpPr>
        <p:spPr>
          <a:xfrm>
            <a:off x="9389423" y="2838203"/>
            <a:ext cx="2434441" cy="1923802"/>
          </a:xfrm>
          <a:prstGeom prst="flowChartAlternateProcess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latin typeface="Cambria" panose="02040503050406030204" pitchFamily="18" charset="0"/>
              </a:rPr>
              <a:t>3. </a:t>
            </a:r>
          </a:p>
          <a:p>
            <a:pPr algn="ctr"/>
            <a:r>
              <a:rPr lang="ru-RU" sz="2000" dirty="0" smtClean="0">
                <a:latin typeface="Cambria" panose="02040503050406030204" pitchFamily="18" charset="0"/>
              </a:rPr>
              <a:t>Хвалить следует </a:t>
            </a:r>
            <a:r>
              <a:rPr lang="ru-RU" sz="2000" dirty="0" err="1" smtClean="0">
                <a:latin typeface="Cambria" panose="02040503050406030204" pitchFamily="18" charset="0"/>
              </a:rPr>
              <a:t>посутки</a:t>
            </a:r>
            <a:r>
              <a:rPr lang="ru-RU" sz="2000" dirty="0" smtClean="0">
                <a:latin typeface="Cambria" panose="02040503050406030204" pitchFamily="18" charset="0"/>
              </a:rPr>
              <a:t>, а не характер</a:t>
            </a:r>
            <a:endParaRPr lang="ru-RU" sz="2000" dirty="0"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011454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  <p:bldP spid="6" grpId="0" animBg="1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443</TotalTime>
  <Words>451</Words>
  <Application>Microsoft Office PowerPoint</Application>
  <PresentationFormat>Широкоэкранный</PresentationFormat>
  <Paragraphs>41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5" baseType="lpstr">
      <vt:lpstr>Arial</vt:lpstr>
      <vt:lpstr>Calibri</vt:lpstr>
      <vt:lpstr>Calibri Light</vt:lpstr>
      <vt:lpstr>Cambria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Nastya</dc:creator>
  <cp:lastModifiedBy>Nastya</cp:lastModifiedBy>
  <cp:revision>33</cp:revision>
  <dcterms:created xsi:type="dcterms:W3CDTF">2021-04-26T06:50:48Z</dcterms:created>
  <dcterms:modified xsi:type="dcterms:W3CDTF">2021-05-17T08:41:47Z</dcterms:modified>
</cp:coreProperties>
</file>