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67" r:id="rId2"/>
    <p:sldId id="269" r:id="rId3"/>
    <p:sldId id="276" r:id="rId4"/>
    <p:sldId id="268" r:id="rId5"/>
    <p:sldId id="256" r:id="rId6"/>
    <p:sldId id="257" r:id="rId7"/>
    <p:sldId id="271" r:id="rId8"/>
    <p:sldId id="272" r:id="rId9"/>
    <p:sldId id="274" r:id="rId10"/>
    <p:sldId id="273" r:id="rId11"/>
    <p:sldId id="275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7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90" autoAdjust="0"/>
    <p:restoredTop sz="94660"/>
  </p:normalViewPr>
  <p:slideViewPr>
    <p:cSldViewPr>
      <p:cViewPr varScale="1">
        <p:scale>
          <a:sx n="68" d="100"/>
          <a:sy n="68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2%D1%80%D0%B0%D0%B3%D0%B8_%D1%81%D0%BE%D0%B6%D0%B3%D0%BB%D0%B8_%D1%80%D0%BE%D0%B4%D0%BD%D1%83%D1%8E_%D1%85%D0%B0%D1%82%D1%83" TargetMode="External"/><Relationship Id="rId2" Type="http://schemas.openxmlformats.org/officeDocument/2006/relationships/hyperlink" Target="http://ru.wikipedia.org/wiki/%D0%9A%D0%B0%D1%82%D1%8E%D1%88%D0%B0_(%D0%BF%D0%B5%D1%81%D0%BD%D1%8F)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1931_%D0%B3%D0%BE%D0%B4" TargetMode="External"/><Relationship Id="rId2" Type="http://schemas.openxmlformats.org/officeDocument/2006/relationships/hyperlink" Target="http://ru.wikipedia.org/wiki/1914_%D0%B3%D0%BE%D0%B4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261918"/>
          </a:xfrm>
        </p:spPr>
        <p:txBody>
          <a:bodyPr>
            <a:noAutofit/>
          </a:bodyPr>
          <a:lstStyle/>
          <a:p>
            <a:pPr algn="ctr"/>
            <a:endParaRPr lang="ru-RU" sz="3200" b="1" dirty="0"/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4860032" y="4509120"/>
            <a:ext cx="4283968" cy="1920276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Автор:</a:t>
            </a:r>
          </a:p>
          <a:p>
            <a:pPr algn="l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Белоусова Светлана Александровна </a:t>
            </a:r>
          </a:p>
          <a:p>
            <a:pPr algn="l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Учитель музыки</a:t>
            </a:r>
          </a:p>
          <a:p>
            <a:pPr algn="l"/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МБОУ «</a:t>
            </a:r>
            <a:r>
              <a:rPr lang="ru-RU" sz="8000" dirty="0" err="1" smtClean="0">
                <a:latin typeface="Times New Roman" pitchFamily="18" charset="0"/>
                <a:cs typeface="Times New Roman" pitchFamily="18" charset="0"/>
              </a:rPr>
              <a:t>Белореченская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 СОШ»</a:t>
            </a: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500" dirty="0" smtClean="0"/>
              <a:t> 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928670"/>
            <a:ext cx="914400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/>
                <a:solidFill>
                  <a:schemeClr val="accent3"/>
                </a:solidFill>
              </a:rPr>
              <a:t>Народный поэт-песенник </a:t>
            </a:r>
            <a:br>
              <a:rPr lang="ru-RU" sz="5400" b="1" dirty="0" smtClean="0">
                <a:ln/>
                <a:solidFill>
                  <a:schemeClr val="accent3"/>
                </a:solidFill>
              </a:rPr>
            </a:br>
            <a:r>
              <a:rPr lang="ru-RU" sz="5400" b="1" dirty="0" smtClean="0">
                <a:ln/>
                <a:solidFill>
                  <a:schemeClr val="accent3"/>
                </a:solidFill>
              </a:rPr>
              <a:t>Михаил </a:t>
            </a:r>
            <a:r>
              <a:rPr lang="ru-RU" sz="5400" b="1" dirty="0" err="1" smtClean="0">
                <a:ln/>
                <a:solidFill>
                  <a:schemeClr val="accent3"/>
                </a:solidFill>
              </a:rPr>
              <a:t>ВасильевичИсаковский</a:t>
            </a:r>
            <a:endParaRPr lang="ru-RU" sz="54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i="1" dirty="0" smtClean="0"/>
              <a:t>Содержание:</a:t>
            </a:r>
            <a:endParaRPr lang="ru-RU" sz="44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928802"/>
            <a:ext cx="8329642" cy="439579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Введение</a:t>
            </a:r>
          </a:p>
          <a:p>
            <a:r>
              <a:rPr lang="ru-RU" dirty="0" smtClean="0"/>
              <a:t>Обучение</a:t>
            </a:r>
          </a:p>
          <a:p>
            <a:r>
              <a:rPr lang="ru-RU" dirty="0" smtClean="0"/>
              <a:t>Гимназист Исаковский в период революции</a:t>
            </a:r>
          </a:p>
          <a:p>
            <a:r>
              <a:rPr lang="ru-RU" dirty="0" smtClean="0"/>
              <a:t>Влияние на творчество поэта</a:t>
            </a:r>
          </a:p>
          <a:p>
            <a:r>
              <a:rPr lang="ru-RU" dirty="0" smtClean="0"/>
              <a:t>Становление как поэта</a:t>
            </a:r>
          </a:p>
          <a:p>
            <a:r>
              <a:rPr lang="ru-RU" dirty="0" smtClean="0"/>
              <a:t>Общественная работа</a:t>
            </a:r>
          </a:p>
          <a:p>
            <a:r>
              <a:rPr lang="ru-RU" dirty="0" smtClean="0"/>
              <a:t>Годы Великой Отечественной</a:t>
            </a:r>
          </a:p>
          <a:p>
            <a:r>
              <a:rPr lang="ru-RU" dirty="0" smtClean="0"/>
              <a:t>Песенное  творчество</a:t>
            </a:r>
          </a:p>
          <a:p>
            <a:r>
              <a:rPr lang="ru-RU" dirty="0" smtClean="0"/>
              <a:t>Послевоенные годы</a:t>
            </a:r>
          </a:p>
          <a:p>
            <a:r>
              <a:rPr lang="ru-RU" dirty="0" smtClean="0"/>
              <a:t>Награды</a:t>
            </a:r>
          </a:p>
          <a:p>
            <a:r>
              <a:rPr lang="ru-RU" dirty="0" smtClean="0"/>
              <a:t>Знаменитые песни</a:t>
            </a:r>
          </a:p>
          <a:p>
            <a:r>
              <a:rPr lang="ru-RU" dirty="0" smtClean="0"/>
              <a:t>Последние годы жизни</a:t>
            </a:r>
          </a:p>
          <a:p>
            <a:r>
              <a:rPr lang="ru-RU" dirty="0" smtClean="0"/>
              <a:t>Литература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0688"/>
            <a:ext cx="8964488" cy="2520280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Цель:</a:t>
            </a:r>
            <a:br>
              <a:rPr lang="ru-RU" sz="2800" dirty="0" smtClean="0"/>
            </a:br>
            <a:r>
              <a:rPr lang="ru-RU" sz="2800" dirty="0" smtClean="0"/>
              <a:t>Расширить </a:t>
            </a:r>
            <a:r>
              <a:rPr lang="ru-RU" sz="2800" dirty="0" smtClean="0"/>
              <a:t>знания о творчестве М.В.  Исаковского.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Показать </a:t>
            </a:r>
            <a:r>
              <a:rPr lang="ru-RU" sz="2800" dirty="0" smtClean="0"/>
              <a:t>высокие патриотические чувства в поэзии автора.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Задачи:</a:t>
            </a:r>
            <a:br>
              <a:rPr lang="ru-RU" sz="2800" dirty="0" smtClean="0"/>
            </a:br>
            <a:r>
              <a:rPr lang="ru-RU" sz="2800" dirty="0" smtClean="0"/>
              <a:t> </a:t>
            </a:r>
            <a:r>
              <a:rPr lang="ru-RU" sz="2800" dirty="0" smtClean="0"/>
              <a:t>Воспитывать любовь к Родине, чувство гордости за свой народ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sz="4400" b="1" dirty="0" smtClean="0"/>
              <a:t>Введение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Почему из многих смоленских поэтов, хороших и разных, я выбрал именно Михаила Васильевича Исаковского? Да потому, что в необыкновенной судьбе обыкновенного крестьянского парня, сердцем слившегося с родной страной, отразились все этапы ее пути, и он вырос в любимого поэта миллионов. От Пушкина к Некрасову и от них к Есенину, Твардовскому, Исаковскому протянулась одна из плодотворнейших идейно-художественных линий русской поэзии — линия органической народности, художественного совершенства, ясности и простоты.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42852"/>
            <a:ext cx="7772400" cy="1500198"/>
          </a:xfrm>
        </p:spPr>
        <p:txBody>
          <a:bodyPr>
            <a:normAutofit/>
          </a:bodyPr>
          <a:lstStyle/>
          <a:p>
            <a:pPr algn="ctr"/>
            <a:r>
              <a:rPr lang="ru-RU" sz="4400" i="1" dirty="0" smtClean="0"/>
              <a:t>Поэт-песенник  Михаил Васильевич Исаковский</a:t>
            </a:r>
            <a:endParaRPr lang="ru-RU" sz="4400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00496" y="2500306"/>
            <a:ext cx="5143504" cy="4143404"/>
          </a:xfrm>
        </p:spPr>
        <p:txBody>
          <a:bodyPr>
            <a:normAutofit/>
          </a:bodyPr>
          <a:lstStyle/>
          <a:p>
            <a:r>
              <a:rPr lang="ru-RU" sz="2800" b="0" dirty="0" smtClean="0">
                <a:solidFill>
                  <a:schemeClr val="tx1"/>
                </a:solidFill>
              </a:rPr>
              <a:t>М. В. Исаковский родился </a:t>
            </a:r>
            <a:r>
              <a:rPr lang="ru-RU" sz="2800" dirty="0" smtClean="0">
                <a:solidFill>
                  <a:schemeClr val="tx1"/>
                </a:solidFill>
              </a:rPr>
              <a:t>7</a:t>
            </a:r>
            <a:r>
              <a:rPr lang="ru-RU" sz="2800" b="0" dirty="0" smtClean="0">
                <a:solidFill>
                  <a:schemeClr val="tx1"/>
                </a:solidFill>
              </a:rPr>
              <a:t>  января 1900 года в деревне Глотовка. в бедной крестьянской  семье.</a:t>
            </a:r>
          </a:p>
          <a:p>
            <a:r>
              <a:rPr lang="ru-RU" sz="2800" b="0" dirty="0" smtClean="0">
                <a:solidFill>
                  <a:schemeClr val="tx1"/>
                </a:solidFill>
              </a:rPr>
              <a:t>Многие стихотворения Исаковского положены на музыку. Наиболее известны </a:t>
            </a:r>
            <a:r>
              <a:rPr lang="ru-RU" sz="2800" b="0" dirty="0" smtClean="0">
                <a:solidFill>
                  <a:schemeClr val="tx1"/>
                </a:solidFill>
                <a:hlinkClick r:id="rId2" tooltip="Катюша (песня)"/>
              </a:rPr>
              <a:t>«Катюша»</a:t>
            </a:r>
            <a:r>
              <a:rPr lang="ru-RU" sz="2800" b="0" dirty="0" smtClean="0">
                <a:solidFill>
                  <a:schemeClr val="tx1"/>
                </a:solidFill>
              </a:rPr>
              <a:t> и «</a:t>
            </a:r>
            <a:r>
              <a:rPr lang="ru-RU" sz="2800" b="0" dirty="0" smtClean="0">
                <a:solidFill>
                  <a:schemeClr val="tx1"/>
                </a:solidFill>
                <a:hlinkClick r:id="rId3" tooltip="Враги сожгли родную хату"/>
              </a:rPr>
              <a:t>Враги сожгли родную хату</a:t>
            </a:r>
            <a:r>
              <a:rPr lang="ru-RU" sz="2800" b="0" dirty="0" smtClean="0">
                <a:solidFill>
                  <a:schemeClr val="tx1"/>
                </a:solidFill>
              </a:rPr>
              <a:t>» 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Albert\Desktop\isakovskij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714488"/>
            <a:ext cx="3857652" cy="5000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>
            <a:noAutofit/>
          </a:bodyPr>
          <a:lstStyle/>
          <a:p>
            <a:r>
              <a:rPr lang="ru-RU" sz="4400" b="1" dirty="0" smtClean="0"/>
              <a:t>Обучение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Самоучкой приобщился к грамоте, научился читать и писать. С осени 1911 года он смог ходить в школу и окончил ее весною 1913 года, получив «5» по всем предметам. В 1915 продолжил свое обучение в гимназии. Гимназию пришлось оставить, так как семья терпела большую нужду. Одно из ученических стихотворений — «Просьба солдата» — было опубликовано ещё в </a:t>
            </a:r>
            <a:r>
              <a:rPr lang="ru-RU" dirty="0" smtClean="0">
                <a:hlinkClick r:id="rId2" tooltip="1914 год"/>
              </a:rPr>
              <a:t>1914 году</a:t>
            </a:r>
            <a:r>
              <a:rPr lang="ru-RU" dirty="0" smtClean="0"/>
              <a:t> в общероссийской газете «Новь». В 1921—1931 годах работал в смоленских газетах. В</a:t>
            </a:r>
            <a:r>
              <a:rPr lang="ru-RU" dirty="0" smtClean="0">
                <a:hlinkClick r:id="rId3" tooltip="1931 год"/>
              </a:rPr>
              <a:t>1931 году</a:t>
            </a:r>
            <a:r>
              <a:rPr lang="ru-RU" dirty="0" smtClean="0"/>
              <a:t> переехал в Москву.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143008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/>
              <a:t>Гимназист Исаковский в период революции.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fontAlgn="base"/>
            <a:r>
              <a:rPr lang="ru-RU" dirty="0" smtClean="0"/>
              <a:t>Во время февральской буржуазно-демократической революции Исаковский учился в шестом классе Смоленской гимназии. Революционные события коснулись значительной части учеников. Революционно настроенный гимназист Исаковский, принял самое деятельное участие во всей этой работе. Во второй половине марта вышел первый номер журнала с эпиграфом стихотворения И. Никитина:</a:t>
            </a:r>
          </a:p>
          <a:p>
            <a:pPr fontAlgn="base">
              <a:buNone/>
            </a:pPr>
            <a:r>
              <a:rPr lang="ru-RU" dirty="0" smtClean="0"/>
              <a:t>    «Зреет наше юное племя,</a:t>
            </a:r>
          </a:p>
          <a:p>
            <a:pPr fontAlgn="base">
              <a:buNone/>
            </a:pPr>
            <a:r>
              <a:rPr lang="ru-RU" dirty="0" smtClean="0"/>
              <a:t>     Путь твой широк впереди».</a:t>
            </a:r>
          </a:p>
          <a:p>
            <a:r>
              <a:rPr lang="ru-RU" dirty="0" smtClean="0"/>
              <a:t>Редактировал журнал В. Свистунов – учитель и друг Исаковского, который и привел его к активному сотрудничеству в журнале. На пятой странице Исаковский опубликовал свое стихотворение «Товарищам».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81838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/>
              <a:t>Влияние на творчество поэта.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000" dirty="0" smtClean="0"/>
              <a:t>В исканиях начинающего Исаковского отразились общие черты нашей молодой литературы той поры, не исключая слабостей и противоречий. Сильное влияние на него в то время оказала пролеткультовская поэзия.</a:t>
            </a:r>
          </a:p>
          <a:p>
            <a:r>
              <a:rPr lang="ru-RU" sz="2000" dirty="0" smtClean="0"/>
              <a:t>Но главное, что отличает его от </a:t>
            </a:r>
            <a:r>
              <a:rPr lang="ru-RU" sz="2000" dirty="0" err="1" smtClean="0"/>
              <a:t>пролеткультовцев</a:t>
            </a:r>
            <a:r>
              <a:rPr lang="ru-RU" sz="2000" dirty="0" smtClean="0"/>
              <a:t> уже в ранних сборниках, - это близость к классикам, особенно к Некрасову. </a:t>
            </a:r>
          </a:p>
          <a:p>
            <a:r>
              <a:rPr lang="ru-RU" sz="2000" dirty="0" smtClean="0"/>
              <a:t>Подражание Пушкину и Некрасову, а затем сознательная учеба у них способствовали выработке поэтической конкретности, реалистической ясности, простоты и изящества художественной формы. Классики учили поэта быть ближе к насущным проблемам народной жизни, углубляться во внутренний мир человека, четко и ясно говорить о важном, существенном. На этом пути поэт со временем прочно закрепится и станет одним из активнейших хранителей и продолжателей лучших традиций русской классики в советской поэзии.</a:t>
            </a:r>
          </a:p>
          <a:p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143008"/>
          </a:xfrm>
        </p:spPr>
        <p:txBody>
          <a:bodyPr>
            <a:normAutofit/>
          </a:bodyPr>
          <a:lstStyle/>
          <a:p>
            <a:r>
              <a:rPr lang="ru-RU" sz="4400" b="1" dirty="0" smtClean="0"/>
              <a:t>Становление как поэта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857364"/>
            <a:ext cx="8229600" cy="438912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Осенью 1918 года Михаил Васильевич вступает в ВКП(б). Начинается длительный период журналистской газетной работы Исаковского, одновременно происходит его становление как поэта. Революции требовались грамотные люди из рабоче-крестьянских слоев.</a:t>
            </a:r>
          </a:p>
          <a:p>
            <a:r>
              <a:rPr lang="ru-RU" dirty="0" smtClean="0"/>
              <a:t>В начале 1919 года партия посылает Исаковского в Ельню, редактором уездной газеты, которая находилась тогда в бедственном состоянии.</a:t>
            </a:r>
          </a:p>
          <a:p>
            <a:r>
              <a:rPr lang="ru-RU" dirty="0" smtClean="0"/>
              <a:t>Проработал он здесь два года, причем работал буквально один. Весь материал, от первой до последней строки, приходилось самому переписывать от руки: не было ни машинки, ни машинистки. Он писал статьи и фельетоны, корректировал, участвовал в верстке. Газета печаталась вручную. Усталость на работе повлияла на то, что у Исаковского прогрессировала болезнь глаз.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/>
              <a:t>Общественная работа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Активную литературно-публицистическую деятельность Исаковский совмещал с общественной работой. В 1920 году он входил в правление смоленского отделения Всесоюзной пролетарской организации писателей «Кузница».</a:t>
            </a:r>
          </a:p>
          <a:p>
            <a:r>
              <a:rPr lang="ru-RU" dirty="0" smtClean="0"/>
              <a:t>В 1926-1927 годах, когда на базе литературной группы при смоленской комсомольской газете «Юный товарищ» возникло смоленское отделение Российской ассоциации пролетарских писателей (РАПП), Исаковский был избран секретарем правления этой организации. Все чаще в смоленских газетах печатались его стихи.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10400"/>
          </a:xfrm>
        </p:spPr>
        <p:txBody>
          <a:bodyPr>
            <a:normAutofit/>
          </a:bodyPr>
          <a:lstStyle/>
          <a:p>
            <a:r>
              <a:rPr lang="ru-RU" sz="4400" b="1" dirty="0" smtClean="0"/>
              <a:t>Годы Великой Отечественной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Михаилу Исаковскому тяжелая болезнь глаз не позволила надеть солдатскую шинель, но и в глубоком тылу на него обрушились горести и несчастья, общие для всех советских людей. </a:t>
            </a:r>
          </a:p>
          <a:p>
            <a:r>
              <a:rPr lang="ru-RU" dirty="0" smtClean="0"/>
              <a:t>Под пятой фашистских оккупантов оказалась его малая Родина – Смоленщина. В Глотовке был сожжен врагами его отчий дом. Поэт всю войну прожил в небольшом городе Чистополе</a:t>
            </a:r>
          </a:p>
          <a:p>
            <a:r>
              <a:rPr lang="ru-RU" dirty="0" smtClean="0"/>
              <a:t>Лирика Исаковского тех грозных лет – настоящая поэтическая летопись войны. Проникновенно поэт рисует суровые будни фронта и тыла, героические дела и чувства воинов и партизан, рабочих и колхозников, раскрывает всенародный характер и исторический смысл борьбы с фашизмом.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/>
              <a:t>Песенное творчество 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Большое место в поэзии Михаила Исаковского</a:t>
            </a:r>
            <a:r>
              <a:rPr lang="ru-RU" b="1" dirty="0" smtClean="0"/>
              <a:t> </a:t>
            </a:r>
            <a:r>
              <a:rPr lang="ru-RU" dirty="0" smtClean="0"/>
              <a:t>занимало песенное творчество. Его по праву можно читать одним из лучших поэтов-песенников России -- это на его стихи написаны песни, которые стали поистине всенародными:</a:t>
            </a:r>
          </a:p>
          <a:p>
            <a:pPr>
              <a:buNone/>
            </a:pPr>
            <a:r>
              <a:rPr lang="ru-RU" b="1" dirty="0" smtClean="0"/>
              <a:t>     «Прощание»</a:t>
            </a:r>
            <a:r>
              <a:rPr lang="ru-RU" dirty="0" smtClean="0"/>
              <a:t>,</a:t>
            </a:r>
            <a:r>
              <a:rPr lang="ru-RU" b="1" dirty="0" smtClean="0"/>
              <a:t> «Провожание»</a:t>
            </a:r>
            <a:r>
              <a:rPr lang="ru-RU" dirty="0" smtClean="0"/>
              <a:t>,</a:t>
            </a:r>
            <a:r>
              <a:rPr lang="ru-RU" b="1" dirty="0" smtClean="0"/>
              <a:t> «И кто его знает»</a:t>
            </a:r>
            <a:r>
              <a:rPr lang="ru-RU" dirty="0" smtClean="0"/>
              <a:t>,</a:t>
            </a:r>
            <a:r>
              <a:rPr lang="ru-RU" b="1" dirty="0" smtClean="0"/>
              <a:t> «Катюша»</a:t>
            </a:r>
            <a:r>
              <a:rPr lang="ru-RU" dirty="0" smtClean="0"/>
              <a:t>,</a:t>
            </a:r>
          </a:p>
          <a:p>
            <a:pPr>
              <a:buNone/>
            </a:pPr>
            <a:r>
              <a:rPr lang="ru-RU" b="1" dirty="0" smtClean="0"/>
              <a:t>     «До свиданья, города и хаты»</a:t>
            </a:r>
            <a:r>
              <a:rPr lang="ru-RU" dirty="0" smtClean="0"/>
              <a:t>,</a:t>
            </a:r>
            <a:r>
              <a:rPr lang="ru-RU" b="1" dirty="0" smtClean="0"/>
              <a:t> «В прифронтовом лесу»</a:t>
            </a:r>
            <a:r>
              <a:rPr lang="ru-RU" dirty="0" smtClean="0"/>
              <a:t>,</a:t>
            </a:r>
            <a:r>
              <a:rPr lang="ru-RU" b="1" dirty="0" smtClean="0"/>
              <a:t> «Ой, туманы мои...»</a:t>
            </a:r>
            <a:r>
              <a:rPr lang="ru-RU" dirty="0" smtClean="0"/>
              <a:t>,</a:t>
            </a:r>
            <a:r>
              <a:rPr lang="ru-RU" b="1" dirty="0" smtClean="0"/>
              <a:t>«Огонек»</a:t>
            </a:r>
            <a:r>
              <a:rPr lang="ru-RU" dirty="0" smtClean="0"/>
              <a:t>,</a:t>
            </a:r>
            <a:r>
              <a:rPr lang="ru-RU" b="1" dirty="0" smtClean="0"/>
              <a:t> «Лучше нету того цвету»</a:t>
            </a:r>
            <a:r>
              <a:rPr lang="ru-RU" dirty="0" smtClean="0"/>
              <a:t>,</a:t>
            </a:r>
            <a:r>
              <a:rPr lang="ru-RU" b="1" dirty="0" smtClean="0"/>
              <a:t> «Услышь меня, хорошая»</a:t>
            </a:r>
            <a:r>
              <a:rPr lang="ru-RU" dirty="0" smtClean="0"/>
              <a:t>,</a:t>
            </a:r>
          </a:p>
          <a:p>
            <a:pPr>
              <a:buNone/>
            </a:pPr>
            <a:r>
              <a:rPr lang="ru-RU" b="1" dirty="0" smtClean="0"/>
              <a:t>     «Одинокая гармонь»</a:t>
            </a:r>
            <a:r>
              <a:rPr lang="ru-RU" dirty="0" smtClean="0"/>
              <a:t>,</a:t>
            </a:r>
            <a:r>
              <a:rPr lang="ru-RU" b="1" dirty="0" smtClean="0"/>
              <a:t> «Мы с тобою не дружили»</a:t>
            </a:r>
            <a:r>
              <a:rPr lang="ru-RU" dirty="0" smtClean="0"/>
              <a:t>,</a:t>
            </a:r>
          </a:p>
          <a:p>
            <a:pPr>
              <a:buNone/>
            </a:pPr>
            <a:r>
              <a:rPr lang="ru-RU" b="1" dirty="0" smtClean="0"/>
              <a:t>     «Летят перелетные птицы» </a:t>
            </a:r>
            <a:r>
              <a:rPr lang="ru-RU" dirty="0" smtClean="0"/>
              <a:t>и многие-многие другие.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За песни и стихи военных лет Михаилу Исаковскому дважды</a:t>
            </a:r>
          </a:p>
          <a:p>
            <a:pPr>
              <a:buNone/>
            </a:pPr>
            <a:r>
              <a:rPr lang="ru-RU" dirty="0" smtClean="0"/>
              <a:t>     была присуждена </a:t>
            </a:r>
            <a:r>
              <a:rPr lang="ru-RU" b="1" dirty="0" smtClean="0"/>
              <a:t>Сталинская премия</a:t>
            </a:r>
            <a:r>
              <a:rPr lang="ru-RU" dirty="0" smtClean="0"/>
              <a:t> – в </a:t>
            </a:r>
            <a:r>
              <a:rPr lang="ru-RU" b="1" dirty="0" smtClean="0"/>
              <a:t>1943</a:t>
            </a:r>
            <a:r>
              <a:rPr lang="ru-RU" dirty="0" smtClean="0"/>
              <a:t> и </a:t>
            </a:r>
            <a:r>
              <a:rPr lang="ru-RU" b="1" dirty="0" smtClean="0"/>
              <a:t>1949</a:t>
            </a:r>
            <a:r>
              <a:rPr lang="ru-RU" dirty="0" smtClean="0"/>
              <a:t> годах.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dirty="0" smtClean="0"/>
              <a:t>По своей форме и языку поэзия Михаила Исаковского всегда отличалась</a:t>
            </a:r>
          </a:p>
          <a:p>
            <a:pPr>
              <a:buNone/>
            </a:pPr>
            <a:r>
              <a:rPr lang="ru-RU" dirty="0" smtClean="0"/>
              <a:t>     ясностью, народностью и музыкальностью.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714356"/>
            <a:ext cx="8534400" cy="1143008"/>
          </a:xfrm>
        </p:spPr>
        <p:txBody>
          <a:bodyPr>
            <a:normAutofit/>
          </a:bodyPr>
          <a:lstStyle/>
          <a:p>
            <a:r>
              <a:rPr lang="ru-RU" sz="4400" b="1" dirty="0" smtClean="0"/>
              <a:t>Послевоенные годы</a:t>
            </a:r>
            <a:endParaRPr lang="ru-RU" sz="4400" b="1" dirty="0"/>
          </a:p>
        </p:txBody>
      </p:sp>
      <p:pic>
        <p:nvPicPr>
          <p:cNvPr id="5" name="Содержимое 4" descr="2625d2fcadd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3455" y="2285991"/>
            <a:ext cx="4569983" cy="3750339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В послевоенные годы Исаковский занимался переводом стихов с белорусского, украинского языков. </a:t>
            </a:r>
          </a:p>
          <a:p>
            <a:r>
              <a:rPr lang="ru-RU" sz="2400" dirty="0" smtClean="0"/>
              <a:t>Песни Исаковского пели все, но поэт в послевоенные годы испытывал житейские трудности.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100477029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2046" y="1970881"/>
            <a:ext cx="4601392" cy="4601392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ru-RU" dirty="0" smtClean="0"/>
              <a:t>Болезнь глаз с годами прогрессировала. Исаковский стал писать фломастером, крупными буквами, чтобы работать над стихами. Композитор Н. Новиков привез из ГДР специально изготовленные для Исаковского большие, тяжелые очки, больше напоминавшие бинокль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10400"/>
          </a:xfrm>
        </p:spPr>
        <p:txBody>
          <a:bodyPr>
            <a:normAutofit/>
          </a:bodyPr>
          <a:lstStyle/>
          <a:p>
            <a:r>
              <a:rPr lang="ru-RU" sz="4400" b="1" dirty="0" smtClean="0"/>
              <a:t>Награды</a:t>
            </a:r>
            <a:endParaRPr lang="ru-RU" sz="4400" b="1" dirty="0"/>
          </a:p>
        </p:txBody>
      </p:sp>
      <p:pic>
        <p:nvPicPr>
          <p:cNvPr id="5" name="Содержимое 4" descr="73205529474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01625" y="1785927"/>
            <a:ext cx="4038600" cy="2143139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Михаил Васильевич был депутатом Верховного Совета РСФСР четырех созывов, часто выезжал по депутатским делам на родную Смоленщину.</a:t>
            </a:r>
          </a:p>
          <a:p>
            <a:r>
              <a:rPr lang="ru-RU" dirty="0" smtClean="0"/>
              <a:t> За литературную работу он был награжден четырьмя орденами Ленина и Золотой медалью «Серп и молот» Героя Социалистического Труда, двумя орденами Трудового Красного Знамени, орденом «Знак Почета», а так же был лауреатом двух Государственных премий первой степени…»</a:t>
            </a:r>
            <a:endParaRPr lang="ru-RU" dirty="0"/>
          </a:p>
        </p:txBody>
      </p:sp>
      <p:pic>
        <p:nvPicPr>
          <p:cNvPr id="2050" name="Picture 2" descr="C:\Users\Albert\Desktop\168_09.jpg_ma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929066"/>
            <a:ext cx="4357718" cy="2837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/>
          </a:bodyPr>
          <a:lstStyle/>
          <a:p>
            <a:r>
              <a:rPr lang="ru-RU" sz="4400" b="1" dirty="0" smtClean="0"/>
              <a:t>Знаменитые песни 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257676" cy="4434840"/>
          </a:xfrm>
          <a:ln>
            <a:solidFill>
              <a:schemeClr val="accent1"/>
            </a:solidFill>
          </a:ln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2300" b="1" dirty="0" smtClean="0"/>
              <a:t>    </a:t>
            </a:r>
            <a:r>
              <a:rPr lang="ru-RU" sz="2300" b="1" dirty="0" smtClean="0">
                <a:solidFill>
                  <a:schemeClr val="accent1"/>
                </a:solidFill>
              </a:rPr>
              <a:t>ВРАГИ СОЖГЛИ РОДНУЮ ХАТУ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/>
              <a:t>Враги сожгли родную хату,</a:t>
            </a:r>
            <a:br>
              <a:rPr lang="ru-RU" i="1" dirty="0" smtClean="0"/>
            </a:br>
            <a:r>
              <a:rPr lang="ru-RU" i="1" dirty="0" smtClean="0"/>
              <a:t>Сгубили всю его семью.</a:t>
            </a:r>
            <a:br>
              <a:rPr lang="ru-RU" i="1" dirty="0" smtClean="0"/>
            </a:br>
            <a:r>
              <a:rPr lang="ru-RU" i="1" dirty="0" smtClean="0"/>
              <a:t>Куда ж теперь идти солдату,</a:t>
            </a:r>
            <a:br>
              <a:rPr lang="ru-RU" i="1" dirty="0" smtClean="0"/>
            </a:br>
            <a:r>
              <a:rPr lang="ru-RU" i="1" dirty="0" smtClean="0"/>
              <a:t>Кому нести печаль свою?</a:t>
            </a:r>
          </a:p>
          <a:p>
            <a:r>
              <a:rPr lang="ru-RU" i="1" dirty="0" smtClean="0"/>
              <a:t>Пошел солдат в глубоком горе</a:t>
            </a:r>
            <a:br>
              <a:rPr lang="ru-RU" i="1" dirty="0" smtClean="0"/>
            </a:br>
            <a:r>
              <a:rPr lang="ru-RU" i="1" dirty="0" smtClean="0"/>
              <a:t>На перекресток двух дорог,</a:t>
            </a:r>
            <a:br>
              <a:rPr lang="ru-RU" i="1" dirty="0" smtClean="0"/>
            </a:br>
            <a:r>
              <a:rPr lang="ru-RU" i="1" dirty="0" smtClean="0"/>
              <a:t>Нашел солдат в широком поле</a:t>
            </a:r>
            <a:br>
              <a:rPr lang="ru-RU" i="1" dirty="0" smtClean="0"/>
            </a:br>
            <a:r>
              <a:rPr lang="ru-RU" i="1" dirty="0" smtClean="0"/>
              <a:t>Травой заросший бугорок.</a:t>
            </a:r>
          </a:p>
          <a:p>
            <a:r>
              <a:rPr lang="ru-RU" i="1" dirty="0" smtClean="0"/>
              <a:t>Стоит солдат — и словно комья Застряли в горле у него. Сказал солдат: "Встречай, Прасковья, Героя-мужа своего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Одна из самых популярных песен о Великой Отечественной войне, проникнутая острым драматическим и трагическим настроением. В песне описывается ситуация возвращения солдата с войны домой. Но дом сожжён, и жена погибла. В текст встроен пронзительный монолог солдата над могилой супруги, построенный как его обращение к ней.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1"/>
                </a:solidFill>
              </a:rPr>
              <a:t>ОЙ, ЦВЕТЕТ КАЛИНА </a:t>
            </a:r>
            <a:endParaRPr lang="ru-RU" sz="2800" b="1" dirty="0">
              <a:solidFill>
                <a:schemeClr val="accent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i="1" dirty="0" smtClean="0"/>
              <a:t>Ой, цветет калина</a:t>
            </a:r>
            <a:br>
              <a:rPr lang="ru-RU" i="1" dirty="0" smtClean="0"/>
            </a:br>
            <a:r>
              <a:rPr lang="ru-RU" i="1" dirty="0" smtClean="0"/>
              <a:t>В поле у ручья.</a:t>
            </a:r>
            <a:br>
              <a:rPr lang="ru-RU" i="1" dirty="0" smtClean="0"/>
            </a:br>
            <a:r>
              <a:rPr lang="ru-RU" i="1" dirty="0" smtClean="0"/>
              <a:t>Парня молодого</a:t>
            </a:r>
            <a:br>
              <a:rPr lang="ru-RU" i="1" dirty="0" smtClean="0"/>
            </a:br>
            <a:r>
              <a:rPr lang="ru-RU" i="1" dirty="0" smtClean="0"/>
              <a:t>Полюбила я.</a:t>
            </a:r>
          </a:p>
          <a:p>
            <a:r>
              <a:rPr lang="ru-RU" i="1" dirty="0" smtClean="0"/>
              <a:t>Парня полюбила</a:t>
            </a:r>
            <a:br>
              <a:rPr lang="ru-RU" i="1" dirty="0" smtClean="0"/>
            </a:br>
            <a:r>
              <a:rPr lang="ru-RU" i="1" dirty="0" smtClean="0"/>
              <a:t>На свою беду:</a:t>
            </a:r>
            <a:br>
              <a:rPr lang="ru-RU" i="1" dirty="0" smtClean="0"/>
            </a:br>
            <a:r>
              <a:rPr lang="ru-RU" i="1" dirty="0" smtClean="0"/>
              <a:t>Не могу открыться,</a:t>
            </a:r>
            <a:br>
              <a:rPr lang="ru-RU" i="1" dirty="0" smtClean="0"/>
            </a:br>
            <a:r>
              <a:rPr lang="ru-RU" i="1" dirty="0" smtClean="0"/>
              <a:t>Слова не найду.</a:t>
            </a:r>
          </a:p>
          <a:p>
            <a:r>
              <a:rPr lang="ru-RU" i="1" dirty="0" smtClean="0"/>
              <a:t>Он живет – не знает</a:t>
            </a:r>
            <a:br>
              <a:rPr lang="ru-RU" i="1" dirty="0" smtClean="0"/>
            </a:br>
            <a:r>
              <a:rPr lang="ru-RU" i="1" dirty="0" smtClean="0"/>
              <a:t>Ничего о том,</a:t>
            </a:r>
            <a:br>
              <a:rPr lang="ru-RU" i="1" dirty="0" smtClean="0"/>
            </a:br>
            <a:r>
              <a:rPr lang="ru-RU" i="1" dirty="0" smtClean="0"/>
              <a:t>Что одна дивчина</a:t>
            </a:r>
            <a:br>
              <a:rPr lang="ru-RU" i="1" dirty="0" smtClean="0"/>
            </a:br>
            <a:r>
              <a:rPr lang="ru-RU" i="1" dirty="0" smtClean="0"/>
              <a:t>Думает о нем…</a:t>
            </a:r>
          </a:p>
          <a:p>
            <a:r>
              <a:rPr lang="ru-RU" i="1" dirty="0" smtClean="0"/>
              <a:t>У ручья с калины</a:t>
            </a:r>
            <a:br>
              <a:rPr lang="ru-RU" i="1" dirty="0" smtClean="0"/>
            </a:br>
            <a:r>
              <a:rPr lang="ru-RU" i="1" dirty="0" smtClean="0"/>
              <a:t>Облетает цвет,</a:t>
            </a:r>
            <a:br>
              <a:rPr lang="ru-RU" i="1" dirty="0" smtClean="0"/>
            </a:br>
            <a:r>
              <a:rPr lang="ru-RU" i="1" dirty="0" smtClean="0"/>
              <a:t>А любовь девичья</a:t>
            </a:r>
            <a:br>
              <a:rPr lang="ru-RU" i="1" dirty="0" smtClean="0"/>
            </a:br>
            <a:r>
              <a:rPr lang="ru-RU" i="1" dirty="0" smtClean="0"/>
              <a:t>Не проходит, пет.</a:t>
            </a:r>
          </a:p>
          <a:p>
            <a:endParaRPr lang="ru-RU" dirty="0"/>
          </a:p>
        </p:txBody>
      </p:sp>
      <p:pic>
        <p:nvPicPr>
          <p:cNvPr id="5" name="Содержимое 4" descr="kalina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29124" y="2143116"/>
            <a:ext cx="4429156" cy="44291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1"/>
                </a:solidFill>
              </a:rPr>
              <a:t>    КАТЮША</a:t>
            </a:r>
            <a:endParaRPr lang="ru-RU" sz="2800" dirty="0">
              <a:solidFill>
                <a:schemeClr val="accent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Расцветали яблони и груши,</a:t>
            </a:r>
            <a:br>
              <a:rPr lang="ru-RU" i="1" dirty="0" smtClean="0"/>
            </a:br>
            <a:r>
              <a:rPr lang="ru-RU" i="1" dirty="0" smtClean="0"/>
              <a:t>Поплыли туманы над рекой.</a:t>
            </a:r>
            <a:br>
              <a:rPr lang="ru-RU" i="1" dirty="0" smtClean="0"/>
            </a:br>
            <a:r>
              <a:rPr lang="ru-RU" i="1" dirty="0" smtClean="0"/>
              <a:t>Выходила на берег Катюша,</a:t>
            </a:r>
            <a:br>
              <a:rPr lang="ru-RU" i="1" dirty="0" smtClean="0"/>
            </a:br>
            <a:r>
              <a:rPr lang="ru-RU" i="1" dirty="0" smtClean="0"/>
              <a:t>На высокий берег на крутой.</a:t>
            </a:r>
          </a:p>
          <a:p>
            <a:r>
              <a:rPr lang="ru-RU" i="1" dirty="0" smtClean="0"/>
              <a:t>Выходила, песню заводила</a:t>
            </a:r>
            <a:br>
              <a:rPr lang="ru-RU" i="1" dirty="0" smtClean="0"/>
            </a:br>
            <a:r>
              <a:rPr lang="ru-RU" i="1" dirty="0" smtClean="0"/>
              <a:t>Про степного сизого орла,</a:t>
            </a:r>
            <a:br>
              <a:rPr lang="ru-RU" i="1" dirty="0" smtClean="0"/>
            </a:br>
            <a:r>
              <a:rPr lang="ru-RU" i="1" dirty="0" smtClean="0"/>
              <a:t>Про того, которого любила,</a:t>
            </a:r>
            <a:br>
              <a:rPr lang="ru-RU" i="1" dirty="0" smtClean="0"/>
            </a:br>
            <a:r>
              <a:rPr lang="ru-RU" i="1" dirty="0" smtClean="0"/>
              <a:t>Про того, чьи письма берегла.</a:t>
            </a:r>
          </a:p>
          <a:p>
            <a:r>
              <a:rPr lang="ru-RU" i="1" dirty="0" smtClean="0"/>
              <a:t>Ой ты, песня, песенка девичья,</a:t>
            </a:r>
            <a:br>
              <a:rPr lang="ru-RU" i="1" dirty="0" smtClean="0"/>
            </a:br>
            <a:r>
              <a:rPr lang="ru-RU" i="1" dirty="0" smtClean="0"/>
              <a:t>Ты лети за ясным солнцем вслед:</a:t>
            </a:r>
            <a:br>
              <a:rPr lang="ru-RU" i="1" dirty="0" smtClean="0"/>
            </a:br>
            <a:r>
              <a:rPr lang="ru-RU" i="1" dirty="0" smtClean="0"/>
              <a:t>И бойцу на дальнем пограничье</a:t>
            </a:r>
            <a:br>
              <a:rPr lang="ru-RU" i="1" dirty="0" smtClean="0"/>
            </a:br>
            <a:r>
              <a:rPr lang="ru-RU" i="1" dirty="0" smtClean="0"/>
              <a:t>От Катюши передай привет.</a:t>
            </a:r>
          </a:p>
          <a:p>
            <a:endParaRPr lang="ru-RU" dirty="0"/>
          </a:p>
        </p:txBody>
      </p:sp>
      <p:pic>
        <p:nvPicPr>
          <p:cNvPr id="5" name="Содержимое 4" descr="195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3438" y="2857496"/>
            <a:ext cx="4217480" cy="31631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accent1"/>
                </a:solidFill>
              </a:rPr>
              <a:t>Последние годы жизни</a:t>
            </a:r>
            <a:endParaRPr lang="ru-RU" sz="4400" b="1" dirty="0">
              <a:solidFill>
                <a:schemeClr val="accent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В последние годы Михаил Васильевич занимался депутатской деятельностью – он был депутатом Верховного совета РСФСР четырех созывов.</a:t>
            </a:r>
          </a:p>
          <a:p>
            <a:r>
              <a:rPr lang="ru-RU" dirty="0" smtClean="0"/>
              <a:t> Михаил Исаковский умер 20 июля 1973 года в Москве и был похоронен на Новодевичьем кладбище.</a:t>
            </a:r>
            <a:endParaRPr lang="ru-RU" dirty="0"/>
          </a:p>
        </p:txBody>
      </p:sp>
      <p:pic>
        <p:nvPicPr>
          <p:cNvPr id="5" name="Содержимое 4" descr="168_11.jpg_max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143504" y="1785926"/>
            <a:ext cx="3607776" cy="469725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/>
              <a:t>Литература:</a:t>
            </a:r>
            <a:endParaRPr lang="ru-RU" sz="4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sz="2400" dirty="0" smtClean="0"/>
              <a:t>М. Исаковский «Лирика», изд. «Детская литература», М. 1974.</a:t>
            </a:r>
          </a:p>
          <a:p>
            <a:pPr fontAlgn="base"/>
            <a:r>
              <a:rPr lang="ru-RU" sz="2400" dirty="0" smtClean="0"/>
              <a:t>М. Исаковский «О поэтическом мастерстве», изд. «Экспресс», 1970.</a:t>
            </a:r>
          </a:p>
          <a:p>
            <a:pPr fontAlgn="base"/>
            <a:r>
              <a:rPr lang="ru-RU" sz="2400" dirty="0" smtClean="0"/>
              <a:t>А. Поликанов «М. Исаковский»; изд. «Просвещение», М. 1989.</a:t>
            </a:r>
          </a:p>
          <a:p>
            <a:pPr fontAlgn="base"/>
            <a:r>
              <a:rPr lang="ru-RU" sz="2400" dirty="0" smtClean="0"/>
              <a:t>Н. </a:t>
            </a:r>
            <a:r>
              <a:rPr lang="ru-RU" sz="2400" dirty="0" err="1" smtClean="0"/>
              <a:t>Рыленков</a:t>
            </a:r>
            <a:r>
              <a:rPr lang="ru-RU" sz="2400" dirty="0" smtClean="0"/>
              <a:t> «Народный поэт», изд. «Просвещение», М. 1992.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289</TotalTime>
  <Words>997</Words>
  <Application>Microsoft Office PowerPoint</Application>
  <PresentationFormat>Экран (4:3)</PresentationFormat>
  <Paragraphs>95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Слайд 1</vt:lpstr>
      <vt:lpstr>Содержание:</vt:lpstr>
      <vt:lpstr>Цель: Расширить знания о творчестве М.В.  Исаковского.  Показать высокие патриотические чувства в поэзии автора.  Задачи:  Воспитывать любовь к Родине, чувство гордости за свой народ</vt:lpstr>
      <vt:lpstr> Введение</vt:lpstr>
      <vt:lpstr>Поэт-песенник  Михаил Васильевич Исаковский</vt:lpstr>
      <vt:lpstr>Обучение</vt:lpstr>
      <vt:lpstr>Гимназист Исаковский в период революции.</vt:lpstr>
      <vt:lpstr>Влияние на творчество поэта.</vt:lpstr>
      <vt:lpstr>Становление как поэта</vt:lpstr>
      <vt:lpstr>Общественная работа</vt:lpstr>
      <vt:lpstr>Годы Великой Отечественной</vt:lpstr>
      <vt:lpstr>Песенное творчество </vt:lpstr>
      <vt:lpstr>Послевоенные годы</vt:lpstr>
      <vt:lpstr>Слайд 14</vt:lpstr>
      <vt:lpstr>Награды</vt:lpstr>
      <vt:lpstr>Знаменитые песни </vt:lpstr>
      <vt:lpstr>ОЙ, ЦВЕТЕТ КАЛИНА </vt:lpstr>
      <vt:lpstr>    КАТЮША</vt:lpstr>
      <vt:lpstr>Последние годы жизни</vt:lpstr>
      <vt:lpstr>Литература: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Поэт-песенник  Михаил Васильевич Исаковский</dc:title>
  <dc:creator>Albert</dc:creator>
  <cp:lastModifiedBy>777</cp:lastModifiedBy>
  <cp:revision>31</cp:revision>
  <dcterms:created xsi:type="dcterms:W3CDTF">2014-04-02T10:36:52Z</dcterms:created>
  <dcterms:modified xsi:type="dcterms:W3CDTF">2021-04-23T23:30:24Z</dcterms:modified>
</cp:coreProperties>
</file>