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73" r:id="rId3"/>
    <p:sldId id="374" r:id="rId4"/>
    <p:sldId id="375" r:id="rId5"/>
    <p:sldId id="376" r:id="rId6"/>
    <p:sldId id="377" r:id="rId7"/>
    <p:sldId id="296" r:id="rId8"/>
    <p:sldId id="313" r:id="rId9"/>
    <p:sldId id="366" r:id="rId10"/>
    <p:sldId id="261" r:id="rId11"/>
    <p:sldId id="262" r:id="rId12"/>
    <p:sldId id="298" r:id="rId13"/>
    <p:sldId id="258" r:id="rId14"/>
    <p:sldId id="265" r:id="rId15"/>
    <p:sldId id="266" r:id="rId16"/>
    <p:sldId id="267" r:id="rId17"/>
    <p:sldId id="269" r:id="rId18"/>
    <p:sldId id="271" r:id="rId19"/>
    <p:sldId id="349" r:id="rId20"/>
    <p:sldId id="272" r:id="rId21"/>
    <p:sldId id="282" r:id="rId22"/>
    <p:sldId id="310" r:id="rId23"/>
    <p:sldId id="312" r:id="rId24"/>
    <p:sldId id="292" r:id="rId25"/>
    <p:sldId id="363" r:id="rId26"/>
    <p:sldId id="324" r:id="rId27"/>
    <p:sldId id="278" r:id="rId28"/>
    <p:sldId id="285" r:id="rId29"/>
    <p:sldId id="302" r:id="rId30"/>
    <p:sldId id="364" r:id="rId31"/>
    <p:sldId id="284" r:id="rId32"/>
    <p:sldId id="362" r:id="rId33"/>
    <p:sldId id="367" r:id="rId34"/>
    <p:sldId id="342" r:id="rId35"/>
    <p:sldId id="268" r:id="rId36"/>
    <p:sldId id="291" r:id="rId37"/>
    <p:sldId id="365" r:id="rId38"/>
    <p:sldId id="275" r:id="rId39"/>
    <p:sldId id="277" r:id="rId40"/>
    <p:sldId id="368" r:id="rId41"/>
    <p:sldId id="263" r:id="rId42"/>
    <p:sldId id="274" r:id="rId43"/>
    <p:sldId id="281" r:id="rId44"/>
    <p:sldId id="276" r:id="rId45"/>
    <p:sldId id="283" r:id="rId46"/>
    <p:sldId id="288" r:id="rId47"/>
    <p:sldId id="289" r:id="rId48"/>
    <p:sldId id="314" r:id="rId49"/>
    <p:sldId id="290" r:id="rId50"/>
    <p:sldId id="303" r:id="rId51"/>
    <p:sldId id="369" r:id="rId52"/>
    <p:sldId id="370" r:id="rId53"/>
    <p:sldId id="294" r:id="rId54"/>
    <p:sldId id="308" r:id="rId55"/>
    <p:sldId id="299" r:id="rId56"/>
    <p:sldId id="305" r:id="rId57"/>
    <p:sldId id="316" r:id="rId58"/>
    <p:sldId id="260" r:id="rId59"/>
    <p:sldId id="371" r:id="rId60"/>
    <p:sldId id="338" r:id="rId61"/>
    <p:sldId id="372" r:id="rId62"/>
    <p:sldId id="378" r:id="rId63"/>
    <p:sldId id="321" r:id="rId64"/>
    <p:sldId id="337" r:id="rId65"/>
    <p:sldId id="361" r:id="rId66"/>
    <p:sldId id="353" r:id="rId67"/>
    <p:sldId id="356" r:id="rId68"/>
    <p:sldId id="326" r:id="rId69"/>
    <p:sldId id="332" r:id="rId70"/>
    <p:sldId id="340" r:id="rId71"/>
    <p:sldId id="329" r:id="rId72"/>
    <p:sldId id="333" r:id="rId73"/>
    <p:sldId id="334" r:id="rId74"/>
    <p:sldId id="343" r:id="rId75"/>
    <p:sldId id="331" r:id="rId76"/>
    <p:sldId id="345" r:id="rId77"/>
    <p:sldId id="346" r:id="rId78"/>
    <p:sldId id="347" r:id="rId79"/>
    <p:sldId id="351" r:id="rId80"/>
    <p:sldId id="352" r:id="rId81"/>
    <p:sldId id="357" r:id="rId82"/>
    <p:sldId id="358" r:id="rId83"/>
    <p:sldId id="379" r:id="rId84"/>
    <p:sldId id="354" r:id="rId8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4C71EC6-210F-42DE-9C53-41977AD35B3D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https://i.mycdn.me/i?r=AzEPZsRbOZEKgBhR0XGMT1RkVhkuk5FlaS2Z4fGi3EDSga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88843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47864" y="1700808"/>
            <a:ext cx="7524328" cy="4896544"/>
          </a:xfrm>
        </p:spPr>
        <p:txBody>
          <a:bodyPr>
            <a:noAutofit/>
          </a:bodyPr>
          <a:lstStyle/>
          <a:p>
            <a:r>
              <a:rPr lang="ru-RU" sz="8000" b="1" dirty="0" smtClean="0"/>
              <a:t>Защитите </a:t>
            </a:r>
            <a:r>
              <a:rPr lang="ru-RU" sz="6600" b="1" dirty="0" smtClean="0"/>
              <a:t/>
            </a:r>
            <a:br>
              <a:rPr lang="ru-RU" sz="6600" b="1" dirty="0" smtClean="0"/>
            </a:br>
            <a:r>
              <a:rPr lang="ru-RU" sz="6600" b="1" dirty="0" smtClean="0"/>
              <a:t/>
            </a:r>
            <a:br>
              <a:rPr lang="ru-RU" sz="6600" b="1" dirty="0" smtClean="0"/>
            </a:br>
            <a:r>
              <a:rPr lang="ru-RU" sz="8000" b="1" dirty="0" smtClean="0"/>
              <a:t>бездомных животных</a:t>
            </a:r>
            <a:endParaRPr lang="ru-RU" sz="8000" b="1" dirty="0"/>
          </a:p>
        </p:txBody>
      </p:sp>
    </p:spTree>
    <p:extLst>
      <p:ext uri="{BB962C8B-B14F-4D97-AF65-F5344CB8AC3E}">
        <p14:creationId xmlns:p14="http://schemas.microsoft.com/office/powerpoint/2010/main" val="2309879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бездомное животное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827" y="188640"/>
            <a:ext cx="7543800" cy="2362201"/>
          </a:xfrm>
        </p:spPr>
        <p:txBody>
          <a:bodyPr/>
          <a:lstStyle/>
          <a:p>
            <a:r>
              <a:rPr lang="ru-RU" b="1" dirty="0"/>
              <a:t>4 октября — Всемирный день защиты животных! </a:t>
            </a:r>
          </a:p>
        </p:txBody>
      </p:sp>
    </p:spTree>
    <p:extLst>
      <p:ext uri="{BB962C8B-B14F-4D97-AF65-F5344CB8AC3E}">
        <p14:creationId xmlns:p14="http://schemas.microsoft.com/office/powerpoint/2010/main" val="2038996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88639"/>
            <a:ext cx="8640960" cy="4464497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chemeClr val="bg1"/>
                </a:solidFill>
                <a:effectLst/>
              </a:rPr>
              <a:t>Потерявшиеся домашние питомцы.</a:t>
            </a:r>
            <a:r>
              <a:rPr lang="ru-RU" sz="2800" dirty="0">
                <a:solidFill>
                  <a:schemeClr val="bg1"/>
                </a:solidFill>
                <a:effectLst/>
              </a:rPr>
              <a:t> </a:t>
            </a:r>
            <a:endParaRPr lang="ru-RU" sz="2800" dirty="0" smtClean="0">
              <a:solidFill>
                <a:schemeClr val="bg1"/>
              </a:solidFill>
              <a:effectLst/>
            </a:endParaRPr>
          </a:p>
          <a:p>
            <a:r>
              <a:rPr lang="ru-RU" sz="2800" b="1" dirty="0">
                <a:solidFill>
                  <a:schemeClr val="bg1"/>
                </a:solidFill>
                <a:effectLst/>
              </a:rPr>
              <a:t>Животные, выброшенные на улицу.</a:t>
            </a:r>
            <a:r>
              <a:rPr lang="ru-RU" sz="2800" dirty="0">
                <a:solidFill>
                  <a:schemeClr val="bg1"/>
                </a:solidFill>
                <a:effectLst/>
              </a:rPr>
              <a:t> </a:t>
            </a:r>
            <a:endParaRPr lang="ru-RU" sz="2800" dirty="0" smtClean="0">
              <a:solidFill>
                <a:schemeClr val="bg1"/>
              </a:solidFill>
              <a:effectLst/>
            </a:endParaRPr>
          </a:p>
          <a:p>
            <a:r>
              <a:rPr lang="ru-RU" sz="2800" b="1" dirty="0">
                <a:solidFill>
                  <a:schemeClr val="bg1"/>
                </a:solidFill>
                <a:effectLst/>
              </a:rPr>
              <a:t>Низкий уровень стерилизации.</a:t>
            </a:r>
            <a:r>
              <a:rPr lang="ru-RU" sz="2800" dirty="0">
                <a:solidFill>
                  <a:schemeClr val="bg1"/>
                </a:solidFill>
                <a:effectLst/>
              </a:rPr>
              <a:t> </a:t>
            </a:r>
            <a:endParaRPr lang="ru-RU" sz="2800" dirty="0" smtClean="0">
              <a:solidFill>
                <a:schemeClr val="bg1"/>
              </a:solidFill>
              <a:effectLst/>
            </a:endParaRPr>
          </a:p>
          <a:p>
            <a:r>
              <a:rPr lang="ru-RU" sz="2800" b="1" dirty="0">
                <a:solidFill>
                  <a:schemeClr val="bg1"/>
                </a:solidFill>
                <a:effectLst/>
              </a:rPr>
              <a:t>Естественное размножение бездомных животных.</a:t>
            </a:r>
            <a:r>
              <a:rPr lang="ru-RU" sz="2800" dirty="0">
                <a:solidFill>
                  <a:schemeClr val="bg1"/>
                </a:solidFill>
                <a:effectLst/>
              </a:rPr>
              <a:t> </a:t>
            </a:r>
            <a:endParaRPr lang="ru-RU" sz="2800" dirty="0" smtClean="0">
              <a:solidFill>
                <a:schemeClr val="bg1"/>
              </a:solidFill>
              <a:effectLst/>
            </a:endParaRPr>
          </a:p>
          <a:p>
            <a:r>
              <a:rPr lang="ru-RU" sz="2800" b="1" dirty="0">
                <a:solidFill>
                  <a:schemeClr val="bg1"/>
                </a:solidFill>
                <a:effectLst/>
              </a:rPr>
              <a:t>Бесконтрольная работа клубов. </a:t>
            </a:r>
            <a:endParaRPr lang="ru-RU" sz="2800" b="1" dirty="0" smtClean="0">
              <a:solidFill>
                <a:schemeClr val="bg1"/>
              </a:solidFill>
              <a:effectLst/>
            </a:endParaRPr>
          </a:p>
          <a:p>
            <a:r>
              <a:rPr lang="ru-RU" sz="2800" b="1" dirty="0">
                <a:solidFill>
                  <a:schemeClr val="bg1"/>
                </a:solidFill>
                <a:effectLst/>
              </a:rPr>
              <a:t>Недостаток приютов для животных.</a:t>
            </a:r>
            <a:r>
              <a:rPr lang="ru-RU" sz="2800" dirty="0">
                <a:solidFill>
                  <a:schemeClr val="bg1"/>
                </a:solidFill>
                <a:effectLst/>
              </a:rPr>
              <a:t> </a:t>
            </a:r>
            <a:endParaRPr lang="ru-RU" sz="2800" dirty="0" smtClean="0">
              <a:solidFill>
                <a:schemeClr val="bg1"/>
              </a:solidFill>
              <a:effectLst/>
            </a:endParaRPr>
          </a:p>
          <a:p>
            <a:r>
              <a:rPr lang="ru-RU" sz="2800" b="1" dirty="0">
                <a:solidFill>
                  <a:schemeClr val="bg1"/>
                </a:solidFill>
                <a:effectLst/>
              </a:rPr>
              <a:t>Недостаточная просвещенность населения.</a:t>
            </a:r>
            <a:r>
              <a:rPr lang="ru-RU" sz="2800" dirty="0">
                <a:solidFill>
                  <a:schemeClr val="bg1"/>
                </a:solidFill>
                <a:effectLst/>
              </a:rPr>
              <a:t> 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4869160"/>
            <a:ext cx="7543800" cy="1642120"/>
          </a:xfrm>
        </p:spPr>
        <p:txBody>
          <a:bodyPr/>
          <a:lstStyle/>
          <a:p>
            <a:r>
              <a:rPr lang="ru-RU" b="1" i="1" dirty="0">
                <a:effectLst/>
              </a:rPr>
              <a:t>Откуда берутся бездомные животные</a:t>
            </a:r>
            <a:r>
              <a:rPr lang="ru-RU" b="1" i="1" dirty="0" smtClean="0">
                <a:effectLst/>
              </a:rPr>
              <a:t>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0057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116631"/>
            <a:ext cx="8928992" cy="5400601"/>
          </a:xfrm>
          <a:solidFill>
            <a:schemeClr val="tx1"/>
          </a:solidFill>
        </p:spPr>
        <p:txBody>
          <a:bodyPr>
            <a:normAutofit lnSpcReduction="10000"/>
          </a:bodyPr>
          <a:lstStyle/>
          <a:p>
            <a:r>
              <a:rPr lang="ru-RU" dirty="0">
                <a:solidFill>
                  <a:schemeClr val="bg1"/>
                </a:solidFill>
                <a:effectLst/>
              </a:rPr>
              <a:t>В решении проблемы бездомных животных западные страны используют принцип "начинать нужно с человека</a:t>
            </a:r>
            <a:r>
              <a:rPr lang="ru-RU" dirty="0" smtClean="0">
                <a:solidFill>
                  <a:schemeClr val="bg1"/>
                </a:solidFill>
                <a:effectLst/>
              </a:rPr>
              <a:t>".</a:t>
            </a:r>
          </a:p>
          <a:p>
            <a:r>
              <a:rPr lang="ru-RU" dirty="0">
                <a:solidFill>
                  <a:schemeClr val="bg1"/>
                </a:solidFill>
                <a:effectLst/>
              </a:rPr>
              <a:t>Желающие завести домашнего питомца должны уплатить достаточно высокий </a:t>
            </a:r>
            <a:r>
              <a:rPr lang="ru-RU" dirty="0" smtClean="0">
                <a:solidFill>
                  <a:schemeClr val="bg1"/>
                </a:solidFill>
                <a:effectLst/>
              </a:rPr>
              <a:t> налог</a:t>
            </a:r>
            <a:r>
              <a:rPr lang="ru-RU" dirty="0">
                <a:solidFill>
                  <a:schemeClr val="bg1"/>
                </a:solidFill>
                <a:effectLst/>
              </a:rPr>
              <a:t>. </a:t>
            </a:r>
            <a:endParaRPr lang="ru-RU" dirty="0" smtClean="0">
              <a:solidFill>
                <a:schemeClr val="bg1"/>
              </a:solidFill>
              <a:effectLst/>
            </a:endParaRPr>
          </a:p>
          <a:p>
            <a:r>
              <a:rPr lang="ru-RU" dirty="0">
                <a:solidFill>
                  <a:schemeClr val="bg1"/>
                </a:solidFill>
                <a:effectLst/>
              </a:rPr>
              <a:t>Владельцы бойцовских собак должны получить справку о безопасности животного.</a:t>
            </a:r>
          </a:p>
          <a:p>
            <a:r>
              <a:rPr lang="ru-RU" dirty="0">
                <a:solidFill>
                  <a:schemeClr val="bg1"/>
                </a:solidFill>
                <a:effectLst/>
              </a:rPr>
              <a:t>Животные должны быть </a:t>
            </a:r>
            <a:r>
              <a:rPr lang="ru-RU" dirty="0" err="1">
                <a:solidFill>
                  <a:schemeClr val="bg1"/>
                </a:solidFill>
                <a:effectLst/>
              </a:rPr>
              <a:t>чипированы</a:t>
            </a:r>
            <a:r>
              <a:rPr lang="ru-RU" dirty="0">
                <a:solidFill>
                  <a:schemeClr val="bg1"/>
                </a:solidFill>
                <a:effectLst/>
              </a:rPr>
              <a:t> или иметь татуировки, позволяющие установить хозяев.</a:t>
            </a:r>
          </a:p>
          <a:p>
            <a:r>
              <a:rPr lang="ru-RU" dirty="0" smtClean="0">
                <a:solidFill>
                  <a:schemeClr val="bg1"/>
                </a:solidFill>
                <a:effectLst/>
              </a:rPr>
              <a:t>Обязательные прививки.</a:t>
            </a:r>
          </a:p>
          <a:p>
            <a:r>
              <a:rPr lang="ru-RU" dirty="0">
                <a:solidFill>
                  <a:schemeClr val="bg1"/>
                </a:solidFill>
                <a:effectLst/>
              </a:rPr>
              <a:t>Во многих странах частным владельцам запрещено разводить </a:t>
            </a:r>
            <a:r>
              <a:rPr lang="ru-RU" dirty="0" smtClean="0">
                <a:solidFill>
                  <a:schemeClr val="bg1"/>
                </a:solidFill>
                <a:effectLst/>
              </a:rPr>
              <a:t>животных, обязательная стерилизация.</a:t>
            </a:r>
            <a:endParaRPr lang="ru-RU" dirty="0">
              <a:solidFill>
                <a:schemeClr val="bg1"/>
              </a:solidFill>
              <a:effectLst/>
            </a:endParaRPr>
          </a:p>
          <a:p>
            <a:r>
              <a:rPr lang="ru-RU" dirty="0">
                <a:solidFill>
                  <a:schemeClr val="bg1"/>
                </a:solidFill>
                <a:effectLst/>
              </a:rPr>
              <a:t>Для нарушителей правил действует крайне жесткая система штрафов. Гражданина, выбросившего животное на улицу, могут оштрафовать </a:t>
            </a:r>
            <a:r>
              <a:rPr lang="ru-RU" dirty="0" smtClean="0">
                <a:solidFill>
                  <a:schemeClr val="bg1"/>
                </a:solidFill>
                <a:effectLst/>
              </a:rPr>
              <a:t>или предусмотрена </a:t>
            </a:r>
            <a:r>
              <a:rPr lang="ru-RU" dirty="0">
                <a:solidFill>
                  <a:schemeClr val="bg1"/>
                </a:solidFill>
                <a:effectLst/>
              </a:rPr>
              <a:t>уголовная ответственность</a:t>
            </a:r>
            <a:r>
              <a:rPr lang="ru-RU" dirty="0" smtClean="0">
                <a:solidFill>
                  <a:schemeClr val="bg1"/>
                </a:solidFill>
                <a:effectLst/>
              </a:rPr>
              <a:t>.</a:t>
            </a:r>
          </a:p>
          <a:p>
            <a:r>
              <a:rPr lang="ru-RU" dirty="0">
                <a:solidFill>
                  <a:schemeClr val="bg1"/>
                </a:solidFill>
                <a:effectLst/>
              </a:rPr>
              <a:t>В ряде европейских стран не </a:t>
            </a:r>
            <a:r>
              <a:rPr lang="ru-RU" dirty="0" smtClean="0">
                <a:solidFill>
                  <a:schemeClr val="bg1"/>
                </a:solidFill>
                <a:effectLst/>
              </a:rPr>
              <a:t>пристроенное приютом  </a:t>
            </a:r>
            <a:r>
              <a:rPr lang="ru-RU" dirty="0">
                <a:solidFill>
                  <a:schemeClr val="bg1"/>
                </a:solidFill>
                <a:effectLst/>
              </a:rPr>
              <a:t>животное усыпляют после определенного периода или сразу же. </a:t>
            </a: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5805264"/>
            <a:ext cx="7543800" cy="914400"/>
          </a:xfrm>
        </p:spPr>
        <p:txBody>
          <a:bodyPr/>
          <a:lstStyle/>
          <a:p>
            <a:r>
              <a:rPr lang="ru-RU" sz="3600" b="1" i="1" dirty="0">
                <a:effectLst/>
              </a:rPr>
              <a:t>Проблема бездомных животных – всемирная проблема</a:t>
            </a:r>
            <a:r>
              <a:rPr lang="ru-RU" sz="3600" b="1" i="1" dirty="0" smtClean="0">
                <a:effectLst/>
              </a:rPr>
              <a:t>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1874799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116632"/>
            <a:ext cx="8928992" cy="5328591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ru-RU" dirty="0">
                <a:solidFill>
                  <a:schemeClr val="bg1"/>
                </a:solidFill>
                <a:effectLst/>
              </a:rPr>
              <a:t>О</a:t>
            </a:r>
            <a:r>
              <a:rPr lang="ru-RU" dirty="0" smtClean="0">
                <a:solidFill>
                  <a:schemeClr val="bg1"/>
                </a:solidFill>
                <a:effectLst/>
              </a:rPr>
              <a:t>сновным </a:t>
            </a:r>
            <a:r>
              <a:rPr lang="ru-RU" dirty="0">
                <a:solidFill>
                  <a:schemeClr val="bg1"/>
                </a:solidFill>
                <a:effectLst/>
              </a:rPr>
              <a:t>методом регулирования численности бездомных животных в нашем государстве является отлов бродячих кошек и собак с последующим их отстрелом</a:t>
            </a:r>
            <a:r>
              <a:rPr lang="ru-RU" dirty="0" smtClean="0">
                <a:solidFill>
                  <a:schemeClr val="bg1"/>
                </a:solidFill>
                <a:effectLst/>
              </a:rPr>
              <a:t>.</a:t>
            </a:r>
          </a:p>
          <a:p>
            <a:r>
              <a:rPr lang="ru-RU" dirty="0" smtClean="0">
                <a:solidFill>
                  <a:schemeClr val="bg1"/>
                </a:solidFill>
                <a:effectLst/>
              </a:rPr>
              <a:t>Этот метод </a:t>
            </a:r>
            <a:r>
              <a:rPr lang="ru-RU" dirty="0">
                <a:solidFill>
                  <a:schemeClr val="bg1"/>
                </a:solidFill>
                <a:effectLst/>
              </a:rPr>
              <a:t>является крайне негуманным по отношению к животным. </a:t>
            </a:r>
            <a:r>
              <a:rPr lang="ru-RU" dirty="0" smtClean="0">
                <a:solidFill>
                  <a:schemeClr val="bg1"/>
                </a:solidFill>
                <a:effectLst/>
              </a:rPr>
              <a:t>Также </a:t>
            </a:r>
            <a:r>
              <a:rPr lang="ru-RU" dirty="0">
                <a:solidFill>
                  <a:schemeClr val="bg1"/>
                </a:solidFill>
                <a:effectLst/>
              </a:rPr>
              <a:t>свидетелями отстрела животных часто становятся дети. </a:t>
            </a:r>
            <a:endParaRPr lang="ru-RU" dirty="0" smtClean="0">
              <a:solidFill>
                <a:schemeClr val="bg1"/>
              </a:solidFill>
              <a:effectLst/>
            </a:endParaRPr>
          </a:p>
          <a:p>
            <a:r>
              <a:rPr lang="ru-RU" dirty="0">
                <a:solidFill>
                  <a:schemeClr val="bg1"/>
                </a:solidFill>
                <a:effectLst/>
              </a:rPr>
              <a:t>Более гуманные методы решения проблемы - отлов бродячих животных, стерилизация и возвращение их в среду обитания. </a:t>
            </a:r>
            <a:endParaRPr lang="ru-RU" dirty="0" smtClean="0">
              <a:solidFill>
                <a:schemeClr val="bg1"/>
              </a:solidFill>
              <a:effectLst/>
            </a:endParaRPr>
          </a:p>
          <a:p>
            <a:r>
              <a:rPr lang="ru-RU" dirty="0">
                <a:solidFill>
                  <a:schemeClr val="bg1"/>
                </a:solidFill>
                <a:effectLst/>
              </a:rPr>
              <a:t>Д</a:t>
            </a:r>
            <a:r>
              <a:rPr lang="ru-RU" dirty="0" smtClean="0">
                <a:solidFill>
                  <a:schemeClr val="bg1"/>
                </a:solidFill>
                <a:effectLst/>
              </a:rPr>
              <a:t>еятельность </a:t>
            </a:r>
            <a:r>
              <a:rPr lang="ru-RU" dirty="0">
                <a:solidFill>
                  <a:schemeClr val="bg1"/>
                </a:solidFill>
                <a:effectLst/>
              </a:rPr>
              <a:t>приютов. Так, волонтеры отлавливают бездомных животных, стерилизуют (в основном, на благотворительные средства) и </a:t>
            </a:r>
            <a:r>
              <a:rPr lang="ru-RU" dirty="0" err="1">
                <a:solidFill>
                  <a:schemeClr val="bg1"/>
                </a:solidFill>
                <a:effectLst/>
              </a:rPr>
              <a:t>биркуют</a:t>
            </a:r>
            <a:r>
              <a:rPr lang="ru-RU" dirty="0">
                <a:solidFill>
                  <a:schemeClr val="bg1"/>
                </a:solidFill>
                <a:effectLst/>
              </a:rPr>
              <a:t> их. Далее подыскивают животным новых хозяев либо выпускают обратно в прежнюю среду обитания. </a:t>
            </a:r>
            <a:endParaRPr lang="ru-RU" dirty="0" smtClean="0">
              <a:solidFill>
                <a:schemeClr val="bg1"/>
              </a:solidFill>
              <a:effectLst/>
            </a:endParaRPr>
          </a:p>
          <a:p>
            <a:r>
              <a:rPr lang="ru-RU" dirty="0" smtClean="0">
                <a:solidFill>
                  <a:schemeClr val="bg1"/>
                </a:solidFill>
                <a:effectLst/>
              </a:rPr>
              <a:t>Необходимость Законов</a:t>
            </a:r>
            <a:r>
              <a:rPr lang="ru-RU" dirty="0">
                <a:solidFill>
                  <a:schemeClr val="bg1"/>
                </a:solidFill>
                <a:effectLst/>
              </a:rPr>
              <a:t>, направленных на повышение ответственности владельцев за своих питомцев. Животные должны быть стерилизованы, клеймены – это обязательные условия. 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5661248"/>
            <a:ext cx="8640960" cy="914400"/>
          </a:xfrm>
        </p:spPr>
        <p:txBody>
          <a:bodyPr/>
          <a:lstStyle/>
          <a:p>
            <a:r>
              <a:rPr lang="ru-RU" sz="3200" b="1" i="1" dirty="0">
                <a:effectLst/>
              </a:rPr>
              <a:t>Проблема бездомных животных в России и возможные пути ее решения</a:t>
            </a:r>
            <a:r>
              <a:rPr lang="ru-RU" sz="3200" b="1" i="1" dirty="0" smtClean="0">
                <a:effectLst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3508558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504" y="332655"/>
            <a:ext cx="8928992" cy="5184577"/>
          </a:xfrm>
        </p:spPr>
        <p:txBody>
          <a:bodyPr/>
          <a:lstStyle/>
          <a:p>
            <a:r>
              <a:rPr lang="ru-RU" dirty="0">
                <a:effectLst/>
              </a:rPr>
              <a:t>Бездомные животные обживаются в городе. Животные знают, где могут найти еду, одни обходят дворы, помойки, свалки, другие дежурят возле магазинов, у столовых и кафе</a:t>
            </a:r>
            <a:r>
              <a:rPr lang="ru-RU" dirty="0" smtClean="0">
                <a:effectLst/>
              </a:rPr>
              <a:t>.</a:t>
            </a:r>
          </a:p>
          <a:p>
            <a:r>
              <a:rPr lang="ru-RU" dirty="0" smtClean="0">
                <a:effectLst/>
              </a:rPr>
              <a:t>Собака</a:t>
            </a:r>
            <a:r>
              <a:rPr lang="ru-RU" dirty="0">
                <a:effectLst/>
              </a:rPr>
              <a:t>, роющаяся в мусорном </a:t>
            </a:r>
            <a:r>
              <a:rPr lang="ru-RU" dirty="0" smtClean="0">
                <a:effectLst/>
              </a:rPr>
              <a:t>баке, </a:t>
            </a:r>
            <a:r>
              <a:rPr lang="ru-RU" dirty="0">
                <a:effectLst/>
              </a:rPr>
              <a:t>разбрасывает недоеденные крошки, банки, упаковки на землю, тем самым облегчая доступ к отходам </a:t>
            </a:r>
            <a:r>
              <a:rPr lang="ru-RU" dirty="0" smtClean="0">
                <a:effectLst/>
              </a:rPr>
              <a:t>крысам. </a:t>
            </a:r>
          </a:p>
          <a:p>
            <a:r>
              <a:rPr lang="ru-RU" dirty="0">
                <a:effectLst/>
              </a:rPr>
              <a:t>С</a:t>
            </a:r>
            <a:r>
              <a:rPr lang="ru-RU" dirty="0" smtClean="0">
                <a:effectLst/>
              </a:rPr>
              <a:t>мертность </a:t>
            </a:r>
            <a:r>
              <a:rPr lang="ru-RU" dirty="0">
                <a:effectLst/>
              </a:rPr>
              <a:t>кошек по причине нападения стаи собак очень </a:t>
            </a:r>
            <a:r>
              <a:rPr lang="ru-RU" dirty="0" smtClean="0">
                <a:effectLst/>
              </a:rPr>
              <a:t>высока.</a:t>
            </a:r>
          </a:p>
          <a:p>
            <a:r>
              <a:rPr lang="ru-RU" dirty="0" smtClean="0">
                <a:effectLst/>
              </a:rPr>
              <a:t>Животные являются </a:t>
            </a:r>
            <a:r>
              <a:rPr lang="ru-RU" dirty="0">
                <a:effectLst/>
              </a:rPr>
              <a:t>переносчиками различных инфекционных заболеваний, в том числе бешенства. Общие заболевания человека и собаки: гельминтозы; бешенство; туляремия; стригущий лишай; туберкулез</a:t>
            </a:r>
            <a:r>
              <a:rPr lang="ru-RU" dirty="0" smtClean="0">
                <a:effectLst/>
              </a:rPr>
              <a:t>.</a:t>
            </a:r>
          </a:p>
          <a:p>
            <a:r>
              <a:rPr lang="ru-RU" dirty="0">
                <a:effectLst/>
              </a:rPr>
              <a:t>О</a:t>
            </a:r>
            <a:r>
              <a:rPr lang="ru-RU" dirty="0" smtClean="0">
                <a:effectLst/>
              </a:rPr>
              <a:t>тдельные </a:t>
            </a:r>
            <a:r>
              <a:rPr lang="ru-RU" dirty="0">
                <a:effectLst/>
              </a:rPr>
              <a:t>стаи </a:t>
            </a:r>
            <a:r>
              <a:rPr lang="ru-RU" dirty="0" smtClean="0">
                <a:effectLst/>
              </a:rPr>
              <a:t>бродячих собак </a:t>
            </a:r>
            <a:r>
              <a:rPr lang="ru-RU" dirty="0">
                <a:effectLst/>
              </a:rPr>
              <a:t>регулярно нападают на прохожих, пугают </a:t>
            </a:r>
            <a:r>
              <a:rPr lang="ru-RU" dirty="0" smtClean="0">
                <a:effectLst/>
              </a:rPr>
              <a:t>детей.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5517232"/>
            <a:ext cx="7997512" cy="914400"/>
          </a:xfrm>
        </p:spPr>
        <p:txBody>
          <a:bodyPr/>
          <a:lstStyle/>
          <a:p>
            <a:r>
              <a:rPr lang="ru-RU" b="1" i="1" dirty="0">
                <a:effectLst/>
              </a:rPr>
              <a:t>Экологические проблемы</a:t>
            </a:r>
            <a:r>
              <a:rPr lang="ru-RU" b="1" i="1" dirty="0" smtClean="0">
                <a:effectLst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77625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37PpYqMszJR70ttrlEJQnq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77323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yH4iRPQ2q0otWIFepML2LxRiKmiBywPvhfx8H5lZACHDQ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0"/>
            <a:ext cx="684076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https://i.mycdn.me/i?r=AyH4iRPQ2q0otWIFepML2LxRiKmiBywPvhfx8H5lZACHDQ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008" y="152400"/>
            <a:ext cx="684076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501288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2.mycdn.me/i?r=AzEPZsRbOZEKgBhR0XGMT1RkHChI4G9-6M9n3Znwm2hnmK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595717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z3guvIzVHrXi0piygmXSOK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0"/>
            <a:ext cx="727280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886376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Riy7HC9-zgT-aBLIZZnpaq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306255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K4elKyZNENNx7c8pqbPnlq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983007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EpI1ytK6glzDZm22pgajva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0"/>
            <a:ext cx="6048672" cy="67413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11734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YcJL5GORsJzGxIvVOkw7rK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0"/>
            <a:ext cx="727280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393494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V09yUXQT90dw3JfvwbDeGa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9143999" cy="59046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580878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i.mycdn.me/i?r=AzEPZsRbOZEKgBhR0XGMT1Rk1AM518jtmiYZ_DJUUDW3SK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9233" y="1412776"/>
            <a:ext cx="6048671" cy="5445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https://i.mycdn.me/i?r=AzEPZsRbOZEKgBhR0XGMT1Rki4BSDvi04YMbWhNhGl_gE6aKTM5SRkZCeTgDn6uOyic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4" y="0"/>
            <a:ext cx="4554876" cy="53012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549869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fYUVJXFy1rBbuJFb9DVeGK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835555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IUhYQn5P1fE0l58IDSIekq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966018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9dLhOWVFgfADOm3_z0KNKa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0"/>
            <a:ext cx="4824536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118132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szD76VNTIl437rgalPDIVa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688"/>
            <a:ext cx="9252519" cy="62373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03185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v3C5KgX4MhOQ3vPJVuV_Aa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99992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i.mycdn.me/i?r=AzEPZsRbOZEKgBhR0XGMT1RktX3vPrcPTAuKKbPg8dqOy6aKTM5SRkZCeTgDn6uOyic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0"/>
            <a:ext cx="464400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213958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nwmLFAquWE2a0lKTze4Ll6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861715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i.mycdn.me/i?r=AzEPZsRbOZEKgBhR0XGMT1RkgOh5SVgorAwpMyNDO2-c66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0"/>
            <a:ext cx="6984776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31585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bYQU0GCD8EhwFmovncC7v6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5004048" cy="587727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https://i.mycdn.me/i?r=AzEPZsRbOZEKgBhR0XGMT1RkqFqAS0__RqjmZoFDPfTywqaKTM5SRkZCeTgDn6uOyic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9906" y="21494"/>
            <a:ext cx="4394093" cy="571176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876636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WAYQAc1v6GQJ-qjXiXEF9K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16632"/>
            <a:ext cx="6840760" cy="66247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83139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2.mycdn.me/i?r=AzEPZsRbOZEKgBhR0XGMT1RkiEfw1FUTSgmtsI618A6JFa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0"/>
            <a:ext cx="7056784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01582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-03PuWTvVMbSeMb1xeEqR6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9144000" cy="56886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326638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IsImXeUmeyK_D87wBUsdjq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9573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4462557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i.mycdn.me/i?r=AzEPZsRbOZEKgBhR0XGMT1Rkd6qqaFqKlOYaacFyOyo0tq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73" y="12932"/>
            <a:ext cx="4108313" cy="514426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s://i.mycdn.me/i?r=AzEPZsRbOZEKgBhR0XGMT1RkDTwozaFy8PAbzzAJIdXc16aKTM5SRkZCeTgDn6uOyic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440" y="1590506"/>
            <a:ext cx="5040560" cy="52556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777968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yH4iRPQ2q0otWIFepML2LxRrbOE3zm4L9SdrlxfaQpNkw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"/>
            <a:ext cx="864096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284393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PdXUw-A_i-a7k-m47cs4_6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0859930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i2.mycdn.me/i?r=AzEPZsRbOZEKgBhR0XGMT1RkDDHPTLi8aoY5y9zy_PH81q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7187869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2.mycdn.me/i?r=AyH4iRPQ2q0otWIFepML2LxRfvFbhHKRVRMUdOgiZASOKQ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0"/>
            <a:ext cx="7704856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144729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MGzVbcMwkuoqbzn8MARqkq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0"/>
            <a:ext cx="5256584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288329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s1Y047jUsrsc8AHf95sxyK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1079056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6yGyJDYctyCO012YNxYI9a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431432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Ulzdcy36C3wX5P1zmmbC76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0"/>
            <a:ext cx="72008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7003105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TyOAzfbyin8_C0AuaTyUuq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014"/>
            <a:ext cx="4536504" cy="5013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https://i.mycdn.me/i?r=AyH4iRPQ2q0otWIFepML2LxRMegM-4ACaoGnIIXxdJl1fQ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9605" y="177800"/>
            <a:ext cx="4684395" cy="6680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6800792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QWLbBwsxYXkVzMMa8WJy3K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0"/>
            <a:ext cx="5328592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782198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yH4iRPQ2q0otWIFepML2LxRpr7mp9TFdrPqJX_kUnqVm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0055" y="87630"/>
            <a:ext cx="10024110" cy="66827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9694790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7cQSIZkXYq-J_reV7fwxnK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3816210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GzX8zR-T_JCSeOpLrX1uva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4465945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khk9F6RouOAOAWlDNnhvF6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9680649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0hEDToGwqizVqkHwy9Tioq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2711985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PjTX11iUQ6yJvc8UzHAD56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736"/>
            <a:ext cx="4860032" cy="580526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https://i.mycdn.me/i?r=AzEPZsRbOZEKgBhR0XGMT1Rkmd2OWEfNS2g3IxhUkQf2IaaKTM5SRkZCeTgDn6uOyic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0"/>
            <a:ext cx="4427984" cy="61599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6974922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H2Uqgfkpn7N0rg3EJpWRU6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28" y="0"/>
            <a:ext cx="5588140" cy="530120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https://i.mycdn.me/i?r=AzEPZsRbOZEKgBhR0XGMT1Rk_a9wpOnuyR4kV_wOcrrElaaKTM5SRkZCeTgDn6uOyic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0564" y="1622051"/>
            <a:ext cx="3823436" cy="5229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9828370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7BHyNbpNje1RUJKgWxqxsK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4684342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RMDmA0ltf63PHKiSl_TdaK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0"/>
            <a:ext cx="7416824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2857991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jdJN6ZUTcrB5SBVQjPp3q6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5908204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Kii_a1cA3H8WLXHK8-v-9a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0"/>
            <a:ext cx="6984776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1723911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8jpBEOaxu1a_6X9loeFpNa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6632"/>
            <a:ext cx="8064896" cy="67413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2749031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yH4iRPQ2q0otWIFepML2LxRv3F5VOMMXUSJG7pN2nkbuw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1097587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can3rsxhIHBvCABJQlZYpa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8989891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VEtrRzWh_DwRwf3eRAwkEa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0"/>
            <a:ext cx="691276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5750435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yH4iRPQ2q0otWIFepML2LxRw0z8KTi7bSWhRjhCRCgj6Q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5395236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DKIYq9kmWjLcHVduavz136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44824"/>
            <a:ext cx="4608512" cy="5013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https://i.mycdn.me/i?r=AzEPZsRbOZEKgBhR0XGMT1RkwAojr8c2efmTunJ78wtyR6aKTM5SRkZCeTgDn6uOyic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512" y="0"/>
            <a:ext cx="4535488" cy="60932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4559578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1G2cip0nHv8aWtTE1-87w6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0"/>
            <a:ext cx="7488832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8045407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wpKgUlI7QMz9NUy42Fq1ga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0"/>
            <a:ext cx="6696744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20035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YGyC7iYSZEJMKPTc8jJL0q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6984038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ozhuf24gynYlQ-wEprF2ta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6076359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duu13zaiN_kmfVQ2DS1R8a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714" y="188640"/>
            <a:ext cx="9144000" cy="65253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41016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5328591"/>
          </a:xfrm>
          <a:solidFill>
            <a:schemeClr val="tx1"/>
          </a:solidFill>
        </p:spPr>
        <p:txBody>
          <a:bodyPr>
            <a:normAutofit/>
          </a:bodyPr>
          <a:lstStyle/>
          <a:p>
            <a:pPr fontAlgn="base"/>
            <a:r>
              <a:rPr lang="ru-RU" dirty="0">
                <a:solidFill>
                  <a:schemeClr val="bg1"/>
                </a:solidFill>
                <a:effectLst/>
              </a:rPr>
              <a:t>Начинать решение данной проблемы должны с поправки в Федеральный закон «О защите животных от жестокого обращения».</a:t>
            </a:r>
          </a:p>
          <a:p>
            <a:pPr fontAlgn="base"/>
            <a:r>
              <a:rPr lang="ru-RU" dirty="0">
                <a:solidFill>
                  <a:schemeClr val="bg1"/>
                </a:solidFill>
                <a:effectLst/>
              </a:rPr>
              <a:t>2. В городах больше открывать приютов.</a:t>
            </a:r>
          </a:p>
          <a:p>
            <a:r>
              <a:rPr lang="ru-RU" dirty="0">
                <a:solidFill>
                  <a:schemeClr val="bg1"/>
                </a:solidFill>
                <a:effectLst/>
              </a:rPr>
              <a:t>3. Нужно повышать ответственность владельцев за соблюдение правил содержания животных! </a:t>
            </a:r>
          </a:p>
          <a:p>
            <a:r>
              <a:rPr lang="ru-RU" dirty="0">
                <a:solidFill>
                  <a:schemeClr val="bg1"/>
                </a:solidFill>
                <a:effectLst/>
              </a:rPr>
              <a:t>4. Должна существовать обязательная регистрация всех собак и кошек, имеющих владельцев, с присвоением каждому животному номера и идентификационной метки (клеймо).</a:t>
            </a:r>
          </a:p>
          <a:p>
            <a:r>
              <a:rPr lang="ru-RU" dirty="0">
                <a:solidFill>
                  <a:schemeClr val="bg1"/>
                </a:solidFill>
                <a:effectLst/>
              </a:rPr>
              <a:t>5. Стерилизация безнадзорных собак и кошек, а при необходимости и домашних.</a:t>
            </a:r>
          </a:p>
          <a:p>
            <a:pPr fontAlgn="base"/>
            <a:r>
              <a:rPr lang="ru-RU" dirty="0">
                <a:solidFill>
                  <a:schemeClr val="bg1"/>
                </a:solidFill>
                <a:effectLst/>
              </a:rPr>
              <a:t>6. Проводить просветительную деятельность среди детей и взрослых. </a:t>
            </a:r>
          </a:p>
          <a:p>
            <a:pPr fontAlgn="base"/>
            <a:r>
              <a:rPr lang="ru-RU" dirty="0">
                <a:solidFill>
                  <a:schemeClr val="bg1"/>
                </a:solidFill>
                <a:effectLst/>
              </a:rPr>
              <a:t>7. Проводить постоянные акции среди школьников и жителей города</a:t>
            </a:r>
            <a:r>
              <a:rPr lang="ru-RU" dirty="0" smtClean="0">
                <a:solidFill>
                  <a:schemeClr val="bg1"/>
                </a:solidFill>
                <a:effectLst/>
              </a:rPr>
              <a:t>.</a:t>
            </a:r>
            <a:endParaRPr lang="ru-RU" dirty="0">
              <a:solidFill>
                <a:schemeClr val="bg1"/>
              </a:solidFill>
              <a:effectLst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5805264"/>
            <a:ext cx="8640960" cy="914400"/>
          </a:xfrm>
        </p:spPr>
        <p:txBody>
          <a:bodyPr/>
          <a:lstStyle/>
          <a:p>
            <a:r>
              <a:rPr lang="ru-RU" sz="3600" b="1" dirty="0">
                <a:effectLst/>
              </a:rPr>
              <a:t>Какими мы видим пути решения проблемы бездомных животных</a:t>
            </a:r>
            <a:r>
              <a:rPr lang="ru-RU" sz="3600" b="1" dirty="0" smtClean="0">
                <a:effectLst/>
              </a:rPr>
              <a:t>: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00804849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2.mycdn.me/i?r=AyH4iRPQ2q0otWIFepML2LxR4fq9khFbB6-rKaWe2_dLdw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5"/>
            <a:ext cx="5151755" cy="685609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https://i.mycdn.me/i?r=AzEPZsRbOZEKgBhR0XGMT1RkmW7R3fzD8a9aA743s5c5c6aKTM5SRkZCeTgDn6uOyic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851356"/>
            <a:ext cx="3672408" cy="51571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1439127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pqq0SneK6U-DkwnlxiHkra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8880773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https://i.mycdn.me/i?r=AyH4iRPQ2q0otWIFepML2LxRFSPh0z1KwcbBYfV7QNana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0"/>
            <a:ext cx="5976664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4982662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DQxDeiyjKAQswueIVKhP5K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1561368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N55wYbiPJqVPP0aYxiZc8q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0"/>
            <a:ext cx="6696744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800133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a_64BvURSyDFGYllvmb7q6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92" y="188640"/>
            <a:ext cx="4896544" cy="407707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https://i.mycdn.me/i?r=AzEPZsRbOZEKgBhR0XGMT1RkrLNHGCN2EVKmbNcBwU2qV6aKTM5SRkZCeTgDn6uOyic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844824"/>
            <a:ext cx="4716016" cy="50131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3032470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k3HxH83508r0cN7Bt2n00q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0"/>
            <a:ext cx="7272807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4668246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i.mycdn.me/i?r=AyH4iRPQ2q0otWIFepML2LxRHXQDvAZxrU2Utuo-Cziif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4569" y="836712"/>
            <a:ext cx="5129431" cy="4877147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https://i.mycdn.me/i?r=AzEPZsRbOZEKgBhR0XGMT1Rk4v9BsJbj2aUcOGPsSaFQ5qaKTM5SRkZCeTgDn6uOyic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88640"/>
            <a:ext cx="5616624" cy="66693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98253884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2.mycdn.me/i?r=AyH4iRPQ2q0otWIFepML2LxRHnsvf1hezG4uTan9Wv_VvQ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5"/>
            <a:ext cx="9144000" cy="61926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5422444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2.mycdn.me/i?r=AzEPZsRbOZEKgBhR0XGMT1Rkq7Ljrr1xSO7mdhxi-CQJMq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81523964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ZvS-58lvmW9w6RqsHZz5Ba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5"/>
            <a:ext cx="9144000" cy="60486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6290898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yH4iRPQ2q0otWIFepML2LxRKOo0syraCAHSAZYRsxchfw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88" y="0"/>
            <a:ext cx="73818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https://i.mycdn.me/i?r=AyH4iRPQ2q0otWIFepML2LxRjc9iv5Oo2CyWuofSlj41P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308" y="3187227"/>
            <a:ext cx="3276364" cy="36724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82325672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2n_nLZPQwNh7nfQmjb6g26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4000" cy="61926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11272135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QJ1lSDP5RJwQnuzAlmSR06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720"/>
            <a:ext cx="4355976" cy="599119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https://i2.mycdn.me/i?r=AzEPZsRbOZEKgBhR0XGMT1RkWstixGYM5XgCCHpd3FTwY6aKTM5SRkZCeTgDn6uOyic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1459" y="0"/>
            <a:ext cx="4788023" cy="58052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05858269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yH4iRPQ2q0otWIFepML2LxRhNHoGxekIie2I6HTDZPia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0"/>
            <a:ext cx="7488832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1965703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yH4iRPQ2q0otWIFepML2LxRRCQbm3mWl_UeKUL0NGW-DA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0"/>
            <a:ext cx="6192687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6603874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TX3kSkul6mR4YmP8OvOmtK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18998781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i.mycdn.me/i?r=AyH4iRPQ2q0otWIFepML2LxRhsm2Iv5r6_Ot61hwEkldWw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448" y="-1488"/>
            <a:ext cx="4968552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https://i.mycdn.me/i?r=AyH4iRPQ2q0otWIFepML2LxRphly10rXyjnpbJWLzTVwCw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334"/>
            <a:ext cx="4788024" cy="69747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07249089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yH4iRPQ2q0otWIFepML2LxRYVu8EaOMFS1PtulkpHlAYQ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815" y="420184"/>
            <a:ext cx="4392488" cy="601763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s://i.mycdn.me/i?r=AzEPZsRbOZEKgBhR0XGMT1RkD-3fXFVl0w36opyC_68rLKaKTM5SRkZCeTgDn6uOyic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876" y="0"/>
            <a:ext cx="4824536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01596048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g7eJTVmyH36sP8oygvSZP6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49288628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6043" y="2517160"/>
            <a:ext cx="2915816" cy="3933056"/>
          </a:xfrm>
        </p:spPr>
        <p:txBody>
          <a:bodyPr>
            <a:normAutofit fontScale="92500" lnSpcReduction="10000"/>
          </a:bodyPr>
          <a:lstStyle/>
          <a:p>
            <a:r>
              <a:rPr lang="ru-RU" dirty="0">
                <a:effectLst/>
              </a:rPr>
              <a:t>Ведь без животных  на планете не будет Жизни. </a:t>
            </a:r>
            <a:endParaRPr lang="ru-RU" dirty="0" smtClean="0">
              <a:effectLst/>
            </a:endParaRPr>
          </a:p>
          <a:p>
            <a:r>
              <a:rPr lang="ru-RU" dirty="0" smtClean="0">
                <a:effectLst/>
              </a:rPr>
              <a:t>Великий </a:t>
            </a:r>
            <a:r>
              <a:rPr lang="ru-RU" dirty="0">
                <a:effectLst/>
              </a:rPr>
              <a:t>французский писатель Антуан де Сент-Экзюпери в сказке «Маленький принц» обратился ко всем – большим и маленьким с фразой: </a:t>
            </a:r>
            <a:endParaRPr lang="ru-RU" dirty="0" smtClean="0">
              <a:effectLst/>
            </a:endParaRPr>
          </a:p>
          <a:p>
            <a:r>
              <a:rPr lang="ru-RU" b="1" dirty="0" smtClean="0">
                <a:effectLst/>
              </a:rPr>
              <a:t>«</a:t>
            </a:r>
            <a:r>
              <a:rPr lang="ru-RU" b="1" dirty="0">
                <a:effectLst/>
              </a:rPr>
              <a:t>Ты навсегда  в ответе за </a:t>
            </a:r>
            <a:r>
              <a:rPr lang="ru-RU" b="1" dirty="0" smtClean="0">
                <a:effectLst/>
              </a:rPr>
              <a:t>тех, </a:t>
            </a:r>
            <a:r>
              <a:rPr lang="ru-RU" b="1" dirty="0">
                <a:effectLst/>
              </a:rPr>
              <a:t>кого приручил...»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0"/>
            <a:ext cx="9036496" cy="2118792"/>
          </a:xfrm>
        </p:spPr>
        <p:txBody>
          <a:bodyPr/>
          <a:lstStyle/>
          <a:p>
            <a:pPr algn="ctr"/>
            <a:r>
              <a:rPr lang="ru-RU" sz="3200" b="1" dirty="0">
                <a:effectLst/>
              </a:rPr>
              <a:t>ЗАЩИТИТЕ </a:t>
            </a:r>
            <a:r>
              <a:rPr lang="ru-RU" sz="3200" b="1" dirty="0" smtClean="0">
                <a:effectLst/>
              </a:rPr>
              <a:t> БЕЗДОМНЫХ  ЖИВОТНЫХ</a:t>
            </a:r>
            <a:r>
              <a:rPr lang="ru-RU" sz="3200" b="1" dirty="0">
                <a:effectLst/>
              </a:rPr>
              <a:t>!    БЕРЕЖНО ОТНОСИТЕСЬ К НИМ! </a:t>
            </a:r>
            <a:r>
              <a:rPr lang="ru-RU" sz="3200" b="1" dirty="0" smtClean="0">
                <a:effectLst/>
              </a:rPr>
              <a:t/>
            </a:r>
            <a:br>
              <a:rPr lang="ru-RU" sz="3200" b="1" dirty="0" smtClean="0">
                <a:effectLst/>
              </a:rPr>
            </a:br>
            <a:r>
              <a:rPr lang="ru-RU" sz="3200" b="1" dirty="0" smtClean="0">
                <a:effectLst/>
              </a:rPr>
              <a:t>БУДЬТЕ  МИЛОСЕРДНЫ  К </a:t>
            </a:r>
            <a:br>
              <a:rPr lang="ru-RU" sz="3200" b="1" dirty="0" smtClean="0">
                <a:effectLst/>
              </a:rPr>
            </a:br>
            <a:r>
              <a:rPr lang="ru-RU" sz="3200" b="1" dirty="0" smtClean="0">
                <a:effectLst/>
              </a:rPr>
              <a:t>«БРАТЬЯМ НАШИМ МЕНЬШИМ»! </a:t>
            </a:r>
            <a:endParaRPr lang="ru-RU" sz="3200" b="1" dirty="0"/>
          </a:p>
        </p:txBody>
      </p:sp>
      <p:pic>
        <p:nvPicPr>
          <p:cNvPr id="5" name="Рисунок 4" descr="https://www.syl.ru/misc/i/ai/382574/2491664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492896"/>
            <a:ext cx="5940425" cy="39573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36712606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.mycdn.me/i?r=AzEPZsRbOZEKgBhR0XGMT1RkRJ2EbxFYP5fDvCVNk_IwAKaKTM5SRkZCeTgDn6uOyic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940588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1377</TotalTime>
  <Words>480</Words>
  <Application>Microsoft Office PowerPoint</Application>
  <PresentationFormat>Экран (4:3)</PresentationFormat>
  <Paragraphs>43</Paragraphs>
  <Slides>84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84</vt:i4>
      </vt:variant>
    </vt:vector>
  </HeadingPairs>
  <TitlesOfParts>
    <vt:vector size="85" baseType="lpstr">
      <vt:lpstr>Базовая</vt:lpstr>
      <vt:lpstr>Защитите   бездомных животных</vt:lpstr>
      <vt:lpstr>4 октября — Всемирный день защиты животных! </vt:lpstr>
      <vt:lpstr>Откуда берутся бездомные животные?</vt:lpstr>
      <vt:lpstr>Проблема бездомных животных – всемирная проблема.</vt:lpstr>
      <vt:lpstr>Проблема бездомных животных в России и возможные пути ее решения.</vt:lpstr>
      <vt:lpstr>Экологические проблемы.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Какими мы видим пути решения проблемы бездомных животных: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ЗАЩИТИТЕ  БЕЗДОМНЫХ  ЖИВОТНЫХ!    БЕРЕЖНО ОТНОСИТЕСЬ К НИМ!  БУДЬТЕ  МИЛОСЕРДНЫ  К  «БРАТЬЯМ НАШИМ МЕНЬШИМ»!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Берегите домашних животных</dc:title>
  <dc:creator>Chemist</dc:creator>
  <cp:lastModifiedBy>Chemist</cp:lastModifiedBy>
  <cp:revision>69</cp:revision>
  <dcterms:created xsi:type="dcterms:W3CDTF">2020-10-03T14:47:59Z</dcterms:created>
  <dcterms:modified xsi:type="dcterms:W3CDTF">2021-01-26T11:12:00Z</dcterms:modified>
</cp:coreProperties>
</file>