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09.07.2021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ru-RU" sz="4000" dirty="0" smtClean="0">
                <a:solidFill>
                  <a:schemeClr val="tx2">
                    <a:lumMod val="10000"/>
                  </a:schemeClr>
                </a:solidFill>
              </a:rPr>
              <a:t>Мастер-класс</a:t>
            </a:r>
            <a:br>
              <a:rPr lang="ru-RU" sz="4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4000" dirty="0" smtClean="0">
                <a:solidFill>
                  <a:schemeClr val="tx2">
                    <a:lumMod val="10000"/>
                  </a:schemeClr>
                </a:solidFill>
              </a:rPr>
              <a:t>«Игровые методы </a:t>
            </a:r>
            <a:r>
              <a:rPr lang="ru-RU" sz="4000" dirty="0" smtClean="0">
                <a:solidFill>
                  <a:schemeClr val="tx2">
                    <a:lumMod val="10000"/>
                  </a:schemeClr>
                </a:solidFill>
              </a:rPr>
              <a:t>обучения на уроках английского языка»</a:t>
            </a:r>
            <a:endParaRPr lang="ru-RU" sz="40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3400" y="3789040"/>
            <a:ext cx="7854696" cy="194421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Учитель английского языка </a:t>
            </a:r>
          </a:p>
          <a:p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</a:rPr>
              <a:t>Танькова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 Юлия Владимировна</a:t>
            </a: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МАОУ Лицей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</a:rPr>
              <a:t>пгтАфипского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МО Северский район</a:t>
            </a: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Имени Д.И.Вишни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916832"/>
            <a:ext cx="8305800" cy="1440160"/>
          </a:xfrm>
        </p:spPr>
        <p:txBody>
          <a:bodyPr anchor="ctr">
            <a:normAutofit/>
          </a:bodyPr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мастер-класс на апрель\723ffb6b37b60521a25c97b1740420b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260648"/>
            <a:ext cx="4309677" cy="2952327"/>
          </a:xfrm>
          <a:prstGeom prst="rect">
            <a:avLst/>
          </a:prstGeom>
          <a:noFill/>
        </p:spPr>
      </p:pic>
      <p:pic>
        <p:nvPicPr>
          <p:cNvPr id="1027" name="Picture 3" descr="C:\Users\user\Downloads\мастер-класс на апрель\Dh4edZ4WAAEJVY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60648"/>
            <a:ext cx="4274840" cy="2952328"/>
          </a:xfrm>
          <a:prstGeom prst="rect">
            <a:avLst/>
          </a:prstGeom>
          <a:noFill/>
        </p:spPr>
      </p:pic>
      <p:pic>
        <p:nvPicPr>
          <p:cNvPr id="1028" name="Picture 4" descr="C:\Users\user\Downloads\мастер-класс на апрель\игр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284984"/>
            <a:ext cx="4320480" cy="3304475"/>
          </a:xfrm>
          <a:prstGeom prst="rect">
            <a:avLst/>
          </a:prstGeom>
          <a:noFill/>
        </p:spPr>
      </p:pic>
      <p:pic>
        <p:nvPicPr>
          <p:cNvPr id="1029" name="Picture 5" descr="C:\Users\user\Downloads\мастер-класс на апрель\1624_097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284984"/>
            <a:ext cx="4248472" cy="33024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ctr"/>
            <a:r>
              <a:rPr lang="ru-RU" sz="2800" dirty="0" smtClean="0">
                <a:solidFill>
                  <a:schemeClr val="accent3"/>
                </a:solidFill>
              </a:rPr>
              <a:t>Константин Дмитриевич Ушинский считал: «Сделать серьезное занятие для ребенка занимательным — вот задача первоначального обучения».</a:t>
            </a:r>
            <a:endParaRPr lang="ru-RU" sz="2800" dirty="0">
              <a:solidFill>
                <a:schemeClr val="accent3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30352" y="3140968"/>
            <a:ext cx="7772400" cy="172819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+mj-lt"/>
              </a:rPr>
              <a:t>Ян </a:t>
            </a:r>
            <a:r>
              <a:rPr lang="ru-RU" sz="2800" dirty="0" err="1" smtClean="0">
                <a:solidFill>
                  <a:schemeClr val="bg1"/>
                </a:solidFill>
                <a:latin typeface="+mj-lt"/>
              </a:rPr>
              <a:t>Амос</a:t>
            </a:r>
            <a:r>
              <a:rPr lang="ru-RU" sz="2800" dirty="0" smtClean="0">
                <a:solidFill>
                  <a:schemeClr val="bg1"/>
                </a:solidFill>
                <a:latin typeface="+mj-lt"/>
              </a:rPr>
              <a:t> Каменский писал: «</a:t>
            </a:r>
            <a:r>
              <a:rPr lang="ru-RU" sz="2800" u="sng" dirty="0" smtClean="0">
                <a:solidFill>
                  <a:schemeClr val="bg1"/>
                </a:solidFill>
                <a:latin typeface="+mj-lt"/>
              </a:rPr>
              <a:t>Образование должно возбуждать «интерес к знанию и охоту к учению».</a:t>
            </a:r>
            <a:endParaRPr lang="ru-RU" sz="28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wnloads\мастер-класс на апрель\top-5owbo9i_uy7curpgpdufa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836712"/>
            <a:ext cx="7992888" cy="553671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Но при использовании игровых технологий очень важно соблюдать некоторые условия:</a:t>
            </a:r>
            <a:endParaRPr lang="ru-RU" sz="36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Соответствие игры </a:t>
            </a:r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</a:rPr>
              <a:t>учебно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 — воспитательным целям урока;</a:t>
            </a:r>
          </a:p>
          <a:p>
            <a:pPr lvl="0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Доступность для обучающихся данного возраста;</a:t>
            </a:r>
          </a:p>
          <a:p>
            <a:pPr lvl="0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Умеренность в использовании игр на уроках.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ru-RU" b="1" dirty="0" smtClean="0"/>
              <a:t>Игра "Аукцион"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Тема: Цены.</a:t>
            </a:r>
            <a:endParaRPr lang="ru-RU" dirty="0"/>
          </a:p>
        </p:txBody>
      </p:sp>
      <p:pic>
        <p:nvPicPr>
          <p:cNvPr id="6" name="Содержимое 5" descr="https://fhd.multiurok.ru/e/e/5/ee573e079565e14fcdcdc1d09614f1156264a08d/mastier-klass-ispol-zovaniie-ighrovykh-mietodov-obuchieniia-na-urokakh-anghliiskogho-iazyka_1.jpe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060848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419871" y="2060850"/>
          <a:ext cx="5400597" cy="2226924"/>
        </p:xfrm>
        <a:graphic>
          <a:graphicData uri="http://schemas.openxmlformats.org/drawingml/2006/table">
            <a:tbl>
              <a:tblPr/>
              <a:tblGrid>
                <a:gridCol w="1081837"/>
                <a:gridCol w="540918"/>
                <a:gridCol w="540918"/>
                <a:gridCol w="536626"/>
                <a:gridCol w="545211"/>
                <a:gridCol w="540918"/>
                <a:gridCol w="540918"/>
                <a:gridCol w="540918"/>
                <a:gridCol w="532333"/>
              </a:tblGrid>
              <a:tr h="3181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Item</a:t>
                      </a:r>
                      <a:r>
                        <a:rPr lang="ru-RU" sz="14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i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Name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St.A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St.B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St.C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St.D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St.E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St.F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St.G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Real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81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Item 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81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Item 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81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Item 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388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81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Item 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725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815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730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792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81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Item 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690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540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595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81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Item 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830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940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855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860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845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927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419870" y="4365104"/>
          <a:ext cx="5400602" cy="490728"/>
        </p:xfrm>
        <a:graphic>
          <a:graphicData uri="http://schemas.openxmlformats.org/drawingml/2006/table">
            <a:tbl>
              <a:tblPr/>
              <a:tblGrid>
                <a:gridCol w="1091318"/>
                <a:gridCol w="545659"/>
                <a:gridCol w="545659"/>
                <a:gridCol w="545659"/>
                <a:gridCol w="545659"/>
                <a:gridCol w="545659"/>
                <a:gridCol w="545659"/>
                <a:gridCol w="545659"/>
                <a:gridCol w="489671"/>
              </a:tblGrid>
              <a:tr h="2449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Item 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530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545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470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49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Points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ru-RU" sz="3200" b="1" dirty="0" smtClean="0"/>
              <a:t>Игра "Гангстеры"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/>
              <a:t>Тема: Сложноподчинённые предложения + Глагол </a:t>
            </a:r>
            <a:r>
              <a:rPr lang="ru-RU" sz="3200" b="1" i="1" dirty="0" err="1" smtClean="0"/>
              <a:t>have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got</a:t>
            </a:r>
            <a:r>
              <a:rPr lang="ru-RU" sz="3200" b="1" dirty="0" smtClean="0"/>
              <a:t> + Цвета.</a:t>
            </a:r>
            <a:endParaRPr lang="ru-RU" sz="3200" dirty="0"/>
          </a:p>
        </p:txBody>
      </p:sp>
      <p:pic>
        <p:nvPicPr>
          <p:cNvPr id="4" name="Содержимое 3" descr="https://fhd.multiurok.ru/e/e/5/ee573e079565e14fcdcdc1d09614f1156264a08d/mastier-klass-ispol-zovaniie-ighrovykh-mietodov-obuchieniia-na-urokakh-anghliiskogho-iazyka_2.jpe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204864"/>
            <a:ext cx="5184576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ru-RU" b="1" dirty="0" smtClean="0"/>
              <a:t>Игра "Меню"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Тема: Продукты.</a:t>
            </a:r>
            <a:endParaRPr lang="ru-RU" dirty="0"/>
          </a:p>
        </p:txBody>
      </p:sp>
      <p:pic>
        <p:nvPicPr>
          <p:cNvPr id="4" name="Содержимое 3" descr="https://fhd.multiurok.ru/e/e/5/ee573e079565e14fcdcdc1d09614f1156264a08d/mastier-klass-ispol-zovaniie-ighrovykh-mietodov-obuchieniia-na-urokakh-anghliiskogho-iazyka_3.jpe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132856"/>
            <a:ext cx="720080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ru-RU" u="sng" dirty="0" smtClean="0"/>
              <a:t>Результативность.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создается положительный морально — психологический климат в классе для развития личности учащихся;</a:t>
            </a:r>
          </a:p>
          <a:p>
            <a:pPr lvl="0"/>
            <a:r>
              <a:rPr lang="ru-RU" dirty="0" smtClean="0"/>
              <a:t>вырабатывается умение самостоятельно добывать знания и применять их на практике;</a:t>
            </a:r>
          </a:p>
          <a:p>
            <a:pPr lvl="0"/>
            <a:r>
              <a:rPr lang="ru-RU" dirty="0" smtClean="0"/>
              <a:t>повышается уровень развития коммуникативных навыков обучающихся;</a:t>
            </a:r>
          </a:p>
          <a:p>
            <a:pPr lvl="0"/>
            <a:r>
              <a:rPr lang="ru-RU" dirty="0" smtClean="0"/>
              <a:t>в каждом классе выделяется группа обучающихся, у которых наблюдается высокий уровень </a:t>
            </a:r>
            <a:r>
              <a:rPr lang="ru-RU" dirty="0" err="1" smtClean="0"/>
              <a:t>сформированности</a:t>
            </a:r>
            <a:r>
              <a:rPr lang="ru-RU" dirty="0" smtClean="0"/>
              <a:t> устойчивой мотивации познания;</a:t>
            </a:r>
          </a:p>
          <a:p>
            <a:pPr lvl="0"/>
            <a:r>
              <a:rPr lang="ru-RU" dirty="0" smtClean="0"/>
              <a:t>развивается наблюдательность, умения видеть необычное в знакомых вещах; </a:t>
            </a:r>
          </a:p>
          <a:p>
            <a:pPr lvl="0"/>
            <a:r>
              <a:rPr lang="ru-RU" dirty="0" smtClean="0"/>
              <a:t>формируются такие качества личности как терпение, настойчивость, ответственность, любознательность, стремление к познавательной деятельности.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135</TotalTime>
  <Words>249</Words>
  <Application>Microsoft Office PowerPoint</Application>
  <PresentationFormat>Экран (4:3)</PresentationFormat>
  <Paragraphs>104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Мастер-класс «Игровые методы обучения на уроках английского языка»</vt:lpstr>
      <vt:lpstr>Слайд 2</vt:lpstr>
      <vt:lpstr>Константин Дмитриевич Ушинский считал: «Сделать серьезное занятие для ребенка занимательным — вот задача первоначального обучения».</vt:lpstr>
      <vt:lpstr>Слайд 4</vt:lpstr>
      <vt:lpstr>Но при использовании игровых технологий очень важно соблюдать некоторые условия:</vt:lpstr>
      <vt:lpstr>Игра "Аукцион" Тема: Цены.</vt:lpstr>
      <vt:lpstr>Игра "Гангстеры" Тема: Сложноподчинённые предложения + Глагол have got + Цвета.</vt:lpstr>
      <vt:lpstr>Игра "Меню" Тема: Продукты.</vt:lpstr>
      <vt:lpstr>Результативность.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21</cp:revision>
  <dcterms:created xsi:type="dcterms:W3CDTF">2021-02-07T16:05:40Z</dcterms:created>
  <dcterms:modified xsi:type="dcterms:W3CDTF">2021-07-09T18:23:24Z</dcterms:modified>
</cp:coreProperties>
</file>