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6" r:id="rId10"/>
    <p:sldId id="268" r:id="rId11"/>
    <p:sldId id="269" r:id="rId12"/>
    <p:sldId id="270" r:id="rId13"/>
    <p:sldId id="272" r:id="rId14"/>
    <p:sldId id="273" r:id="rId15"/>
    <p:sldId id="274" r:id="rId16"/>
    <p:sldId id="275" r:id="rId17"/>
    <p:sldId id="277" r:id="rId18"/>
    <p:sldId id="278" r:id="rId19"/>
    <p:sldId id="279" r:id="rId20"/>
    <p:sldId id="281" r:id="rId21"/>
    <p:sldId id="282" r:id="rId22"/>
    <p:sldId id="283" r:id="rId23"/>
    <p:sldId id="284" r:id="rId24"/>
    <p:sldId id="286" r:id="rId25"/>
    <p:sldId id="287" r:id="rId26"/>
    <p:sldId id="288" r:id="rId27"/>
    <p:sldId id="289" r:id="rId28"/>
    <p:sldId id="290" r:id="rId29"/>
    <p:sldId id="291" r:id="rId30"/>
    <p:sldId id="292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94" autoAdjust="0"/>
    <p:restoredTop sz="94660"/>
  </p:normalViewPr>
  <p:slideViewPr>
    <p:cSldViewPr>
      <p:cViewPr varScale="1">
        <p:scale>
          <a:sx n="120" d="100"/>
          <a:sy n="120" d="100"/>
        </p:scale>
        <p:origin x="462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14.xml"/><Relationship Id="rId18" Type="http://schemas.openxmlformats.org/officeDocument/2006/relationships/slide" Target="slide23.xml"/><Relationship Id="rId26" Type="http://schemas.openxmlformats.org/officeDocument/2006/relationships/slide" Target="slide30.xml"/><Relationship Id="rId3" Type="http://schemas.openxmlformats.org/officeDocument/2006/relationships/slide" Target="slide4.xml"/><Relationship Id="rId21" Type="http://schemas.openxmlformats.org/officeDocument/2006/relationships/slide" Target="slide20.xml"/><Relationship Id="rId7" Type="http://schemas.openxmlformats.org/officeDocument/2006/relationships/slide" Target="slide7.xml"/><Relationship Id="rId12" Type="http://schemas.openxmlformats.org/officeDocument/2006/relationships/slide" Target="slide15.xml"/><Relationship Id="rId17" Type="http://schemas.openxmlformats.org/officeDocument/2006/relationships/slide" Target="slide18.xml"/><Relationship Id="rId25" Type="http://schemas.openxmlformats.org/officeDocument/2006/relationships/slide" Target="slide27.xml"/><Relationship Id="rId2" Type="http://schemas.openxmlformats.org/officeDocument/2006/relationships/slide" Target="slide3.xml"/><Relationship Id="rId16" Type="http://schemas.openxmlformats.org/officeDocument/2006/relationships/slide" Target="slide17.xml"/><Relationship Id="rId20" Type="http://schemas.openxmlformats.org/officeDocument/2006/relationships/slide" Target="slide21.xml"/><Relationship Id="rId29" Type="http://schemas.openxmlformats.org/officeDocument/2006/relationships/slide" Target="slide26.xml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11" Type="http://schemas.openxmlformats.org/officeDocument/2006/relationships/slide" Target="slide16.xml"/><Relationship Id="rId24" Type="http://schemas.openxmlformats.org/officeDocument/2006/relationships/slide" Target="slide25.xml"/><Relationship Id="rId5" Type="http://schemas.openxmlformats.org/officeDocument/2006/relationships/slide" Target="slide9.xml"/><Relationship Id="rId15" Type="http://schemas.openxmlformats.org/officeDocument/2006/relationships/slide" Target="slide12.xml"/><Relationship Id="rId23" Type="http://schemas.openxmlformats.org/officeDocument/2006/relationships/slide" Target="slide24.xml"/><Relationship Id="rId28" Type="http://schemas.openxmlformats.org/officeDocument/2006/relationships/slide" Target="slide28.xml"/><Relationship Id="rId10" Type="http://schemas.openxmlformats.org/officeDocument/2006/relationships/slide" Target="slide11.xml"/><Relationship Id="rId19" Type="http://schemas.openxmlformats.org/officeDocument/2006/relationships/slide" Target="slide22.xml"/><Relationship Id="rId4" Type="http://schemas.openxmlformats.org/officeDocument/2006/relationships/slide" Target="slide6.xml"/><Relationship Id="rId9" Type="http://schemas.openxmlformats.org/officeDocument/2006/relationships/slide" Target="slide10.xml"/><Relationship Id="rId14" Type="http://schemas.openxmlformats.org/officeDocument/2006/relationships/slide" Target="slide13.xml"/><Relationship Id="rId22" Type="http://schemas.openxmlformats.org/officeDocument/2006/relationships/slide" Target="slide19.xml"/><Relationship Id="rId27" Type="http://schemas.openxmlformats.org/officeDocument/2006/relationships/slide" Target="slide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E90E3A5-EA75-1754-5922-A8E9A88EEB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4" y="1460"/>
            <a:ext cx="9143932" cy="685654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67944" y="4196449"/>
            <a:ext cx="4545145" cy="1752600"/>
          </a:xfrm>
        </p:spPr>
        <p:txBody>
          <a:bodyPr>
            <a:normAutofit/>
          </a:bodyPr>
          <a:lstStyle/>
          <a:p>
            <a:pPr algn="l"/>
            <a:r>
              <a:rPr lang="ru-RU" sz="20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Автор: Фандо Полина Александровна, педагог </a:t>
            </a:r>
            <a:r>
              <a:rPr lang="ru-RU" sz="2000" b="1" dirty="0" err="1"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доп.образования</a:t>
            </a:r>
            <a:r>
              <a:rPr lang="ru-RU" sz="20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 МБУ ДО СЮН г. Канска, 2026г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483654" y="2222362"/>
            <a:ext cx="6176691" cy="1754326"/>
          </a:xfrm>
          <a:prstGeom prst="rect">
            <a:avLst/>
          </a:prstGeom>
          <a:noFill/>
        </p:spPr>
        <p:txBody>
          <a:bodyPr wrap="none" lIns="91440" tIns="45720" rIns="91440" bIns="45720" anchor="ctr">
            <a:spAutoFit/>
          </a:bodyPr>
          <a:lstStyle/>
          <a:p>
            <a:pPr algn="ctr"/>
            <a:r>
              <a:rPr lang="ru-RU" sz="5400" b="1" cap="none" spc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ЭКОЛОГИЧЕСКАЯ</a:t>
            </a:r>
          </a:p>
          <a:p>
            <a:pPr algn="ctr"/>
            <a:r>
              <a:rPr lang="ru-RU" sz="5400" b="1" cap="none" spc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ИГРА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: усеченные противолежащие углы 4"/>
          <p:cNvSpPr/>
          <p:nvPr/>
        </p:nvSpPr>
        <p:spPr>
          <a:xfrm>
            <a:off x="179512" y="548680"/>
            <a:ext cx="2448272" cy="1080120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Определения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771800" y="836712"/>
            <a:ext cx="720080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  <a:hlinkClick r:id="rId2" action="ppaction://hlinksldjump"/>
              </a:rPr>
              <a:t>100</a:t>
            </a:r>
            <a:endParaRPr lang="ru-RU" sz="2400" b="1" dirty="0">
              <a:latin typeface="HONOR Sans Design ExtraLight DI" panose="02000600000000000000" pitchFamily="2" charset="-122"/>
              <a:ea typeface="HONOR Sans Design ExtraLight DI" panose="02000600000000000000" pitchFamily="2" charset="-122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635896" y="836712"/>
            <a:ext cx="720080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  <a:hlinkClick r:id="rId3" action="ppaction://hlinksldjump"/>
              </a:rPr>
              <a:t>200</a:t>
            </a:r>
            <a:endParaRPr lang="ru-RU" sz="2400" b="1" dirty="0">
              <a:latin typeface="HONOR Sans Design ExtraLight DI" panose="02000600000000000000" pitchFamily="2" charset="-122"/>
              <a:ea typeface="HONOR Sans Design ExtraLight DI" panose="02000600000000000000" pitchFamily="2" charset="-122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364088" y="836712"/>
            <a:ext cx="720080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  <a:hlinkClick r:id="rId4" action="ppaction://hlinksldjump"/>
              </a:rPr>
              <a:t>400</a:t>
            </a:r>
            <a:endParaRPr lang="ru-RU" sz="2400" b="1" dirty="0">
              <a:latin typeface="HONOR Sans Design ExtraLight DI" panose="02000600000000000000" pitchFamily="2" charset="-122"/>
              <a:ea typeface="HONOR Sans Design ExtraLight DI" panose="02000600000000000000" pitchFamily="2" charset="-122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956376" y="836712"/>
            <a:ext cx="720080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  <a:hlinkClick r:id="rId5" action="ppaction://hlinksldjump"/>
              </a:rPr>
              <a:t>700</a:t>
            </a:r>
            <a:endParaRPr lang="ru-RU" sz="2400" b="1" dirty="0">
              <a:latin typeface="HONOR Sans Design ExtraLight DI" panose="02000600000000000000" pitchFamily="2" charset="-122"/>
              <a:ea typeface="HONOR Sans Design ExtraLight DI" panose="02000600000000000000" pitchFamily="2" charset="-122"/>
            </a:endParaRPr>
          </a:p>
        </p:txBody>
      </p:sp>
      <p:sp>
        <p:nvSpPr>
          <p:cNvPr id="17" name="Прямоугольник 16">
            <a:hlinkClick r:id="rId6" action="ppaction://hlinksldjump"/>
          </p:cNvPr>
          <p:cNvSpPr/>
          <p:nvPr/>
        </p:nvSpPr>
        <p:spPr>
          <a:xfrm>
            <a:off x="7092280" y="836712"/>
            <a:ext cx="720080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  <a:hlinkClick r:id="rId6" action="ppaction://hlinksldjump"/>
              </a:rPr>
              <a:t>600</a:t>
            </a:r>
            <a:endParaRPr lang="ru-RU" sz="2400" b="1" dirty="0">
              <a:latin typeface="HONOR Sans Design ExtraLight DI" panose="02000600000000000000" pitchFamily="2" charset="-122"/>
              <a:ea typeface="HONOR Sans Design ExtraLight DI" panose="02000600000000000000" pitchFamily="2" charset="-122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228184" y="836712"/>
            <a:ext cx="720080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  <a:hlinkClick r:id="rId7" action="ppaction://hlinksldjump"/>
              </a:rPr>
              <a:t>500</a:t>
            </a:r>
            <a:endParaRPr lang="ru-RU" sz="2400" b="1" dirty="0">
              <a:latin typeface="HONOR Sans Design ExtraLight DI" panose="02000600000000000000" pitchFamily="2" charset="-122"/>
              <a:ea typeface="HONOR Sans Design ExtraLight DI" panose="02000600000000000000" pitchFamily="2" charset="-122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499992" y="836712"/>
            <a:ext cx="720080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  <a:hlinkClick r:id="rId8" action="ppaction://hlinksldjump"/>
              </a:rPr>
              <a:t>300</a:t>
            </a:r>
            <a:endParaRPr lang="ru-RU" sz="2400" b="1" dirty="0">
              <a:latin typeface="HONOR Sans Design ExtraLight DI" panose="02000600000000000000" pitchFamily="2" charset="-122"/>
              <a:ea typeface="HONOR Sans Design ExtraLight DI" panose="02000600000000000000" pitchFamily="2" charset="-122"/>
            </a:endParaRPr>
          </a:p>
        </p:txBody>
      </p:sp>
      <p:sp>
        <p:nvSpPr>
          <p:cNvPr id="51" name="Прямоугольник: усеченные противолежащие углы 50"/>
          <p:cNvSpPr/>
          <p:nvPr/>
        </p:nvSpPr>
        <p:spPr>
          <a:xfrm flipH="1">
            <a:off x="179512" y="2060848"/>
            <a:ext cx="2448272" cy="1152128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Охрана окружающей среды</a:t>
            </a:r>
          </a:p>
        </p:txBody>
      </p:sp>
      <p:sp>
        <p:nvSpPr>
          <p:cNvPr id="52" name="Прямоугольник 51"/>
          <p:cNvSpPr/>
          <p:nvPr/>
        </p:nvSpPr>
        <p:spPr>
          <a:xfrm>
            <a:off x="2771800" y="2276872"/>
            <a:ext cx="720080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  <a:hlinkClick r:id="rId9" action="ppaction://hlinksldjump"/>
              </a:rPr>
              <a:t>100</a:t>
            </a:r>
            <a:endParaRPr lang="ru-RU" sz="2400" b="1" dirty="0">
              <a:latin typeface="HONOR Sans Design ExtraLight DI" panose="02000600000000000000" pitchFamily="2" charset="-122"/>
              <a:ea typeface="HONOR Sans Design ExtraLight DI" panose="02000600000000000000" pitchFamily="2" charset="-122"/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3635896" y="2276872"/>
            <a:ext cx="720080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  <a:hlinkClick r:id="rId10" action="ppaction://hlinksldjump"/>
              </a:rPr>
              <a:t>200</a:t>
            </a:r>
            <a:endParaRPr lang="ru-RU" sz="2400" b="1" dirty="0">
              <a:latin typeface="HONOR Sans Design ExtraLight DI" panose="02000600000000000000" pitchFamily="2" charset="-122"/>
              <a:ea typeface="HONOR Sans Design ExtraLight DI" panose="02000600000000000000" pitchFamily="2" charset="-122"/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7956376" y="2276872"/>
            <a:ext cx="720080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  <a:hlinkClick r:id="rId11" action="ppaction://hlinksldjump"/>
              </a:rPr>
              <a:t>700</a:t>
            </a:r>
            <a:endParaRPr lang="ru-RU" sz="2400" b="1" dirty="0">
              <a:latin typeface="HONOR Sans Design ExtraLight DI" panose="02000600000000000000" pitchFamily="2" charset="-122"/>
              <a:ea typeface="HONOR Sans Design ExtraLight DI" panose="02000600000000000000" pitchFamily="2" charset="-122"/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7092280" y="2276872"/>
            <a:ext cx="720080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  <a:hlinkClick r:id="rId12" action="ppaction://hlinksldjump"/>
              </a:rPr>
              <a:t>600</a:t>
            </a:r>
            <a:endParaRPr lang="ru-RU" sz="2400" b="1" dirty="0">
              <a:latin typeface="HONOR Sans Design ExtraLight DI" panose="02000600000000000000" pitchFamily="2" charset="-122"/>
              <a:ea typeface="HONOR Sans Design ExtraLight DI" panose="02000600000000000000" pitchFamily="2" charset="-122"/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6228184" y="2276872"/>
            <a:ext cx="720080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  <a:hlinkClick r:id="rId13" action="ppaction://hlinksldjump"/>
              </a:rPr>
              <a:t>500</a:t>
            </a:r>
            <a:endParaRPr lang="ru-RU" sz="2400" b="1" dirty="0">
              <a:latin typeface="HONOR Sans Design ExtraLight DI" panose="02000600000000000000" pitchFamily="2" charset="-122"/>
              <a:ea typeface="HONOR Sans Design ExtraLight DI" panose="02000600000000000000" pitchFamily="2" charset="-122"/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5364088" y="2276872"/>
            <a:ext cx="720080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  <a:hlinkClick r:id="rId14" action="ppaction://hlinksldjump"/>
              </a:rPr>
              <a:t>400</a:t>
            </a:r>
            <a:endParaRPr lang="ru-RU" sz="2400" b="1" dirty="0">
              <a:latin typeface="HONOR Sans Design ExtraLight DI" panose="02000600000000000000" pitchFamily="2" charset="-122"/>
              <a:ea typeface="HONOR Sans Design ExtraLight DI" panose="02000600000000000000" pitchFamily="2" charset="-122"/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4499992" y="2276872"/>
            <a:ext cx="720080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  <a:hlinkClick r:id="rId15" action="ppaction://hlinksldjump"/>
              </a:rPr>
              <a:t>300</a:t>
            </a:r>
            <a:endParaRPr lang="ru-RU" sz="2400" b="1" dirty="0">
              <a:latin typeface="HONOR Sans Design ExtraLight DI" panose="02000600000000000000" pitchFamily="2" charset="-122"/>
              <a:ea typeface="HONOR Sans Design ExtraLight DI" panose="02000600000000000000" pitchFamily="2" charset="-122"/>
            </a:endParaRPr>
          </a:p>
        </p:txBody>
      </p:sp>
      <p:sp>
        <p:nvSpPr>
          <p:cNvPr id="71" name="Прямоугольник: усеченные противолежащие углы 70"/>
          <p:cNvSpPr/>
          <p:nvPr/>
        </p:nvSpPr>
        <p:spPr>
          <a:xfrm>
            <a:off x="179512" y="3573016"/>
            <a:ext cx="2448272" cy="1080120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Охрана здоровья</a:t>
            </a:r>
          </a:p>
        </p:txBody>
      </p:sp>
      <p:sp>
        <p:nvSpPr>
          <p:cNvPr id="72" name="Прямоугольник 71"/>
          <p:cNvSpPr/>
          <p:nvPr/>
        </p:nvSpPr>
        <p:spPr>
          <a:xfrm>
            <a:off x="2771800" y="3789040"/>
            <a:ext cx="720080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  <a:hlinkClick r:id="rId16" action="ppaction://hlinksldjump"/>
              </a:rPr>
              <a:t>100</a:t>
            </a:r>
            <a:endParaRPr lang="ru-RU" sz="2400" b="1" dirty="0">
              <a:latin typeface="HONOR Sans Design ExtraLight DI" panose="02000600000000000000" pitchFamily="2" charset="-122"/>
              <a:ea typeface="HONOR Sans Design ExtraLight DI" panose="02000600000000000000" pitchFamily="2" charset="-122"/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3635896" y="3789040"/>
            <a:ext cx="720080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  <a:hlinkClick r:id="rId17" action="ppaction://hlinksldjump"/>
              </a:rPr>
              <a:t>200</a:t>
            </a:r>
            <a:endParaRPr lang="ru-RU" sz="2400" b="1" dirty="0">
              <a:latin typeface="HONOR Sans Design ExtraLight DI" panose="02000600000000000000" pitchFamily="2" charset="-122"/>
              <a:ea typeface="HONOR Sans Design ExtraLight DI" panose="02000600000000000000" pitchFamily="2" charset="-122"/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7956376" y="3789040"/>
            <a:ext cx="720080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  <a:hlinkClick r:id="rId18" action="ppaction://hlinksldjump"/>
              </a:rPr>
              <a:t>700</a:t>
            </a:r>
            <a:endParaRPr lang="ru-RU" sz="2400" b="1" dirty="0">
              <a:latin typeface="HONOR Sans Design ExtraLight DI" panose="02000600000000000000" pitchFamily="2" charset="-122"/>
              <a:ea typeface="HONOR Sans Design ExtraLight DI" panose="02000600000000000000" pitchFamily="2" charset="-122"/>
            </a:endParaRPr>
          </a:p>
        </p:txBody>
      </p:sp>
      <p:sp>
        <p:nvSpPr>
          <p:cNvPr id="77" name="Прямоугольник 76"/>
          <p:cNvSpPr/>
          <p:nvPr/>
        </p:nvSpPr>
        <p:spPr>
          <a:xfrm>
            <a:off x="7092280" y="3789040"/>
            <a:ext cx="720080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  <a:hlinkClick r:id="rId19" action="ppaction://hlinksldjump"/>
              </a:rPr>
              <a:t>600</a:t>
            </a:r>
            <a:endParaRPr lang="ru-RU" sz="2400" b="1" dirty="0">
              <a:latin typeface="HONOR Sans Design ExtraLight DI" panose="02000600000000000000" pitchFamily="2" charset="-122"/>
              <a:ea typeface="HONOR Sans Design ExtraLight DI" panose="02000600000000000000" pitchFamily="2" charset="-122"/>
            </a:endParaRPr>
          </a:p>
        </p:txBody>
      </p:sp>
      <p:sp>
        <p:nvSpPr>
          <p:cNvPr id="78" name="Прямоугольник 77"/>
          <p:cNvSpPr/>
          <p:nvPr/>
        </p:nvSpPr>
        <p:spPr>
          <a:xfrm>
            <a:off x="6228184" y="3778695"/>
            <a:ext cx="720080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  <a:hlinkClick r:id="rId20" action="ppaction://hlinksldjump"/>
              </a:rPr>
              <a:t>500</a:t>
            </a:r>
            <a:endParaRPr lang="ru-RU" sz="2400" b="1" dirty="0">
              <a:latin typeface="HONOR Sans Design ExtraLight DI" panose="02000600000000000000" pitchFamily="2" charset="-122"/>
              <a:ea typeface="HONOR Sans Design ExtraLight DI" panose="02000600000000000000" pitchFamily="2" charset="-122"/>
            </a:endParaRPr>
          </a:p>
        </p:txBody>
      </p:sp>
      <p:sp>
        <p:nvSpPr>
          <p:cNvPr id="79" name="Прямоугольник 78"/>
          <p:cNvSpPr/>
          <p:nvPr/>
        </p:nvSpPr>
        <p:spPr>
          <a:xfrm>
            <a:off x="5364088" y="3789040"/>
            <a:ext cx="720080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  <a:hlinkClick r:id="rId21" action="ppaction://hlinksldjump"/>
              </a:rPr>
              <a:t>400</a:t>
            </a:r>
            <a:endParaRPr lang="ru-RU" sz="2400" b="1" dirty="0">
              <a:latin typeface="HONOR Sans Design ExtraLight DI" panose="02000600000000000000" pitchFamily="2" charset="-122"/>
              <a:ea typeface="HONOR Sans Design ExtraLight DI" panose="02000600000000000000" pitchFamily="2" charset="-122"/>
            </a:endParaRPr>
          </a:p>
        </p:txBody>
      </p:sp>
      <p:sp>
        <p:nvSpPr>
          <p:cNvPr id="80" name="Прямоугольник 79"/>
          <p:cNvSpPr/>
          <p:nvPr/>
        </p:nvSpPr>
        <p:spPr>
          <a:xfrm>
            <a:off x="4499992" y="3789040"/>
            <a:ext cx="720080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  <a:hlinkClick r:id="rId22" action="ppaction://hlinksldjump"/>
              </a:rPr>
              <a:t>300</a:t>
            </a:r>
            <a:endParaRPr lang="ru-RU" sz="2400" b="1" dirty="0">
              <a:latin typeface="HONOR Sans Design ExtraLight DI" panose="02000600000000000000" pitchFamily="2" charset="-122"/>
              <a:ea typeface="HONOR Sans Design ExtraLight DI" panose="02000600000000000000" pitchFamily="2" charset="-122"/>
            </a:endParaRPr>
          </a:p>
        </p:txBody>
      </p:sp>
      <p:sp>
        <p:nvSpPr>
          <p:cNvPr id="81" name="Прямоугольник: усеченные противолежащие углы 80"/>
          <p:cNvSpPr/>
          <p:nvPr/>
        </p:nvSpPr>
        <p:spPr>
          <a:xfrm flipH="1">
            <a:off x="179512" y="5013176"/>
            <a:ext cx="2448272" cy="1152128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Это интересно</a:t>
            </a:r>
          </a:p>
        </p:txBody>
      </p:sp>
      <p:sp>
        <p:nvSpPr>
          <p:cNvPr id="82" name="Прямоугольник 81"/>
          <p:cNvSpPr/>
          <p:nvPr/>
        </p:nvSpPr>
        <p:spPr>
          <a:xfrm>
            <a:off x="2771800" y="5299138"/>
            <a:ext cx="720080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  <a:hlinkClick r:id="rId23" action="ppaction://hlinksldjump"/>
              </a:rPr>
              <a:t>100</a:t>
            </a:r>
            <a:endParaRPr lang="ru-RU" sz="2400" b="1" dirty="0">
              <a:latin typeface="HONOR Sans Design ExtraLight DI" panose="02000600000000000000" pitchFamily="2" charset="-122"/>
              <a:ea typeface="HONOR Sans Design ExtraLight DI" panose="02000600000000000000" pitchFamily="2" charset="-122"/>
            </a:endParaRPr>
          </a:p>
        </p:txBody>
      </p:sp>
      <p:sp>
        <p:nvSpPr>
          <p:cNvPr id="83" name="Прямоугольник 82"/>
          <p:cNvSpPr/>
          <p:nvPr/>
        </p:nvSpPr>
        <p:spPr>
          <a:xfrm>
            <a:off x="3635896" y="5301208"/>
            <a:ext cx="720080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  <a:hlinkClick r:id="rId24" action="ppaction://hlinksldjump"/>
              </a:rPr>
              <a:t>200</a:t>
            </a:r>
            <a:endParaRPr lang="ru-RU" sz="2400" b="1" dirty="0">
              <a:latin typeface="HONOR Sans Design ExtraLight DI" panose="02000600000000000000" pitchFamily="2" charset="-122"/>
              <a:ea typeface="HONOR Sans Design ExtraLight DI" panose="02000600000000000000" pitchFamily="2" charset="-122"/>
            </a:endParaRPr>
          </a:p>
        </p:txBody>
      </p:sp>
      <p:sp>
        <p:nvSpPr>
          <p:cNvPr id="84" name="Прямоугольник 83"/>
          <p:cNvSpPr/>
          <p:nvPr/>
        </p:nvSpPr>
        <p:spPr>
          <a:xfrm>
            <a:off x="5364088" y="5301208"/>
            <a:ext cx="720080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  <a:hlinkClick r:id="rId25" action="ppaction://hlinksldjump"/>
              </a:rPr>
              <a:t>400</a:t>
            </a:r>
            <a:endParaRPr lang="ru-RU" sz="2400" b="1" dirty="0">
              <a:latin typeface="HONOR Sans Design ExtraLight DI" panose="02000600000000000000" pitchFamily="2" charset="-122"/>
              <a:ea typeface="HONOR Sans Design ExtraLight DI" panose="02000600000000000000" pitchFamily="2" charset="-122"/>
            </a:endParaRPr>
          </a:p>
        </p:txBody>
      </p:sp>
      <p:sp>
        <p:nvSpPr>
          <p:cNvPr id="87" name="Прямоугольник 86"/>
          <p:cNvSpPr/>
          <p:nvPr/>
        </p:nvSpPr>
        <p:spPr>
          <a:xfrm>
            <a:off x="7956376" y="5301208"/>
            <a:ext cx="720080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  <a:hlinkClick r:id="rId26" action="ppaction://hlinksldjump"/>
              </a:rPr>
              <a:t>700</a:t>
            </a:r>
            <a:endParaRPr lang="ru-RU" sz="2400" b="1" dirty="0">
              <a:latin typeface="HONOR Sans Design ExtraLight DI" panose="02000600000000000000" pitchFamily="2" charset="-122"/>
              <a:ea typeface="HONOR Sans Design ExtraLight DI" panose="02000600000000000000" pitchFamily="2" charset="-122"/>
            </a:endParaRPr>
          </a:p>
        </p:txBody>
      </p:sp>
      <p:sp>
        <p:nvSpPr>
          <p:cNvPr id="88" name="Прямоугольник 87"/>
          <p:cNvSpPr/>
          <p:nvPr/>
        </p:nvSpPr>
        <p:spPr>
          <a:xfrm>
            <a:off x="7092280" y="5301208"/>
            <a:ext cx="720080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  <a:hlinkClick r:id="rId27" action="ppaction://hlinksldjump"/>
              </a:rPr>
              <a:t>600</a:t>
            </a:r>
            <a:endParaRPr lang="ru-RU" sz="2400" b="1" dirty="0">
              <a:latin typeface="HONOR Sans Design ExtraLight DI" panose="02000600000000000000" pitchFamily="2" charset="-122"/>
              <a:ea typeface="HONOR Sans Design ExtraLight DI" panose="02000600000000000000" pitchFamily="2" charset="-122"/>
            </a:endParaRPr>
          </a:p>
        </p:txBody>
      </p:sp>
      <p:sp>
        <p:nvSpPr>
          <p:cNvPr id="89" name="Прямоугольник 88"/>
          <p:cNvSpPr/>
          <p:nvPr/>
        </p:nvSpPr>
        <p:spPr>
          <a:xfrm>
            <a:off x="6228184" y="5301208"/>
            <a:ext cx="720080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  <a:hlinkClick r:id="rId28" action="ppaction://hlinksldjump"/>
              </a:rPr>
              <a:t>500</a:t>
            </a:r>
            <a:endParaRPr lang="ru-RU" sz="2400" b="1" dirty="0">
              <a:latin typeface="HONOR Sans Design ExtraLight DI" panose="02000600000000000000" pitchFamily="2" charset="-122"/>
              <a:ea typeface="HONOR Sans Design ExtraLight DI" panose="02000600000000000000" pitchFamily="2" charset="-122"/>
            </a:endParaRPr>
          </a:p>
        </p:txBody>
      </p:sp>
      <p:sp>
        <p:nvSpPr>
          <p:cNvPr id="90" name="Прямоугольник 89"/>
          <p:cNvSpPr/>
          <p:nvPr/>
        </p:nvSpPr>
        <p:spPr>
          <a:xfrm>
            <a:off x="4499992" y="5301208"/>
            <a:ext cx="720080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  <a:hlinkClick r:id="rId29" action="ppaction://hlinksldjump"/>
              </a:rPr>
              <a:t>300</a:t>
            </a:r>
            <a:endParaRPr lang="ru-RU" sz="2400" b="1" dirty="0">
              <a:latin typeface="HONOR Sans Design ExtraLight DI" panose="02000600000000000000" pitchFamily="2" charset="-122"/>
              <a:ea typeface="HONOR Sans Design ExtraLight DI" panose="02000600000000000000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8028384" y="6237312"/>
            <a:ext cx="864096" cy="36004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усеченные противолежащие углы 5"/>
          <p:cNvSpPr/>
          <p:nvPr/>
        </p:nvSpPr>
        <p:spPr>
          <a:xfrm>
            <a:off x="2123728" y="188640"/>
            <a:ext cx="4896544" cy="792088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Определения 100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700808" y="1303722"/>
            <a:ext cx="574238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Наука, изучающая взаимосвязи между организмами и окружающей средой</a:t>
            </a:r>
          </a:p>
        </p:txBody>
      </p:sp>
      <p:sp>
        <p:nvSpPr>
          <p:cNvPr id="8" name="Рамка 7"/>
          <p:cNvSpPr/>
          <p:nvPr/>
        </p:nvSpPr>
        <p:spPr>
          <a:xfrm>
            <a:off x="2915816" y="5104592"/>
            <a:ext cx="3312368" cy="792088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tx1"/>
                </a:solidFill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ЭКОЛОГИЯ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8028384" y="6237312"/>
            <a:ext cx="864096" cy="36004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усеченные противолежащие углы 5"/>
          <p:cNvSpPr/>
          <p:nvPr/>
        </p:nvSpPr>
        <p:spPr>
          <a:xfrm>
            <a:off x="2123728" y="188640"/>
            <a:ext cx="4896544" cy="792088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Определения 200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1412776"/>
            <a:ext cx="748883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Часть оболочек земного шара, населенная живыми организмами, т.е. часть атмосферы, гидросферы  и литосферы</a:t>
            </a:r>
          </a:p>
        </p:txBody>
      </p:sp>
      <p:sp>
        <p:nvSpPr>
          <p:cNvPr id="8" name="Рамка 7"/>
          <p:cNvSpPr/>
          <p:nvPr/>
        </p:nvSpPr>
        <p:spPr>
          <a:xfrm>
            <a:off x="2987824" y="5085184"/>
            <a:ext cx="3312368" cy="792088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tx1"/>
                </a:solidFill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БИОСФЕРА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8028384" y="6237312"/>
            <a:ext cx="864096" cy="36004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усеченные противолежащие углы 5"/>
          <p:cNvSpPr/>
          <p:nvPr/>
        </p:nvSpPr>
        <p:spPr>
          <a:xfrm>
            <a:off x="2123728" y="188640"/>
            <a:ext cx="4896544" cy="792088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Определения 300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1556792"/>
            <a:ext cx="748883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Незаконные действия  по добыче или уничтожению диких животных, растений  и т. д.</a:t>
            </a:r>
          </a:p>
        </p:txBody>
      </p:sp>
      <p:sp>
        <p:nvSpPr>
          <p:cNvPr id="8" name="Рамка 7"/>
          <p:cNvSpPr/>
          <p:nvPr/>
        </p:nvSpPr>
        <p:spPr>
          <a:xfrm>
            <a:off x="2483768" y="5085184"/>
            <a:ext cx="4248472" cy="792088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БРАКОНЬЕРСТВО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8028384" y="6237312"/>
            <a:ext cx="864096" cy="36004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усеченные противолежащие углы 5"/>
          <p:cNvSpPr/>
          <p:nvPr/>
        </p:nvSpPr>
        <p:spPr>
          <a:xfrm>
            <a:off x="2123728" y="188640"/>
            <a:ext cx="4896544" cy="792088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Определения 400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63588" y="1447906"/>
            <a:ext cx="748883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Выживание наиболее приспособленных и гибель менее приспособленных организмов под влиянием естественных условий среды</a:t>
            </a:r>
          </a:p>
        </p:txBody>
      </p:sp>
      <p:sp>
        <p:nvSpPr>
          <p:cNvPr id="8" name="Рамка 7"/>
          <p:cNvSpPr/>
          <p:nvPr/>
        </p:nvSpPr>
        <p:spPr>
          <a:xfrm>
            <a:off x="2483768" y="5085184"/>
            <a:ext cx="4248472" cy="1152128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ЕСТЕСТВЕННЫЙ ОТБОР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8028384" y="6237312"/>
            <a:ext cx="864096" cy="36004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усеченные противолежащие углы 5"/>
          <p:cNvSpPr/>
          <p:nvPr/>
        </p:nvSpPr>
        <p:spPr>
          <a:xfrm>
            <a:off x="2123728" y="188640"/>
            <a:ext cx="4896544" cy="792088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Определения 500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63588" y="1140130"/>
            <a:ext cx="748883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Приспособление живых организмов к определённым условиям внешней среды. Происходит в процессе изменения жизнедеятельности</a:t>
            </a:r>
          </a:p>
        </p:txBody>
      </p:sp>
      <p:sp>
        <p:nvSpPr>
          <p:cNvPr id="8" name="Рамка 7"/>
          <p:cNvSpPr/>
          <p:nvPr/>
        </p:nvSpPr>
        <p:spPr>
          <a:xfrm>
            <a:off x="2699792" y="5085184"/>
            <a:ext cx="3816424" cy="792088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chemeClr val="tx1"/>
                </a:solidFill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АДАПТАЦИЯ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E237C22-D7C5-C8B4-5278-392D60D70A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93"/>
            <a:ext cx="9144000" cy="6845807"/>
          </a:xfrm>
          <a:prstGeom prst="rect">
            <a:avLst/>
          </a:prstGeom>
        </p:spPr>
      </p:pic>
      <p:sp>
        <p:nvSpPr>
          <p:cNvPr id="5" name="Стрелка вправо 4">
            <a:hlinkClick r:id="rId3" action="ppaction://hlinksldjump"/>
          </p:cNvPr>
          <p:cNvSpPr/>
          <p:nvPr/>
        </p:nvSpPr>
        <p:spPr>
          <a:xfrm>
            <a:off x="8028384" y="6237312"/>
            <a:ext cx="864096" cy="36004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усеченные противолежащие углы 5"/>
          <p:cNvSpPr/>
          <p:nvPr/>
        </p:nvSpPr>
        <p:spPr>
          <a:xfrm>
            <a:off x="2123728" y="188640"/>
            <a:ext cx="4896544" cy="792088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Определения 600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63588" y="1180780"/>
            <a:ext cx="748883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Повышение глобальной температуры планеты в результате изменения теплового баланса, обусловленного постепенным накоплением газов в атмосфере</a:t>
            </a:r>
          </a:p>
        </p:txBody>
      </p:sp>
      <p:sp>
        <p:nvSpPr>
          <p:cNvPr id="8" name="Рамка 7"/>
          <p:cNvSpPr/>
          <p:nvPr/>
        </p:nvSpPr>
        <p:spPr>
          <a:xfrm>
            <a:off x="2699792" y="4797152"/>
            <a:ext cx="3816424" cy="1224136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ПАРНИКОВЫЙ ЭФФЕКТ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8028384" y="6237312"/>
            <a:ext cx="864096" cy="36004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усеченные противолежащие углы 5"/>
          <p:cNvSpPr/>
          <p:nvPr/>
        </p:nvSpPr>
        <p:spPr>
          <a:xfrm>
            <a:off x="2123728" y="188640"/>
            <a:ext cx="4896544" cy="792088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Определения 700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1140130"/>
            <a:ext cx="748883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От английского – дым и туман. Опасное загрязнение атмосферного воздуха, характеризующегося сочетанием пылевых частиц и капель густого тумана</a:t>
            </a:r>
          </a:p>
        </p:txBody>
      </p:sp>
      <p:sp>
        <p:nvSpPr>
          <p:cNvPr id="8" name="Рамка 7"/>
          <p:cNvSpPr/>
          <p:nvPr/>
        </p:nvSpPr>
        <p:spPr>
          <a:xfrm>
            <a:off x="3347864" y="5085184"/>
            <a:ext cx="2592288" cy="792088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chemeClr val="tx1"/>
                </a:solidFill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СМОГ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8028384" y="6237312"/>
            <a:ext cx="864096" cy="36004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усеченные противолежащие углы 5"/>
          <p:cNvSpPr/>
          <p:nvPr/>
        </p:nvSpPr>
        <p:spPr>
          <a:xfrm>
            <a:off x="611560" y="332656"/>
            <a:ext cx="7920880" cy="792088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Охрана окружающей среды 100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1468812"/>
            <a:ext cx="748883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Какой оригинальный источник для выработки энергии используют в Индии?</a:t>
            </a:r>
          </a:p>
          <a:p>
            <a:r>
              <a:rPr lang="ru-RU" sz="36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А. свечки в храмах</a:t>
            </a:r>
          </a:p>
          <a:p>
            <a:r>
              <a:rPr lang="ru-RU" sz="36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Б. коровьи лепёшки</a:t>
            </a:r>
          </a:p>
          <a:p>
            <a:r>
              <a:rPr lang="ru-RU" sz="36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В. энергия течения Ганга</a:t>
            </a:r>
          </a:p>
        </p:txBody>
      </p:sp>
      <p:sp>
        <p:nvSpPr>
          <p:cNvPr id="8" name="Рамка 7"/>
          <p:cNvSpPr/>
          <p:nvPr/>
        </p:nvSpPr>
        <p:spPr>
          <a:xfrm>
            <a:off x="1835696" y="5229200"/>
            <a:ext cx="5112568" cy="792088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 b="1" dirty="0">
                <a:solidFill>
                  <a:schemeClr val="tx1"/>
                </a:solidFill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Б. коровьи лепёшки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8028384" y="6237312"/>
            <a:ext cx="864096" cy="36004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усеченные противолежащие углы 5"/>
          <p:cNvSpPr/>
          <p:nvPr/>
        </p:nvSpPr>
        <p:spPr>
          <a:xfrm>
            <a:off x="611560" y="332656"/>
            <a:ext cx="7920880" cy="792088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Охрана окружающей среды 200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1556792"/>
            <a:ext cx="748883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Документ, содержащий список животных  и растений, редких  и находящихся под угрозой исчезновения</a:t>
            </a:r>
          </a:p>
        </p:txBody>
      </p:sp>
      <p:sp>
        <p:nvSpPr>
          <p:cNvPr id="8" name="Рамка 7"/>
          <p:cNvSpPr/>
          <p:nvPr/>
        </p:nvSpPr>
        <p:spPr>
          <a:xfrm>
            <a:off x="2123728" y="5229200"/>
            <a:ext cx="4536504" cy="792088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/>
                </a:solidFill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КРАСНАЯ КНИГА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8028384" y="6237312"/>
            <a:ext cx="864096" cy="36004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усеченные противолежащие углы 5"/>
          <p:cNvSpPr/>
          <p:nvPr/>
        </p:nvSpPr>
        <p:spPr>
          <a:xfrm>
            <a:off x="611560" y="332656"/>
            <a:ext cx="7920880" cy="792088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Охрана окружающей среды 300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2115143"/>
            <a:ext cx="748883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Территория, на которой собрана коллекция живых растений</a:t>
            </a:r>
          </a:p>
        </p:txBody>
      </p:sp>
      <p:sp>
        <p:nvSpPr>
          <p:cNvPr id="8" name="Рамка 7"/>
          <p:cNvSpPr/>
          <p:nvPr/>
        </p:nvSpPr>
        <p:spPr>
          <a:xfrm>
            <a:off x="1835696" y="5229200"/>
            <a:ext cx="5256584" cy="792088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/>
                </a:solidFill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БОТАНИЧЕСКИЙ САД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8028384" y="6237312"/>
            <a:ext cx="864096" cy="36004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усеченные противолежащие углы 5"/>
          <p:cNvSpPr/>
          <p:nvPr/>
        </p:nvSpPr>
        <p:spPr>
          <a:xfrm>
            <a:off x="611560" y="332656"/>
            <a:ext cx="7920880" cy="792088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Охрана окружающей среды 400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1366026"/>
            <a:ext cx="748883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Как называется независимая международная экологическая организация?</a:t>
            </a:r>
          </a:p>
        </p:txBody>
      </p:sp>
      <p:sp>
        <p:nvSpPr>
          <p:cNvPr id="8" name="Рамка 7"/>
          <p:cNvSpPr/>
          <p:nvPr/>
        </p:nvSpPr>
        <p:spPr>
          <a:xfrm>
            <a:off x="3275856" y="5085184"/>
            <a:ext cx="2448272" cy="792088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ГРИНПИС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8028384" y="6237312"/>
            <a:ext cx="864096" cy="36004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усеченные противолежащие углы 5"/>
          <p:cNvSpPr/>
          <p:nvPr/>
        </p:nvSpPr>
        <p:spPr>
          <a:xfrm>
            <a:off x="611560" y="332656"/>
            <a:ext cx="7920880" cy="792088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Охрана окружающей среды 500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63588" y="1512713"/>
            <a:ext cx="748883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За последние 30 лет площадь Японии выросла на 300 кв. км за счет возникшего близ Токио острова Грез. Причем тектонические перемещения и вулканическая деятельность здесь ни при чем. Его создание помогло решить минимальными затратами и экологическую проблему. Какую?</a:t>
            </a:r>
          </a:p>
        </p:txBody>
      </p:sp>
      <p:sp>
        <p:nvSpPr>
          <p:cNvPr id="8" name="Рамка 7"/>
          <p:cNvSpPr/>
          <p:nvPr/>
        </p:nvSpPr>
        <p:spPr>
          <a:xfrm>
            <a:off x="1619672" y="5445224"/>
            <a:ext cx="5976664" cy="792088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tx1"/>
                </a:solidFill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УТИЛИЗАЦИЯ МУСОРА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8028384" y="6237312"/>
            <a:ext cx="864096" cy="36004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усеченные противолежащие углы 5"/>
          <p:cNvSpPr/>
          <p:nvPr/>
        </p:nvSpPr>
        <p:spPr>
          <a:xfrm>
            <a:off x="611560" y="332656"/>
            <a:ext cx="7920880" cy="792088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Охрана окружающей среды 600</a:t>
            </a:r>
          </a:p>
        </p:txBody>
      </p:sp>
      <p:pic>
        <p:nvPicPr>
          <p:cNvPr id="17410" name="Picture 2" descr="https://ecology.aonb.ru/assets/images/nef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988840"/>
            <a:ext cx="3429000" cy="27432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3491880" y="1515269"/>
            <a:ext cx="561662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По фотографии из космоса участка акватории можно заметить, что в спокойную погоду зона экологического бедствия блестит. О каком бедствии это сигнализирует?</a:t>
            </a:r>
          </a:p>
        </p:txBody>
      </p:sp>
      <p:sp>
        <p:nvSpPr>
          <p:cNvPr id="8" name="Рамка 7"/>
          <p:cNvSpPr/>
          <p:nvPr/>
        </p:nvSpPr>
        <p:spPr>
          <a:xfrm>
            <a:off x="1619672" y="5445224"/>
            <a:ext cx="5976664" cy="792088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tx1"/>
                </a:solidFill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НЕФТЯНОЕ ПЯТНО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8028384" y="6237312"/>
            <a:ext cx="864096" cy="36004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усеченные противолежащие углы 5"/>
          <p:cNvSpPr/>
          <p:nvPr/>
        </p:nvSpPr>
        <p:spPr>
          <a:xfrm>
            <a:off x="611560" y="332656"/>
            <a:ext cx="7920880" cy="792088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Охрана окружающей среды 700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99592" y="2204864"/>
            <a:ext cx="748883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Где находится самый большой заповедник?</a:t>
            </a:r>
          </a:p>
        </p:txBody>
      </p:sp>
      <p:sp>
        <p:nvSpPr>
          <p:cNvPr id="8" name="Рамка 7"/>
          <p:cNvSpPr/>
          <p:nvPr/>
        </p:nvSpPr>
        <p:spPr>
          <a:xfrm>
            <a:off x="2411760" y="4869160"/>
            <a:ext cx="4608512" cy="792088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tx1"/>
                </a:solidFill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АНТАРКТИДА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8028384" y="6237312"/>
            <a:ext cx="864096" cy="36004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усеченные противолежащие углы 5"/>
          <p:cNvSpPr/>
          <p:nvPr/>
        </p:nvSpPr>
        <p:spPr>
          <a:xfrm>
            <a:off x="1619672" y="332656"/>
            <a:ext cx="6120680" cy="792088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Охрана здоровья 100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935596" y="1935123"/>
            <a:ext cx="748883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Какая страна является родиной Олимпийских игр?</a:t>
            </a:r>
          </a:p>
        </p:txBody>
      </p:sp>
      <p:sp>
        <p:nvSpPr>
          <p:cNvPr id="8" name="Рамка 7"/>
          <p:cNvSpPr/>
          <p:nvPr/>
        </p:nvSpPr>
        <p:spPr>
          <a:xfrm>
            <a:off x="2915816" y="4869160"/>
            <a:ext cx="3096344" cy="792088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tx1"/>
                </a:solidFill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ГРЕЦИЯ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8028384" y="6237312"/>
            <a:ext cx="864096" cy="36004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усеченные противолежащие углы 5"/>
          <p:cNvSpPr/>
          <p:nvPr/>
        </p:nvSpPr>
        <p:spPr>
          <a:xfrm>
            <a:off x="1619672" y="332656"/>
            <a:ext cx="6120680" cy="792088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Охрана здоровья 200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1603478"/>
            <a:ext cx="763284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Химическое соединение водорода с кислородом. Тело человека содержит около 60 % этого вещества</a:t>
            </a:r>
          </a:p>
        </p:txBody>
      </p:sp>
      <p:sp>
        <p:nvSpPr>
          <p:cNvPr id="8" name="Рамка 7"/>
          <p:cNvSpPr/>
          <p:nvPr/>
        </p:nvSpPr>
        <p:spPr>
          <a:xfrm>
            <a:off x="2915816" y="4869160"/>
            <a:ext cx="3096344" cy="792088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chemeClr val="tx1"/>
                </a:solidFill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ВОДА</a:t>
            </a:r>
          </a:p>
        </p:txBody>
      </p:sp>
      <p:pic>
        <p:nvPicPr>
          <p:cNvPr id="31746" name="Picture 2" descr="https://ecology.aonb.ru/assets/images/c7dc74e067011f79d9c1d113c9c9a4a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51820" y="476672"/>
            <a:ext cx="3384376" cy="546624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8028384" y="6237312"/>
            <a:ext cx="864096" cy="36004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усеченные противолежащие углы 5"/>
          <p:cNvSpPr/>
          <p:nvPr/>
        </p:nvSpPr>
        <p:spPr>
          <a:xfrm>
            <a:off x="1619672" y="332656"/>
            <a:ext cx="6120680" cy="792088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Охрана здоровья 300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1596568"/>
            <a:ext cx="748883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Эти клетки являются самыми чувствительными к вредному воздействию алкоголя</a:t>
            </a:r>
          </a:p>
        </p:txBody>
      </p:sp>
      <p:sp>
        <p:nvSpPr>
          <p:cNvPr id="8" name="Рамка 7"/>
          <p:cNvSpPr/>
          <p:nvPr/>
        </p:nvSpPr>
        <p:spPr>
          <a:xfrm>
            <a:off x="2051720" y="4869160"/>
            <a:ext cx="4968552" cy="792088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tx1"/>
                </a:solidFill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НЕРВНЫЕ КЛЕТКИ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8028384" y="6237312"/>
            <a:ext cx="864096" cy="36004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усеченные противолежащие углы 5"/>
          <p:cNvSpPr/>
          <p:nvPr/>
        </p:nvSpPr>
        <p:spPr>
          <a:xfrm>
            <a:off x="1619672" y="332656"/>
            <a:ext cx="6120680" cy="792088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Охрана здоровья 400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99592" y="1484784"/>
            <a:ext cx="748883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После сильных снегопадов возрастает опасность снежных лавин. Представим, что человека завалило снегом. Ему необходимо попытаться выбраться из-под снега. Каким образом человек может определить, где верх, а где низ?  </a:t>
            </a:r>
          </a:p>
        </p:txBody>
      </p:sp>
      <p:sp>
        <p:nvSpPr>
          <p:cNvPr id="8" name="Рамка 7"/>
          <p:cNvSpPr/>
          <p:nvPr/>
        </p:nvSpPr>
        <p:spPr>
          <a:xfrm>
            <a:off x="539552" y="5445224"/>
            <a:ext cx="8064896" cy="792088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УРОНИТЬ ЧТО-ТО ИЛИ ВЫПУСТИТЬ СЛЮНУ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8028384" y="6237312"/>
            <a:ext cx="864096" cy="36004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усеченные противолежащие углы 5"/>
          <p:cNvSpPr/>
          <p:nvPr/>
        </p:nvSpPr>
        <p:spPr>
          <a:xfrm>
            <a:off x="1619672" y="332656"/>
            <a:ext cx="6120680" cy="792088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Охрана здоровья 500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1596568"/>
            <a:ext cx="748883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Какая самая многочисленная (неклеточная) форма жизни на Земле?</a:t>
            </a:r>
          </a:p>
        </p:txBody>
      </p:sp>
      <p:sp>
        <p:nvSpPr>
          <p:cNvPr id="8" name="Рамка 7"/>
          <p:cNvSpPr/>
          <p:nvPr/>
        </p:nvSpPr>
        <p:spPr>
          <a:xfrm>
            <a:off x="3203848" y="4869160"/>
            <a:ext cx="3168352" cy="792088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tx1"/>
                </a:solidFill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ВИРУСЫ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8028384" y="6237312"/>
            <a:ext cx="864096" cy="36004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усеченные противолежащие углы 5"/>
          <p:cNvSpPr/>
          <p:nvPr/>
        </p:nvSpPr>
        <p:spPr>
          <a:xfrm>
            <a:off x="1619672" y="332656"/>
            <a:ext cx="6120680" cy="792088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Охрана здоровья 600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99592" y="1556792"/>
            <a:ext cx="748883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При попадании в больших количествах в организм человека этого содержащегося в табаке яда начинаются судороги</a:t>
            </a:r>
          </a:p>
        </p:txBody>
      </p:sp>
      <p:sp>
        <p:nvSpPr>
          <p:cNvPr id="8" name="Рамка 7"/>
          <p:cNvSpPr/>
          <p:nvPr/>
        </p:nvSpPr>
        <p:spPr>
          <a:xfrm>
            <a:off x="3203848" y="5157192"/>
            <a:ext cx="3168352" cy="792088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tx1"/>
                </a:solidFill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НИКОТИН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8028384" y="6237312"/>
            <a:ext cx="864096" cy="36004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усеченные противолежащие углы 5"/>
          <p:cNvSpPr/>
          <p:nvPr/>
        </p:nvSpPr>
        <p:spPr>
          <a:xfrm>
            <a:off x="1619672" y="332656"/>
            <a:ext cx="6120680" cy="792088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Охрана здоровья 700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99592" y="1432808"/>
            <a:ext cx="748883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Комплекс реакций, направленных на защиту организма от инфекционных агентов и веществ, отличающимися от него чужеродными свойствами</a:t>
            </a:r>
          </a:p>
        </p:txBody>
      </p:sp>
      <p:sp>
        <p:nvSpPr>
          <p:cNvPr id="8" name="Рамка 7"/>
          <p:cNvSpPr/>
          <p:nvPr/>
        </p:nvSpPr>
        <p:spPr>
          <a:xfrm>
            <a:off x="2915816" y="5157192"/>
            <a:ext cx="3456384" cy="792088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/>
                </a:solidFill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ИММУНИТЕТ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8028384" y="6237312"/>
            <a:ext cx="864096" cy="36004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усеченные противолежащие углы 5"/>
          <p:cNvSpPr/>
          <p:nvPr/>
        </p:nvSpPr>
        <p:spPr>
          <a:xfrm>
            <a:off x="1907704" y="332656"/>
            <a:ext cx="5256584" cy="792088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Это интересно 100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99592" y="1556792"/>
            <a:ext cx="748883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Какое животное изображено на эмблеме Всемирного фонда защиты дикой природы?</a:t>
            </a:r>
          </a:p>
          <a:p>
            <a:r>
              <a:rPr lang="ru-RU" sz="32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   А.        леопард     </a:t>
            </a:r>
          </a:p>
          <a:p>
            <a:r>
              <a:rPr lang="ru-RU" sz="32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   Б.        панда     </a:t>
            </a:r>
          </a:p>
          <a:p>
            <a:r>
              <a:rPr lang="ru-RU" sz="32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   В.        морской котик    </a:t>
            </a:r>
          </a:p>
          <a:p>
            <a:r>
              <a:rPr lang="ru-RU" sz="32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   Г.         золотая рыбка</a:t>
            </a:r>
          </a:p>
        </p:txBody>
      </p:sp>
      <p:sp>
        <p:nvSpPr>
          <p:cNvPr id="8" name="Рамка 7"/>
          <p:cNvSpPr/>
          <p:nvPr/>
        </p:nvSpPr>
        <p:spPr>
          <a:xfrm>
            <a:off x="3347864" y="5301208"/>
            <a:ext cx="2448272" cy="792088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tx1"/>
                </a:solidFill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ПАНДА</a:t>
            </a:r>
          </a:p>
        </p:txBody>
      </p:sp>
      <p:pic>
        <p:nvPicPr>
          <p:cNvPr id="35842" name="Picture 2" descr="https://ecology.aonb.ru/assets/images/pand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2132856"/>
            <a:ext cx="3560796" cy="26705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8028384" y="6237312"/>
            <a:ext cx="864096" cy="36004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усеченные противолежащие углы 5"/>
          <p:cNvSpPr/>
          <p:nvPr/>
        </p:nvSpPr>
        <p:spPr>
          <a:xfrm>
            <a:off x="1907704" y="332656"/>
            <a:ext cx="5256584" cy="792088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Это интересно 200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99592" y="1412776"/>
            <a:ext cx="748883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Собирать эти грибы большое искусство. И помогают в этом свиньи. Свинью ведут в лес, предварительно перетянув ремнем морду, дабы она не съела найденное сокровище. Что это за гриб?</a:t>
            </a:r>
          </a:p>
        </p:txBody>
      </p:sp>
      <p:sp>
        <p:nvSpPr>
          <p:cNvPr id="8" name="Рамка 7"/>
          <p:cNvSpPr/>
          <p:nvPr/>
        </p:nvSpPr>
        <p:spPr>
          <a:xfrm>
            <a:off x="2987824" y="5445224"/>
            <a:ext cx="3456384" cy="792088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tx1"/>
                </a:solidFill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ТРЮФЕЛЬ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8028384" y="6237312"/>
            <a:ext cx="864096" cy="36004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усеченные противолежащие углы 5"/>
          <p:cNvSpPr/>
          <p:nvPr/>
        </p:nvSpPr>
        <p:spPr>
          <a:xfrm>
            <a:off x="1907704" y="332656"/>
            <a:ext cx="5256584" cy="792088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Это интересно 300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2043135"/>
            <a:ext cx="748883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Какой плод содержит больше сахара, чем клубника?</a:t>
            </a:r>
          </a:p>
        </p:txBody>
      </p:sp>
      <p:sp>
        <p:nvSpPr>
          <p:cNvPr id="8" name="Рамка 7"/>
          <p:cNvSpPr/>
          <p:nvPr/>
        </p:nvSpPr>
        <p:spPr>
          <a:xfrm>
            <a:off x="2987824" y="5085184"/>
            <a:ext cx="3456384" cy="792088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tx1"/>
                </a:solidFill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ЛИМОН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8028384" y="6237312"/>
            <a:ext cx="864096" cy="36004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усеченные противолежащие углы 5"/>
          <p:cNvSpPr/>
          <p:nvPr/>
        </p:nvSpPr>
        <p:spPr>
          <a:xfrm>
            <a:off x="1907704" y="332656"/>
            <a:ext cx="5256584" cy="792088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Это интересно 400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971600" y="1551273"/>
            <a:ext cx="748883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В американские учебники по ботанике вошла история о том, как Джорджа Вашингтона пытались отравить блюдом, приготовленным из...</a:t>
            </a:r>
          </a:p>
          <a:p>
            <a:r>
              <a:rPr lang="ru-RU" sz="28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   А.     баклажанов     </a:t>
            </a:r>
          </a:p>
          <a:p>
            <a:r>
              <a:rPr lang="ru-RU" sz="28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   Б.     тыквы     </a:t>
            </a:r>
          </a:p>
          <a:p>
            <a:r>
              <a:rPr lang="ru-RU" sz="28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   В.     кабачков     </a:t>
            </a:r>
          </a:p>
          <a:p>
            <a:r>
              <a:rPr lang="ru-RU" sz="28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   Г.     помидоров</a:t>
            </a:r>
          </a:p>
        </p:txBody>
      </p:sp>
      <p:sp>
        <p:nvSpPr>
          <p:cNvPr id="8" name="Рамка 7"/>
          <p:cNvSpPr/>
          <p:nvPr/>
        </p:nvSpPr>
        <p:spPr>
          <a:xfrm>
            <a:off x="2555776" y="5517232"/>
            <a:ext cx="3888432" cy="792088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Г. ПОМИДОРОВ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8028384" y="6237312"/>
            <a:ext cx="864096" cy="36004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усеченные противолежащие углы 5"/>
          <p:cNvSpPr/>
          <p:nvPr/>
        </p:nvSpPr>
        <p:spPr>
          <a:xfrm>
            <a:off x="1907704" y="332656"/>
            <a:ext cx="5256584" cy="792088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Это интересно 500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964906" y="1146224"/>
            <a:ext cx="748883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Какой вклад вносит компания </a:t>
            </a:r>
            <a:r>
              <a:rPr lang="ru-RU" sz="4400" b="1" dirty="0" err="1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Nike</a:t>
            </a:r>
            <a:r>
              <a:rPr lang="ru-RU" sz="4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  не только    в развитие спортивной индустрии, но и в сохранение экологии окружающей среды ?</a:t>
            </a:r>
          </a:p>
        </p:txBody>
      </p:sp>
      <p:sp>
        <p:nvSpPr>
          <p:cNvPr id="8" name="Рамка 7"/>
          <p:cNvSpPr/>
          <p:nvPr/>
        </p:nvSpPr>
        <p:spPr>
          <a:xfrm>
            <a:off x="827584" y="5301208"/>
            <a:ext cx="7560840" cy="792088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tx1"/>
                </a:solidFill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ВТОРИЧНАЯ ПЕРЕРАБОТКА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8028384" y="6237312"/>
            <a:ext cx="864096" cy="36004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усеченные противолежащие углы 5"/>
          <p:cNvSpPr/>
          <p:nvPr/>
        </p:nvSpPr>
        <p:spPr>
          <a:xfrm>
            <a:off x="1907704" y="332656"/>
            <a:ext cx="5256584" cy="792088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Это интересно 600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971600" y="1294018"/>
            <a:ext cx="748883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Каким образом игроки в гольф на больших океанских лайнерах могут заботиться об окружающей среде?</a:t>
            </a:r>
          </a:p>
        </p:txBody>
      </p:sp>
      <p:sp>
        <p:nvSpPr>
          <p:cNvPr id="8" name="Рамка 7"/>
          <p:cNvSpPr/>
          <p:nvPr/>
        </p:nvSpPr>
        <p:spPr>
          <a:xfrm>
            <a:off x="827584" y="4941168"/>
            <a:ext cx="7560840" cy="792088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ИГРА ЭКОЛОГИЧЕСКИ БЕЗОПАСНЫМИ МЯЧЯМИ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8028384" y="6237312"/>
            <a:ext cx="864096" cy="36004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усеченные противолежащие углы 5"/>
          <p:cNvSpPr/>
          <p:nvPr/>
        </p:nvSpPr>
        <p:spPr>
          <a:xfrm>
            <a:off x="1907704" y="332656"/>
            <a:ext cx="5256584" cy="792088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Это интересно 700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971600" y="1540820"/>
            <a:ext cx="748883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Какое из этих растений не является орехом?</a:t>
            </a:r>
          </a:p>
          <a:p>
            <a:r>
              <a:rPr lang="ru-RU" sz="36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   А.    фундук     </a:t>
            </a:r>
          </a:p>
          <a:p>
            <a:r>
              <a:rPr lang="ru-RU" sz="36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   Б.    кешью     </a:t>
            </a:r>
          </a:p>
          <a:p>
            <a:r>
              <a:rPr lang="ru-RU" sz="36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   В.    арахис     </a:t>
            </a:r>
          </a:p>
          <a:p>
            <a:r>
              <a:rPr lang="ru-RU" sz="36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   Г.    фисташки</a:t>
            </a:r>
          </a:p>
        </p:txBody>
      </p:sp>
      <p:sp>
        <p:nvSpPr>
          <p:cNvPr id="8" name="Рамка 7"/>
          <p:cNvSpPr/>
          <p:nvPr/>
        </p:nvSpPr>
        <p:spPr>
          <a:xfrm>
            <a:off x="3275856" y="5373216"/>
            <a:ext cx="2736304" cy="792088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/>
                </a:solidFill>
                <a:latin typeface="HONOR Sans Design ExtraLight DI" panose="02000600000000000000" pitchFamily="2" charset="-122"/>
                <a:ea typeface="HONOR Sans Design ExtraLight DI" panose="02000600000000000000" pitchFamily="2" charset="-122"/>
              </a:rPr>
              <a:t>В. АРАХИС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698</Words>
  <Application>Microsoft Office PowerPoint</Application>
  <PresentationFormat>Экран (4:3)</PresentationFormat>
  <Paragraphs>134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4" baseType="lpstr">
      <vt:lpstr>HONOR Sans Design ExtraLight DI</vt:lpstr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Полина Фандо</cp:lastModifiedBy>
  <cp:revision>10</cp:revision>
  <dcterms:created xsi:type="dcterms:W3CDTF">2022-05-05T10:46:04Z</dcterms:created>
  <dcterms:modified xsi:type="dcterms:W3CDTF">2026-01-21T10:50:25Z</dcterms:modified>
</cp:coreProperties>
</file>