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7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75856" y="5085184"/>
            <a:ext cx="5637010" cy="882119"/>
          </a:xfrm>
        </p:spPr>
        <p:txBody>
          <a:bodyPr>
            <a:normAutofit fontScale="77500" lnSpcReduction="20000"/>
          </a:bodyPr>
          <a:lstStyle/>
          <a:p>
            <a:pPr lvl="0">
              <a:buClr>
                <a:srgbClr val="FE8637"/>
              </a:buClr>
            </a:pP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Гандалоева</a:t>
            </a:r>
            <a:r>
              <a:rPr lang="ru-RU" dirty="0" smtClean="0">
                <a:solidFill>
                  <a:srgbClr val="FF0000"/>
                </a:solidFill>
              </a:rPr>
              <a:t> Х.Н.</a:t>
            </a:r>
            <a:r>
              <a:rPr lang="ru-RU" dirty="0" smtClean="0">
                <a:solidFill>
                  <a:srgbClr val="0070C0"/>
                </a:solidFill>
              </a:rPr>
              <a:t>,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0070C0"/>
                </a:solidFill>
              </a:rPr>
              <a:t>к.б.н.,</a:t>
            </a:r>
          </a:p>
          <a:p>
            <a:pPr lvl="0">
              <a:buClr>
                <a:srgbClr val="FE8637"/>
              </a:buClr>
            </a:pPr>
            <a:r>
              <a:rPr lang="ru-RU" dirty="0">
                <a:solidFill>
                  <a:srgbClr val="0070C0"/>
                </a:solidFill>
              </a:rPr>
              <a:t>у</a:t>
            </a:r>
            <a:r>
              <a:rPr lang="ru-RU" dirty="0" smtClean="0">
                <a:solidFill>
                  <a:srgbClr val="0070C0"/>
                </a:solidFill>
              </a:rPr>
              <a:t>читель биологии ГБОУ «СОШ №19 </a:t>
            </a:r>
            <a:r>
              <a:rPr lang="ru-RU" dirty="0" err="1" smtClean="0">
                <a:solidFill>
                  <a:srgbClr val="0070C0"/>
                </a:solidFill>
              </a:rPr>
              <a:t>с.п.Сагопши</a:t>
            </a:r>
            <a:r>
              <a:rPr lang="ru-RU" dirty="0" smtClean="0">
                <a:solidFill>
                  <a:srgbClr val="0070C0"/>
                </a:solidFill>
              </a:rPr>
              <a:t>» Малгобекского района Республики Ингушетия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83768" y="764704"/>
            <a:ext cx="6172200" cy="2304256"/>
          </a:xfrm>
        </p:spPr>
        <p:txBody>
          <a:bodyPr>
            <a:normAutofit fontScale="90000"/>
          </a:bodyPr>
          <a:lstStyle/>
          <a:p>
            <a:pPr marL="571500" indent="-571500" algn="r">
              <a:buFont typeface="Wingdings" pitchFamily="2" charset="2"/>
              <a:buChar char="v"/>
            </a:pPr>
            <a:r>
              <a:rPr lang="ru-RU" sz="4000" cap="all" dirty="0" smtClean="0">
                <a:ln w="0"/>
                <a:gradFill flip="none">
                  <a:gsLst>
                    <a:gs pos="0">
                      <a:srgbClr val="FE8637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FE8637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FE8637">
                        <a:shade val="65000"/>
                        <a:satMod val="130000"/>
                      </a:srgbClr>
                    </a:gs>
                    <a:gs pos="92000">
                      <a:srgbClr val="FE8637">
                        <a:shade val="50000"/>
                        <a:satMod val="120000"/>
                      </a:srgbClr>
                    </a:gs>
                    <a:gs pos="100000">
                      <a:srgbClr val="FE8637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Готовимся к </a:t>
            </a:r>
            <a:r>
              <a:rPr lang="ru-RU" sz="4000" cap="all" dirty="0" err="1" smtClean="0">
                <a:ln w="0"/>
                <a:gradFill flip="none">
                  <a:gsLst>
                    <a:gs pos="0">
                      <a:srgbClr val="FE8637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FE8637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FE8637">
                        <a:shade val="65000"/>
                        <a:satMod val="130000"/>
                      </a:srgbClr>
                    </a:gs>
                    <a:gs pos="92000">
                      <a:srgbClr val="FE8637">
                        <a:shade val="50000"/>
                        <a:satMod val="120000"/>
                      </a:srgbClr>
                    </a:gs>
                    <a:gs pos="100000">
                      <a:srgbClr val="FE8637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егэ</a:t>
            </a:r>
            <a:r>
              <a:rPr lang="ru-RU" sz="4000" cap="all" dirty="0" smtClean="0">
                <a:ln w="0"/>
                <a:gradFill flip="none">
                  <a:gsLst>
                    <a:gs pos="0">
                      <a:srgbClr val="FE8637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FE8637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FE8637">
                        <a:shade val="65000"/>
                        <a:satMod val="130000"/>
                      </a:srgbClr>
                    </a:gs>
                    <a:gs pos="92000">
                      <a:srgbClr val="FE8637">
                        <a:shade val="50000"/>
                        <a:satMod val="120000"/>
                      </a:srgbClr>
                    </a:gs>
                    <a:gs pos="100000">
                      <a:srgbClr val="FE8637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          </a:t>
            </a:r>
            <a:r>
              <a:rPr lang="ru-RU" sz="3600" cap="all" dirty="0" smtClean="0">
                <a:ln w="0"/>
                <a:gradFill flip="none">
                  <a:gsLst>
                    <a:gs pos="0">
                      <a:srgbClr val="FE8637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FE8637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FE8637">
                        <a:shade val="65000"/>
                        <a:satMod val="130000"/>
                      </a:srgbClr>
                    </a:gs>
                    <a:gs pos="92000">
                      <a:srgbClr val="FE8637">
                        <a:shade val="50000"/>
                        <a:satMod val="120000"/>
                      </a:srgbClr>
                    </a:gs>
                    <a:gs pos="100000">
                      <a:srgbClr val="FE8637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/>
            </a:r>
            <a:br>
              <a:rPr lang="ru-RU" sz="3600" cap="all" dirty="0" smtClean="0">
                <a:ln w="0"/>
                <a:gradFill flip="none">
                  <a:gsLst>
                    <a:gs pos="0">
                      <a:srgbClr val="FE8637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FE8637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FE8637">
                        <a:shade val="65000"/>
                        <a:satMod val="130000"/>
                      </a:srgbClr>
                    </a:gs>
                    <a:gs pos="92000">
                      <a:srgbClr val="FE8637">
                        <a:shade val="50000"/>
                        <a:satMod val="120000"/>
                      </a:srgbClr>
                    </a:gs>
                    <a:gs pos="100000">
                      <a:srgbClr val="FE8637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ru-RU" sz="3600" cap="all" dirty="0">
                <a:ln w="0"/>
                <a:gradFill flip="none">
                  <a:gsLst>
                    <a:gs pos="0">
                      <a:srgbClr val="FE8637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FE8637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FE8637">
                        <a:shade val="65000"/>
                        <a:satMod val="130000"/>
                      </a:srgbClr>
                    </a:gs>
                    <a:gs pos="92000">
                      <a:srgbClr val="FE8637">
                        <a:shade val="50000"/>
                        <a:satMod val="120000"/>
                      </a:srgbClr>
                    </a:gs>
                    <a:gs pos="100000">
                      <a:srgbClr val="FE8637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/>
            </a:r>
            <a:br>
              <a:rPr lang="ru-RU" sz="3600" cap="all" dirty="0">
                <a:ln w="0"/>
                <a:gradFill flip="none">
                  <a:gsLst>
                    <a:gs pos="0">
                      <a:srgbClr val="FE8637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FE8637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FE8637">
                        <a:shade val="65000"/>
                        <a:satMod val="130000"/>
                      </a:srgbClr>
                    </a:gs>
                    <a:gs pos="92000">
                      <a:srgbClr val="FE8637">
                        <a:shade val="50000"/>
                        <a:satMod val="120000"/>
                      </a:srgbClr>
                    </a:gs>
                    <a:gs pos="100000">
                      <a:srgbClr val="FE8637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ru-RU" sz="2800" cap="all" dirty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Биология</a:t>
            </a:r>
            <a:r>
              <a:rPr lang="ru-RU" sz="2800" cap="all" dirty="0" smtClean="0">
                <a:ln w="0"/>
                <a:gradFill flip="none">
                  <a:gsLst>
                    <a:gs pos="0">
                      <a:srgbClr val="FE8637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FE8637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FE8637">
                        <a:shade val="65000"/>
                        <a:satMod val="130000"/>
                      </a:srgbClr>
                    </a:gs>
                    <a:gs pos="92000">
                      <a:srgbClr val="FE8637">
                        <a:shade val="50000"/>
                        <a:satMod val="120000"/>
                      </a:srgbClr>
                    </a:gs>
                    <a:gs pos="100000">
                      <a:srgbClr val="FE8637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/>
            </a:r>
            <a:br>
              <a:rPr lang="ru-RU" sz="2800" cap="all" dirty="0" smtClean="0">
                <a:ln w="0"/>
                <a:gradFill flip="none">
                  <a:gsLst>
                    <a:gs pos="0">
                      <a:srgbClr val="FE8637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FE8637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FE8637">
                        <a:shade val="65000"/>
                        <a:satMod val="130000"/>
                      </a:srgbClr>
                    </a:gs>
                    <a:gs pos="92000">
                      <a:srgbClr val="FE8637">
                        <a:shade val="50000"/>
                        <a:satMod val="120000"/>
                      </a:srgbClr>
                    </a:gs>
                    <a:gs pos="100000">
                      <a:srgbClr val="FE8637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ru-RU" sz="2800" cap="all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МЕЙОЗ</a:t>
            </a:r>
            <a:r>
              <a:rPr lang="ru-RU" sz="2800" cap="all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.</a:t>
            </a:r>
            <a:br>
              <a:rPr lang="ru-RU" sz="2800" cap="all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ru-RU" sz="2800" cap="all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/>
            </a:r>
            <a:br>
              <a:rPr lang="ru-RU" sz="2800" cap="all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ru-RU" sz="2800" cap="all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endParaRPr lang="ru-RU" dirty="0"/>
          </a:p>
        </p:txBody>
      </p:sp>
      <p:pic>
        <p:nvPicPr>
          <p:cNvPr id="1026" name="Picture 2" descr="H:\разгрузить     комп\фото мои для колледжа\IMG_726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17" t="13592" r="37301"/>
          <a:stretch/>
        </p:blipFill>
        <p:spPr bwMode="auto">
          <a:xfrm>
            <a:off x="683568" y="909023"/>
            <a:ext cx="2613619" cy="47956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954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7467600" cy="1143000"/>
          </a:xfrm>
        </p:spPr>
        <p:txBody>
          <a:bodyPr/>
          <a:lstStyle/>
          <a:p>
            <a:r>
              <a:rPr lang="ru-RU" sz="3200" b="1" u="sng" dirty="0">
                <a:solidFill>
                  <a:srgbClr val="575F6D"/>
                </a:solidFill>
              </a:rPr>
              <a:t>Выберите один, наиболее правильный вариант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412776"/>
            <a:ext cx="7467600" cy="54452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1. Сущность </a:t>
            </a:r>
            <a:r>
              <a:rPr lang="ru-RU" sz="3200" b="1" dirty="0">
                <a:solidFill>
                  <a:srgbClr val="FF0000"/>
                </a:solidFill>
              </a:rPr>
              <a:t>мейоза состоит в</a:t>
            </a: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1) образовании клеток с диплоидным набором хромосом</a:t>
            </a: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2) удвоении количества ДНК в клетках тела</a:t>
            </a: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3) восстановлении полного набора хромосом в клетках</a:t>
            </a: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4) образовании гамет с </a:t>
            </a:r>
            <a:r>
              <a:rPr lang="en-US" sz="3200" b="1" dirty="0" smtClean="0">
                <a:solidFill>
                  <a:srgbClr val="0070C0"/>
                </a:solidFill>
              </a:rPr>
              <a:t>             </a:t>
            </a:r>
          </a:p>
          <a:p>
            <a:pPr marL="0" indent="0">
              <a:buNone/>
            </a:pP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smtClean="0">
                <a:solidFill>
                  <a:srgbClr val="0070C0"/>
                </a:solidFill>
              </a:rPr>
              <a:t>     </a:t>
            </a:r>
            <a:r>
              <a:rPr lang="ru-RU" sz="3200" b="1" dirty="0" smtClean="0">
                <a:solidFill>
                  <a:srgbClr val="0070C0"/>
                </a:solidFill>
              </a:rPr>
              <a:t>гаплоидным набором</a:t>
            </a:r>
            <a:endParaRPr lang="en-US" sz="32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smtClean="0">
                <a:solidFill>
                  <a:srgbClr val="0070C0"/>
                </a:solidFill>
              </a:rPr>
              <a:t>   </a:t>
            </a:r>
            <a:r>
              <a:rPr lang="ru-RU" sz="3200" b="1" dirty="0" smtClean="0">
                <a:solidFill>
                  <a:srgbClr val="0070C0"/>
                </a:solidFill>
              </a:rPr>
              <a:t> </a:t>
            </a:r>
            <a:r>
              <a:rPr lang="ru-RU" sz="3200" b="1" dirty="0">
                <a:solidFill>
                  <a:srgbClr val="0070C0"/>
                </a:solidFill>
              </a:rPr>
              <a:t>хромосом</a:t>
            </a:r>
          </a:p>
        </p:txBody>
      </p:sp>
    </p:spTree>
    <p:extLst>
      <p:ext uri="{BB962C8B-B14F-4D97-AF65-F5344CB8AC3E}">
        <p14:creationId xmlns:p14="http://schemas.microsoft.com/office/powerpoint/2010/main" val="2021342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908720"/>
            <a:ext cx="7467600" cy="5637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2. Для </a:t>
            </a:r>
            <a:r>
              <a:rPr lang="ru-RU" sz="3200" b="1" dirty="0">
                <a:solidFill>
                  <a:srgbClr val="FF0000"/>
                </a:solidFill>
              </a:rPr>
              <a:t>первой фазы мейоза характерен процесс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3200" b="1" dirty="0"/>
              <a:t>1</a:t>
            </a:r>
            <a:r>
              <a:rPr lang="ru-RU" sz="3200" b="1" dirty="0">
                <a:solidFill>
                  <a:srgbClr val="0070C0"/>
                </a:solidFill>
              </a:rPr>
              <a:t>) конъюгации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2) биосинтеза белка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3) редупликации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4) синтеза АТФ</a:t>
            </a:r>
          </a:p>
        </p:txBody>
      </p:sp>
    </p:spTree>
    <p:extLst>
      <p:ext uri="{BB962C8B-B14F-4D97-AF65-F5344CB8AC3E}">
        <p14:creationId xmlns:p14="http://schemas.microsoft.com/office/powerpoint/2010/main" val="4269982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620688"/>
            <a:ext cx="8291264" cy="58532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3. Благодаря </a:t>
            </a:r>
            <a:r>
              <a:rPr lang="ru-RU" sz="3200" b="1" dirty="0">
                <a:solidFill>
                  <a:srgbClr val="FF0000"/>
                </a:solidFill>
              </a:rPr>
              <a:t>конъюгации и кроссинговеру при образовании гамет происходит</a:t>
            </a: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1) уменьшение числа хромосом вдвое</a:t>
            </a: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2) увеличение числа хромосом вдвое</a:t>
            </a: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3) обмен </a:t>
            </a:r>
            <a:r>
              <a:rPr lang="ru-RU" sz="3200" b="1" dirty="0" smtClean="0">
                <a:solidFill>
                  <a:srgbClr val="0070C0"/>
                </a:solidFill>
              </a:rPr>
              <a:t>генетической</a:t>
            </a:r>
            <a:endParaRPr lang="en-US" sz="32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US" sz="3200" b="1" dirty="0" smtClean="0">
                <a:solidFill>
                  <a:srgbClr val="0070C0"/>
                </a:solidFill>
              </a:rPr>
              <a:t>          </a:t>
            </a:r>
            <a:r>
              <a:rPr lang="ru-RU" sz="3200" b="1" dirty="0" smtClean="0">
                <a:solidFill>
                  <a:srgbClr val="0070C0"/>
                </a:solidFill>
              </a:rPr>
              <a:t>информацией между</a:t>
            </a:r>
            <a:endParaRPr lang="en-US" sz="32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US" sz="3200" b="1" dirty="0" smtClean="0">
                <a:solidFill>
                  <a:srgbClr val="0070C0"/>
                </a:solidFill>
              </a:rPr>
              <a:t>          </a:t>
            </a:r>
            <a:r>
              <a:rPr lang="ru-RU" sz="3200" b="1" dirty="0" smtClean="0">
                <a:solidFill>
                  <a:srgbClr val="0070C0"/>
                </a:solidFill>
              </a:rPr>
              <a:t>гомологичными </a:t>
            </a:r>
            <a:r>
              <a:rPr lang="ru-RU" sz="3200" b="1" dirty="0">
                <a:solidFill>
                  <a:srgbClr val="0070C0"/>
                </a:solidFill>
              </a:rPr>
              <a:t>хромосомами</a:t>
            </a: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4) увеличение числа гамет</a:t>
            </a:r>
          </a:p>
        </p:txBody>
      </p:sp>
    </p:spTree>
    <p:extLst>
      <p:ext uri="{BB962C8B-B14F-4D97-AF65-F5344CB8AC3E}">
        <p14:creationId xmlns:p14="http://schemas.microsoft.com/office/powerpoint/2010/main" val="3561239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764704"/>
            <a:ext cx="7467600" cy="57092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4. </a:t>
            </a:r>
            <a:r>
              <a:rPr lang="ru-RU" sz="3200" b="1" dirty="0" err="1" smtClean="0">
                <a:solidFill>
                  <a:srgbClr val="FF0000"/>
                </a:solidFill>
              </a:rPr>
              <a:t>Двухроматидные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ru-RU" sz="3200" b="1" dirty="0">
                <a:solidFill>
                  <a:srgbClr val="FF0000"/>
                </a:solidFill>
              </a:rPr>
              <a:t>хромосомы во время мейоза отходят к полюсам клетки в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1) анафазе </a:t>
            </a:r>
            <a:r>
              <a:rPr lang="en-US" sz="3200" b="1" dirty="0">
                <a:solidFill>
                  <a:srgbClr val="0070C0"/>
                </a:solidFill>
              </a:rPr>
              <a:t>I </a:t>
            </a:r>
            <a:r>
              <a:rPr lang="ru-RU" sz="3200" b="1" dirty="0" smtClean="0">
                <a:solidFill>
                  <a:srgbClr val="0070C0"/>
                </a:solidFill>
              </a:rPr>
              <a:t>деления</a:t>
            </a:r>
            <a:endParaRPr lang="ru-RU" sz="3200" b="1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2) анафазе </a:t>
            </a:r>
            <a:r>
              <a:rPr lang="en-US" sz="3200" b="1" dirty="0">
                <a:solidFill>
                  <a:srgbClr val="0070C0"/>
                </a:solidFill>
              </a:rPr>
              <a:t>II </a:t>
            </a:r>
            <a:r>
              <a:rPr lang="ru-RU" sz="3200" b="1" dirty="0">
                <a:solidFill>
                  <a:srgbClr val="0070C0"/>
                </a:solidFill>
              </a:rPr>
              <a:t>деления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3) профазе </a:t>
            </a:r>
            <a:r>
              <a:rPr lang="en-US" sz="3200" b="1" dirty="0">
                <a:solidFill>
                  <a:srgbClr val="0070C0"/>
                </a:solidFill>
              </a:rPr>
              <a:t>I </a:t>
            </a:r>
            <a:r>
              <a:rPr lang="ru-RU" sz="3200" b="1" dirty="0">
                <a:solidFill>
                  <a:srgbClr val="0070C0"/>
                </a:solidFill>
              </a:rPr>
              <a:t>деления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4) профазе </a:t>
            </a:r>
            <a:r>
              <a:rPr lang="en-US" sz="3200" b="1" dirty="0">
                <a:solidFill>
                  <a:srgbClr val="0070C0"/>
                </a:solidFill>
              </a:rPr>
              <a:t>II </a:t>
            </a:r>
            <a:r>
              <a:rPr lang="ru-RU" sz="3200" b="1" dirty="0">
                <a:solidFill>
                  <a:srgbClr val="0070C0"/>
                </a:solidFill>
              </a:rPr>
              <a:t>деления</a:t>
            </a:r>
          </a:p>
        </p:txBody>
      </p:sp>
    </p:spTree>
    <p:extLst>
      <p:ext uri="{BB962C8B-B14F-4D97-AF65-F5344CB8AC3E}">
        <p14:creationId xmlns:p14="http://schemas.microsoft.com/office/powerpoint/2010/main" val="667311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980728"/>
            <a:ext cx="7467600" cy="54932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5. Дочерние </a:t>
            </a:r>
            <a:r>
              <a:rPr lang="ru-RU" sz="3200" b="1" dirty="0">
                <a:solidFill>
                  <a:srgbClr val="FF0000"/>
                </a:solidFill>
              </a:rPr>
              <a:t>хроматиды в процессе мейоза расходятся к полюсам клетки в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1) метафазе первого деления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2) профазе второго деления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3) анафазе второго деления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4) телофазе первого деления</a:t>
            </a:r>
          </a:p>
        </p:txBody>
      </p:sp>
    </p:spTree>
    <p:extLst>
      <p:ext uri="{BB962C8B-B14F-4D97-AF65-F5344CB8AC3E}">
        <p14:creationId xmlns:p14="http://schemas.microsoft.com/office/powerpoint/2010/main" val="1299373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404664"/>
            <a:ext cx="7467600" cy="60692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6. Причина </a:t>
            </a:r>
            <a:r>
              <a:rPr lang="ru-RU" sz="3200" b="1" dirty="0">
                <a:solidFill>
                  <a:srgbClr val="FF0000"/>
                </a:solidFill>
              </a:rPr>
              <a:t>образования </a:t>
            </a:r>
            <a:r>
              <a:rPr lang="ru-RU" sz="3200" b="1" dirty="0" err="1">
                <a:solidFill>
                  <a:srgbClr val="FF0000"/>
                </a:solidFill>
              </a:rPr>
              <a:t>четырѐх</a:t>
            </a:r>
            <a:r>
              <a:rPr lang="ru-RU" sz="3200" b="1" dirty="0">
                <a:solidFill>
                  <a:srgbClr val="FF0000"/>
                </a:solidFill>
              </a:rPr>
              <a:t> гаплоидных клеток в процессе мейоза состоит в</a:t>
            </a: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1) одном делении клетки и конъюгации хромосом</a:t>
            </a: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2) наличии </a:t>
            </a:r>
            <a:r>
              <a:rPr lang="ru-RU" sz="3200" b="1" dirty="0" smtClean="0">
                <a:solidFill>
                  <a:srgbClr val="0070C0"/>
                </a:solidFill>
              </a:rPr>
              <a:t>процесса</a:t>
            </a:r>
            <a:r>
              <a:rPr lang="en-US" sz="3200" b="1" dirty="0" smtClean="0">
                <a:solidFill>
                  <a:srgbClr val="0070C0"/>
                </a:solidFill>
              </a:rPr>
              <a:t> </a:t>
            </a:r>
            <a:r>
              <a:rPr lang="ru-RU" sz="3200" b="1" dirty="0" smtClean="0">
                <a:solidFill>
                  <a:srgbClr val="0070C0"/>
                </a:solidFill>
              </a:rPr>
              <a:t>кроссинговера</a:t>
            </a:r>
            <a:endParaRPr lang="ru-RU" sz="3200" b="1" dirty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3) одном удвоении </a:t>
            </a:r>
            <a:r>
              <a:rPr lang="ru-RU" sz="3200" b="1" dirty="0" smtClean="0">
                <a:solidFill>
                  <a:srgbClr val="0070C0"/>
                </a:solidFill>
              </a:rPr>
              <a:t>хромосом</a:t>
            </a:r>
            <a:endParaRPr lang="en-US" sz="3200" b="1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smtClean="0">
                <a:solidFill>
                  <a:srgbClr val="0070C0"/>
                </a:solidFill>
              </a:rPr>
              <a:t>      </a:t>
            </a:r>
            <a:r>
              <a:rPr lang="ru-RU" sz="3200" b="1" dirty="0" smtClean="0">
                <a:solidFill>
                  <a:srgbClr val="0070C0"/>
                </a:solidFill>
              </a:rPr>
              <a:t> </a:t>
            </a:r>
            <a:r>
              <a:rPr lang="ru-RU" sz="3200" b="1" dirty="0">
                <a:solidFill>
                  <a:srgbClr val="0070C0"/>
                </a:solidFill>
              </a:rPr>
              <a:t>и двух делениях клетки</a:t>
            </a: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4) соединении гомологичных хромосом</a:t>
            </a:r>
          </a:p>
        </p:txBody>
      </p:sp>
    </p:spTree>
    <p:extLst>
      <p:ext uri="{BB962C8B-B14F-4D97-AF65-F5344CB8AC3E}">
        <p14:creationId xmlns:p14="http://schemas.microsoft.com/office/powerpoint/2010/main" val="56895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980728"/>
            <a:ext cx="7467600" cy="54932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7. В </a:t>
            </a:r>
            <a:r>
              <a:rPr lang="ru-RU" sz="3200" b="1" dirty="0">
                <a:solidFill>
                  <a:srgbClr val="FF0000"/>
                </a:solidFill>
              </a:rPr>
              <a:t>процессе мейоза происходит</a:t>
            </a: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1) деление </a:t>
            </a:r>
            <a:r>
              <a:rPr lang="ru-RU" sz="3200" b="1" dirty="0" err="1">
                <a:solidFill>
                  <a:srgbClr val="0070C0"/>
                </a:solidFill>
              </a:rPr>
              <a:t>эукариотических</a:t>
            </a:r>
            <a:r>
              <a:rPr lang="ru-RU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smtClean="0">
                <a:solidFill>
                  <a:srgbClr val="0070C0"/>
                </a:solidFill>
              </a:rPr>
              <a:t>  </a:t>
            </a:r>
          </a:p>
          <a:p>
            <a:pPr marL="0" indent="0">
              <a:buNone/>
            </a:pPr>
            <a:r>
              <a:rPr lang="en-US" sz="3200" b="1" dirty="0" smtClean="0">
                <a:solidFill>
                  <a:srgbClr val="0070C0"/>
                </a:solidFill>
              </a:rPr>
              <a:t>        </a:t>
            </a:r>
            <a:r>
              <a:rPr lang="ru-RU" sz="3200" b="1" dirty="0" smtClean="0">
                <a:solidFill>
                  <a:srgbClr val="0070C0"/>
                </a:solidFill>
              </a:rPr>
              <a:t>клеток</a:t>
            </a:r>
            <a:endParaRPr lang="ru-RU" sz="3200" b="1" dirty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2) формирование </a:t>
            </a:r>
            <a:r>
              <a:rPr lang="ru-RU" sz="3200" b="1" dirty="0" err="1">
                <a:solidFill>
                  <a:srgbClr val="0070C0"/>
                </a:solidFill>
              </a:rPr>
              <a:t>прокариотических</a:t>
            </a:r>
            <a:r>
              <a:rPr lang="ru-RU" sz="3200" b="1" dirty="0">
                <a:solidFill>
                  <a:srgbClr val="0070C0"/>
                </a:solidFill>
              </a:rPr>
              <a:t> клеток</a:t>
            </a:r>
          </a:p>
          <a:p>
            <a:pPr>
              <a:buFont typeface="Wingdings" pitchFamily="2" charset="2"/>
              <a:buChar char="v"/>
            </a:pPr>
            <a:r>
              <a:rPr lang="en-US" sz="3200" b="1" dirty="0" smtClean="0">
                <a:solidFill>
                  <a:srgbClr val="0070C0"/>
                </a:solidFill>
              </a:rPr>
              <a:t> 3</a:t>
            </a:r>
            <a:r>
              <a:rPr lang="ru-RU" sz="3200" b="1" dirty="0" smtClean="0">
                <a:solidFill>
                  <a:srgbClr val="0070C0"/>
                </a:solidFill>
              </a:rPr>
              <a:t>) </a:t>
            </a:r>
            <a:r>
              <a:rPr lang="ru-RU" sz="3200" b="1" dirty="0">
                <a:solidFill>
                  <a:srgbClr val="0070C0"/>
                </a:solidFill>
              </a:rPr>
              <a:t>сохранение диплоидного набора хромосом</a:t>
            </a:r>
          </a:p>
          <a:p>
            <a:pPr>
              <a:buFont typeface="Wingdings" pitchFamily="2" charset="2"/>
              <a:buChar char="v"/>
            </a:pPr>
            <a:r>
              <a:rPr lang="en-US" sz="3200" b="1" dirty="0">
                <a:solidFill>
                  <a:srgbClr val="0070C0"/>
                </a:solidFill>
              </a:rPr>
              <a:t>4</a:t>
            </a:r>
            <a:r>
              <a:rPr lang="ru-RU" sz="3200" b="1" dirty="0" smtClean="0">
                <a:solidFill>
                  <a:srgbClr val="0070C0"/>
                </a:solidFill>
              </a:rPr>
              <a:t>) </a:t>
            </a:r>
            <a:r>
              <a:rPr lang="ru-RU" sz="3200" b="1" dirty="0">
                <a:solidFill>
                  <a:srgbClr val="0070C0"/>
                </a:solidFill>
              </a:rPr>
              <a:t>образование двух дочерних </a:t>
            </a:r>
            <a:r>
              <a:rPr lang="en-US" sz="3200" b="1" dirty="0" smtClean="0">
                <a:solidFill>
                  <a:srgbClr val="0070C0"/>
                </a:solidFill>
              </a:rPr>
              <a:t>    </a:t>
            </a:r>
          </a:p>
          <a:p>
            <a:pPr marL="0" indent="0">
              <a:buNone/>
            </a:pPr>
            <a:r>
              <a:rPr lang="en-US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smtClean="0">
                <a:solidFill>
                  <a:srgbClr val="0070C0"/>
                </a:solidFill>
              </a:rPr>
              <a:t>       </a:t>
            </a:r>
            <a:r>
              <a:rPr lang="ru-RU" sz="3200" b="1" dirty="0" smtClean="0">
                <a:solidFill>
                  <a:srgbClr val="0070C0"/>
                </a:solidFill>
              </a:rPr>
              <a:t>клеток</a:t>
            </a:r>
            <a:endParaRPr lang="ru-RU" sz="32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954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620688"/>
            <a:ext cx="7467600" cy="59972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8. Чем </a:t>
            </a:r>
            <a:r>
              <a:rPr lang="ru-RU" sz="3200" b="1" dirty="0">
                <a:solidFill>
                  <a:srgbClr val="FF0000"/>
                </a:solidFill>
              </a:rPr>
              <a:t>профаза первого деления мейоза отличается от профазы митоза?</a:t>
            </a: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1) исчезает ядерная оболочка</a:t>
            </a: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2) происходит </a:t>
            </a:r>
            <a:r>
              <a:rPr lang="ru-RU" sz="3200" b="1" dirty="0" err="1">
                <a:solidFill>
                  <a:srgbClr val="0070C0"/>
                </a:solidFill>
              </a:rPr>
              <a:t>спирализация</a:t>
            </a:r>
            <a:r>
              <a:rPr lang="ru-RU" sz="3200" b="1" dirty="0">
                <a:solidFill>
                  <a:srgbClr val="0070C0"/>
                </a:solidFill>
              </a:rPr>
              <a:t> </a:t>
            </a:r>
            <a:r>
              <a:rPr lang="en-US" sz="3200" b="1" dirty="0" smtClean="0">
                <a:solidFill>
                  <a:srgbClr val="0070C0"/>
                </a:solidFill>
              </a:rPr>
              <a:t>    </a:t>
            </a:r>
            <a:r>
              <a:rPr lang="ru-RU" sz="3200" b="1" dirty="0" smtClean="0">
                <a:solidFill>
                  <a:srgbClr val="0070C0"/>
                </a:solidFill>
              </a:rPr>
              <a:t>хромосом</a:t>
            </a:r>
            <a:endParaRPr lang="ru-RU" sz="3200" b="1" dirty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3) происходит конъюгация хромосом</a:t>
            </a:r>
          </a:p>
          <a:p>
            <a:pPr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4) хромосомы располагаются беспорядочно</a:t>
            </a:r>
          </a:p>
        </p:txBody>
      </p:sp>
    </p:spTree>
    <p:extLst>
      <p:ext uri="{BB962C8B-B14F-4D97-AF65-F5344CB8AC3E}">
        <p14:creationId xmlns:p14="http://schemas.microsoft.com/office/powerpoint/2010/main" val="1482360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332656"/>
            <a:ext cx="8075240" cy="6264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9. Удвоение </a:t>
            </a:r>
            <a:r>
              <a:rPr lang="ru-RU" sz="3200" b="1" dirty="0">
                <a:solidFill>
                  <a:srgbClr val="FF0000"/>
                </a:solidFill>
              </a:rPr>
              <a:t>ДНК и образование двух хроматид происходит в</a:t>
            </a:r>
          </a:p>
          <a:p>
            <a:pPr>
              <a:lnSpc>
                <a:spcPct val="160000"/>
              </a:lnSpc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1) профазе первого деления мейоза</a:t>
            </a:r>
          </a:p>
          <a:p>
            <a:pPr>
              <a:lnSpc>
                <a:spcPct val="160000"/>
              </a:lnSpc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2) профазе второго деления мейоза</a:t>
            </a:r>
          </a:p>
          <a:p>
            <a:pPr>
              <a:lnSpc>
                <a:spcPct val="160000"/>
              </a:lnSpc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3) интерфазе перед первым </a:t>
            </a:r>
            <a:r>
              <a:rPr lang="ru-RU" sz="3200" b="1" dirty="0" smtClean="0">
                <a:solidFill>
                  <a:srgbClr val="0070C0"/>
                </a:solidFill>
              </a:rPr>
              <a:t>  делением</a:t>
            </a:r>
            <a:endParaRPr lang="ru-RU" sz="3200" b="1" dirty="0">
              <a:solidFill>
                <a:srgbClr val="0070C0"/>
              </a:solidFill>
            </a:endParaRPr>
          </a:p>
          <a:p>
            <a:pPr>
              <a:lnSpc>
                <a:spcPct val="160000"/>
              </a:lnSpc>
              <a:buFont typeface="Wingdings" pitchFamily="2" charset="2"/>
              <a:buChar char="v"/>
            </a:pPr>
            <a:r>
              <a:rPr lang="ru-RU" sz="3200" b="1" dirty="0">
                <a:solidFill>
                  <a:srgbClr val="0070C0"/>
                </a:solidFill>
              </a:rPr>
              <a:t>4) интерфазе перед вторым делением</a:t>
            </a:r>
          </a:p>
        </p:txBody>
      </p:sp>
    </p:spTree>
    <p:extLst>
      <p:ext uri="{BB962C8B-B14F-4D97-AF65-F5344CB8AC3E}">
        <p14:creationId xmlns:p14="http://schemas.microsoft.com/office/powerpoint/2010/main" val="2378847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836712"/>
            <a:ext cx="7467600" cy="5637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10. С </a:t>
            </a:r>
            <a:r>
              <a:rPr lang="ru-RU" sz="3200" b="1" dirty="0">
                <a:solidFill>
                  <a:srgbClr val="FF0000"/>
                </a:solidFill>
              </a:rPr>
              <a:t>каким набором генетического материала клетка вступает во второе </a:t>
            </a:r>
            <a:r>
              <a:rPr lang="ru-RU" sz="3200" b="1" dirty="0" err="1">
                <a:solidFill>
                  <a:srgbClr val="FF0000"/>
                </a:solidFill>
              </a:rPr>
              <a:t>мейотическое</a:t>
            </a:r>
            <a:r>
              <a:rPr lang="ru-RU" sz="3200" b="1" dirty="0">
                <a:solidFill>
                  <a:srgbClr val="FF0000"/>
                </a:solidFill>
              </a:rPr>
              <a:t> деление?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en-US" sz="3200" b="1" dirty="0">
                <a:solidFill>
                  <a:srgbClr val="0070C0"/>
                </a:solidFill>
              </a:rPr>
              <a:t>1) 2n4c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en-US" sz="3200" b="1" dirty="0">
                <a:solidFill>
                  <a:srgbClr val="0070C0"/>
                </a:solidFill>
              </a:rPr>
              <a:t>2) 2n2c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en-US" sz="3200" b="1" dirty="0">
                <a:solidFill>
                  <a:srgbClr val="0070C0"/>
                </a:solidFill>
              </a:rPr>
              <a:t>3) n2c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en-US" sz="3200" b="1" dirty="0">
                <a:solidFill>
                  <a:srgbClr val="0070C0"/>
                </a:solidFill>
              </a:rPr>
              <a:t>4) </a:t>
            </a:r>
            <a:r>
              <a:rPr lang="en-US" sz="3200" b="1" dirty="0" err="1">
                <a:solidFill>
                  <a:srgbClr val="0070C0"/>
                </a:solidFill>
              </a:rPr>
              <a:t>nc</a:t>
            </a:r>
            <a:endParaRPr lang="ru-RU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959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143</TotalTime>
  <Words>355</Words>
  <Application>Microsoft Office PowerPoint</Application>
  <PresentationFormat>Экран (4:3)</PresentationFormat>
  <Paragraphs>61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 Готовимся к егэ             Биология МЕЙОЗ.   </vt:lpstr>
      <vt:lpstr>Выберите один, наиболее правильный вариант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Gandaloeva KHava Nuradinovna</dc:creator>
  <cp:lastModifiedBy>Хава</cp:lastModifiedBy>
  <cp:revision>10</cp:revision>
  <dcterms:modified xsi:type="dcterms:W3CDTF">2021-04-11T20:04:39Z</dcterms:modified>
</cp:coreProperties>
</file>