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4" r:id="rId7"/>
    <p:sldId id="262" r:id="rId8"/>
    <p:sldId id="263" r:id="rId9"/>
    <p:sldId id="265" r:id="rId10"/>
    <p:sldId id="273" r:id="rId11"/>
    <p:sldId id="274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780" autoAdjust="0"/>
    <p:restoredTop sz="94660"/>
  </p:normalViewPr>
  <p:slideViewPr>
    <p:cSldViewPr>
      <p:cViewPr varScale="1">
        <p:scale>
          <a:sx n="61" d="100"/>
          <a:sy n="61" d="100"/>
        </p:scale>
        <p:origin x="-6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9F6CFF7-75C2-4378-9E44-6533615FF770}" type="datetimeFigureOut">
              <a:rPr lang="ru-RU" smtClean="0"/>
              <a:pPr/>
              <a:t>18.05.2014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3214AAE-D674-4E9E-9F7F-EE6A9E94FD0A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8346" y="500042"/>
            <a:ext cx="8427308" cy="54476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ЕСЛИ ХОЧЕШЬ БЫТЬ ЗДОРОВ, ЗАКАЛЯЙСЯ!</a:t>
            </a:r>
          </a:p>
          <a:p>
            <a:pPr algn="ctr"/>
            <a:r>
              <a:rPr lang="ru-RU" sz="24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</a:rPr>
              <a:t>(Закаливание в детском саду)</a:t>
            </a:r>
          </a:p>
          <a:p>
            <a:pPr algn="ctr"/>
            <a:endParaRPr lang="ru-RU" sz="5400" b="1" i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endParaRPr lang="ru-RU" sz="5400" b="1" i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endParaRPr lang="ru-RU" sz="5400" b="1" i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endParaRPr lang="ru-RU" sz="54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643182"/>
            <a:ext cx="2242738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3000372"/>
            <a:ext cx="4851400" cy="33083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714356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95310" y="866756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47710" y="1019156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57158" y="500042"/>
            <a:ext cx="835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033" y="357166"/>
            <a:ext cx="828680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ЧТ</a:t>
            </a:r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 ТАКОЕ ЗАКАЛИВАНИЕ?</a:t>
            </a: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57686" y="2214554"/>
            <a:ext cx="442915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400" b="1" i="1" dirty="0" smtClean="0">
                <a:solidFill>
                  <a:srgbClr val="FF0000"/>
                </a:solidFill>
              </a:rPr>
              <a:t>Закаливание</a:t>
            </a:r>
            <a:r>
              <a:rPr lang="ru-RU" sz="3600" dirty="0" smtClean="0"/>
              <a:t> – </a:t>
            </a:r>
            <a:r>
              <a:rPr lang="ru-RU" sz="3600" b="1" dirty="0" smtClean="0">
                <a:solidFill>
                  <a:srgbClr val="002060"/>
                </a:solidFill>
              </a:rPr>
              <a:t>тренировка, помогающая организму сопротивляться неблагоприятным условиям.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16" name="Picture 2" descr="C:\Users\1\Pictures\1186330404_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285992"/>
            <a:ext cx="2786063" cy="37861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14415" y="357166"/>
            <a:ext cx="707236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ПРИНЦИПЫ ЗАКАЛИВАНИЯ.</a:t>
            </a:r>
            <a:endParaRPr lang="ru-RU" sz="54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6248" y="2500306"/>
            <a:ext cx="464347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</a:rPr>
              <a:t>Постепенность;</a:t>
            </a:r>
          </a:p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</a:rPr>
              <a:t>Комплексность;</a:t>
            </a:r>
            <a:endParaRPr lang="ru-RU" sz="3600" b="1" i="1" dirty="0">
              <a:solidFill>
                <a:srgbClr val="C00000"/>
              </a:solidFill>
              <a:latin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</a:rPr>
              <a:t>Учёт индивидуальных     способностей;</a:t>
            </a:r>
          </a:p>
          <a:p>
            <a:pPr>
              <a:buFont typeface="Wingdings" pitchFamily="2" charset="2"/>
              <a:buChar char="ü"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</a:rPr>
              <a:t>Систематичность.</a:t>
            </a:r>
            <a:endParaRPr lang="ru-RU" sz="3600" b="1" i="1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71678"/>
            <a:ext cx="3357586" cy="44212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14348" y="285728"/>
            <a:ext cx="80010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Лучшие средства 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закаливания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46353" y="1785926"/>
            <a:ext cx="269740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Солнце</a:t>
            </a:r>
            <a:endParaRPr lang="ru-RU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rgbClr val="7030A0"/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3" y="2571744"/>
            <a:ext cx="25717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Воздух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57950" y="2714620"/>
            <a:ext cx="22860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Вода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4060" y="2722922"/>
            <a:ext cx="3251014" cy="21634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357694"/>
            <a:ext cx="3286148" cy="23009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4453203"/>
            <a:ext cx="3273013" cy="21701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285720" y="0"/>
            <a:ext cx="885828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ru-RU" sz="4400" b="1" i="1" dirty="0">
                <a:solidFill>
                  <a:srgbClr val="FF0066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бщие для всех видов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закаливания правила: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начинать закаливание в тёплое время года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 условии полного здоровья ребёнка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(отсутствие кашля, насморка);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24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температура воздуха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помещении – не ниже 23°С;  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во время процедуры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ребёнок не должен бояться.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54154" y="3286124"/>
            <a:ext cx="4275564" cy="300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21330" y="357167"/>
            <a:ext cx="777976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СОЛНЕЧНЫЕ </a:t>
            </a:r>
          </a:p>
          <a:p>
            <a:pPr algn="ctr"/>
            <a:r>
              <a:rPr lang="ru-RU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ВАННЫ</a:t>
            </a:r>
            <a:endParaRPr lang="ru-RU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661938"/>
            <a:ext cx="5786478" cy="4013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0"/>
            <a:ext cx="9144000" cy="677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 закаливании детей воздействием солнечных лучей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необходимо руководствоваться следующими правилами: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Солнечным ваннам должны предшествовать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воздушные  и водные процедуры,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т.к. солнце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действует на организм гораздо сильнее,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чем вода и воздух.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Солнечные ванны надо принимать во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время прогулки, в процессе игры и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обязательно заканчивать воздушной ванной.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Лучше всего принимать воздушные ванны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9 до 11 часов утра, в жаркий полдень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принимать солнечные ванны нельзя.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При появлении первых признаков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перегревания (покраснение, потливость)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ребёнка надо немедленно увести в тень.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При закаливании солнечными лучами продолжительность солнечной ванны постепенно увеличивается до 30 – 40 минут при температуре воздуха в тени не ниже 16 – 18 градусов.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928802"/>
            <a:ext cx="3714776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43042" y="357166"/>
            <a:ext cx="6572296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6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ВОЗДУШНЫЕ </a:t>
            </a:r>
            <a:r>
              <a:rPr lang="ru-RU" sz="66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ПРОЦЕДуры</a:t>
            </a:r>
            <a:endParaRPr lang="ru-RU" sz="6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2643182"/>
            <a:ext cx="3090631" cy="3670125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28596" y="5214950"/>
            <a:ext cx="49292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FF0066"/>
                </a:solidFill>
              </a:rPr>
              <a:t>Закаливание воздухом проводится </a:t>
            </a:r>
            <a:endParaRPr lang="ru-RU" sz="2400" b="1" i="1" dirty="0" smtClean="0">
              <a:solidFill>
                <a:srgbClr val="FF0066"/>
              </a:solidFill>
            </a:endParaRPr>
          </a:p>
          <a:p>
            <a:pPr algn="ctr"/>
            <a:r>
              <a:rPr lang="ru-RU" sz="2400" b="1" i="1" dirty="0" smtClean="0">
                <a:solidFill>
                  <a:srgbClr val="FF0066"/>
                </a:solidFill>
              </a:rPr>
              <a:t>постоянно </a:t>
            </a:r>
            <a:r>
              <a:rPr lang="ru-RU" sz="2400" b="1" i="1" dirty="0">
                <a:solidFill>
                  <a:srgbClr val="FF0066"/>
                </a:solidFill>
              </a:rPr>
              <a:t>и систематически. </a:t>
            </a:r>
          </a:p>
        </p:txBody>
      </p:sp>
      <p:pic>
        <p:nvPicPr>
          <p:cNvPr id="6" name="Picture 7" descr="IMG_3458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500306"/>
            <a:ext cx="3352800" cy="2514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285729"/>
            <a:ext cx="850112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Организация закаливания воздухом.</a:t>
            </a:r>
            <a:endParaRPr lang="ru-RU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0"/>
            <a:ext cx="8715436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7030A0"/>
                </a:solidFill>
              </a:rPr>
              <a:t>В отсутствии детей необходимо организовать сквозное проветривание групповой комнаты и спальни в соответствии с установленным графиком;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7030A0"/>
                </a:solidFill>
              </a:rPr>
              <a:t>В присутствии детей необходимо организовать угловое проветривание групповой комнаты и спальни. При этом строго следить за тем, чтобы дети не находились в непосредственной близости к открытому окну;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7030A0"/>
                </a:solidFill>
              </a:rPr>
              <a:t>Тщательно следить за тем, чтобы дети на протяжении всего дня находились в облегчённой одежде </a:t>
            </a:r>
            <a:r>
              <a:rPr lang="ru-RU" sz="2000" b="1" i="1" dirty="0" smtClean="0">
                <a:solidFill>
                  <a:srgbClr val="7030A0"/>
                </a:solidFill>
              </a:rPr>
              <a:t>(при температуре воздуха не ниже 18-20</a:t>
            </a:r>
            <a:r>
              <a:rPr lang="ru-RU" sz="2000" b="1" i="1" baseline="30000" dirty="0" smtClean="0">
                <a:solidFill>
                  <a:srgbClr val="7030A0"/>
                </a:solidFill>
              </a:rPr>
              <a:t>0</a:t>
            </a:r>
            <a:r>
              <a:rPr lang="ru-RU" sz="2000" b="1" i="1" dirty="0" smtClean="0">
                <a:solidFill>
                  <a:srgbClr val="7030A0"/>
                </a:solidFill>
              </a:rPr>
              <a:t> С);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7030A0"/>
                </a:solidFill>
              </a:rPr>
              <a:t>Проводить утреннюю гимнастику в хорошо проветренной группе и в соответствующей одежде </a:t>
            </a:r>
            <a:r>
              <a:rPr lang="ru-RU" sz="2000" b="1" i="1" dirty="0" smtClean="0">
                <a:solidFill>
                  <a:srgbClr val="7030A0"/>
                </a:solidFill>
              </a:rPr>
              <a:t>(</a:t>
            </a:r>
            <a:r>
              <a:rPr lang="ru-RU" sz="2000" b="1" i="1" dirty="0" err="1" smtClean="0">
                <a:solidFill>
                  <a:srgbClr val="7030A0"/>
                </a:solidFill>
              </a:rPr>
              <a:t>х</a:t>
            </a:r>
            <a:r>
              <a:rPr lang="ru-RU" sz="2000" b="1" i="1" dirty="0" smtClean="0">
                <a:solidFill>
                  <a:srgbClr val="7030A0"/>
                </a:solidFill>
              </a:rPr>
              <a:t>/б носки, облегчённая одежда);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7030A0"/>
                </a:solidFill>
              </a:rPr>
              <a:t>Организовать дневной сон без маек, если температура в спальне составляет 18</a:t>
            </a:r>
            <a:r>
              <a:rPr lang="ru-RU" sz="2000" b="1" i="1" baseline="30000" dirty="0" smtClean="0">
                <a:solidFill>
                  <a:srgbClr val="7030A0"/>
                </a:solidFill>
              </a:rPr>
              <a:t>0</a:t>
            </a:r>
            <a:r>
              <a:rPr lang="ru-RU" sz="2000" b="1" dirty="0" smtClean="0">
                <a:solidFill>
                  <a:srgbClr val="7030A0"/>
                </a:solidFill>
              </a:rPr>
              <a:t> С и выше. Температура под одеялом достигает 38-39</a:t>
            </a:r>
            <a:r>
              <a:rPr lang="ru-RU" sz="2000" b="1" i="1" baseline="30000" dirty="0" smtClean="0">
                <a:solidFill>
                  <a:srgbClr val="7030A0"/>
                </a:solidFill>
              </a:rPr>
              <a:t>0</a:t>
            </a:r>
            <a:r>
              <a:rPr lang="ru-RU" sz="2000" b="1" dirty="0" smtClean="0">
                <a:solidFill>
                  <a:srgbClr val="7030A0"/>
                </a:solidFill>
              </a:rPr>
              <a:t> С проснувшись, ребёнок получает контрастную ванну с разницей в 18-20</a:t>
            </a:r>
            <a:r>
              <a:rPr lang="ru-RU" sz="2000" b="1" i="1" baseline="30000" dirty="0" smtClean="0">
                <a:solidFill>
                  <a:srgbClr val="7030A0"/>
                </a:solidFill>
              </a:rPr>
              <a:t>0 </a:t>
            </a:r>
            <a:r>
              <a:rPr lang="ru-RU" sz="2000" b="1" dirty="0" smtClean="0">
                <a:solidFill>
                  <a:srgbClr val="7030A0"/>
                </a:solidFill>
              </a:rPr>
              <a:t>С. Это отличный тренинг для </a:t>
            </a:r>
            <a:r>
              <a:rPr lang="ru-RU" sz="2000" b="1" dirty="0" err="1" smtClean="0">
                <a:solidFill>
                  <a:srgbClr val="7030A0"/>
                </a:solidFill>
              </a:rPr>
              <a:t>терморегуляционного</a:t>
            </a:r>
            <a:r>
              <a:rPr lang="ru-RU" sz="2000" b="1" dirty="0" smtClean="0">
                <a:solidFill>
                  <a:srgbClr val="7030A0"/>
                </a:solidFill>
              </a:rPr>
              <a:t> аппарата;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7030A0"/>
                </a:solidFill>
              </a:rPr>
              <a:t>В течение дня неоднократно предлагать детям походить босиком по покрытому и непокрытому полу.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285729"/>
            <a:ext cx="8715436" cy="42165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ПРОГУЛКА НА СВЕЖЕМ ВОЗДУХЕ</a:t>
            </a:r>
          </a:p>
          <a:p>
            <a:pPr algn="just"/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	Детям старше 1,5 лет необходимо гулять на воздухе не менее 2 раз в день по 2,5-3 часа. В холодное время года прогулки должны проводиться при температуре воздуха не ниже – 15-16</a:t>
            </a:r>
            <a:r>
              <a:rPr lang="ru-RU" sz="2000" b="1" baseline="30000" dirty="0" smtClean="0">
                <a:solidFill>
                  <a:schemeClr val="accent4">
                    <a:lumMod val="50000"/>
                  </a:schemeClr>
                </a:solidFill>
              </a:rPr>
              <a:t>0</a:t>
            </a:r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 С. Наиболее целесообразно проводить прогулки, сочетая их с игровой или познавательной деятельностью.</a:t>
            </a:r>
          </a:p>
          <a:p>
            <a:pPr algn="just"/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	Детей уже в раннем возрасте (с 2,5–3 лет) можно обучать кататься на лыжах, коньках, велосипеде.</a:t>
            </a:r>
          </a:p>
          <a:p>
            <a:pPr algn="just"/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	В тёплое время года все прогулки проводятся на открытом воздухе, а во время дождя – под навесом. Рациональная одежда во время прогулок способствует двигательной активности детей. Особенно это важно зимой. </a:t>
            </a:r>
          </a:p>
          <a:p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1026" name="Picture 2" descr="C:\Users\admin\Desktop\фото Г. И. Ш\лето в детском саду\DSC011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071942"/>
            <a:ext cx="3500462" cy="2625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27" name="Picture 3" descr="C:\Users\admin\Desktop\фото Г. И. Ш\лето в детском саду\DSC011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071942"/>
            <a:ext cx="3405212" cy="255390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0"/>
            <a:ext cx="8715436" cy="67710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Рациональная одежда</a:t>
            </a:r>
          </a:p>
          <a:p>
            <a:pPr algn="just"/>
            <a:r>
              <a:rPr lang="ru-RU" dirty="0" smtClean="0"/>
              <a:t>   </a:t>
            </a:r>
            <a:r>
              <a:rPr lang="ru-RU" dirty="0" smtClean="0">
                <a:solidFill>
                  <a:srgbClr val="C00000"/>
                </a:solidFill>
              </a:rPr>
              <a:t>Одежда имеет существенное значение в адаптации к средовым факторам и закаливанию ребёнка, она предотвращает переохлаждение и, что не менее важно, перегревание детей.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</a:rPr>
              <a:t>   Детям 4–6 лет в помещении необходимо надевать одежду в три слоя: нижняя рубашка и кофточка или костюм, на ноги колготки.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</a:rPr>
              <a:t>   Здоровым детям в помещении с нормальной температурой (17–19</a:t>
            </a:r>
            <a:r>
              <a:rPr lang="ru-RU" baseline="30000" dirty="0" smtClean="0">
                <a:solidFill>
                  <a:srgbClr val="C00000"/>
                </a:solidFill>
              </a:rPr>
              <a:t>0</a:t>
            </a:r>
            <a:r>
              <a:rPr lang="ru-RU" dirty="0" smtClean="0">
                <a:solidFill>
                  <a:srgbClr val="C00000"/>
                </a:solidFill>
              </a:rPr>
              <a:t> С) не рекомендуется носить шерстяные носки, дополнительно шерстяные свитера.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</a:rPr>
              <a:t>   Летом в тёплую и жаркую погоду ребёнку надевают только трусы или шорты, майку, на голову – панамку, на ноги сандалии без носков. В прохладную погоду одежа должна быть более теплой – хлопчатобумажные джинсы, носки и рубашка или кофточка.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</a:rPr>
              <a:t>   Детей раннего возраста выносят на воздух и укрывают в зависимости от температуры воздуха.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</a:rPr>
              <a:t>   После прогулки ноги и руки должны оставаться тёплыми. Если ноги становятся холодными, необходимо одевать ребёнка теплее, особенно в холодное время.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</a:rPr>
              <a:t>   Обувь необходимо специально подбирать так, чтобы она была свободна не только для ходьбы, но и для бега. Дети больше, чем взрослые, двигаются, бегают, играют. В этой связи обувь не должна стеснять ноги при движении. Помимо этого, в плохо подобранной тесной обуви ноги быстрее потеют и, напротив, быстрее охлаждаются в холодную погоду. Важно и то, чтобы у детской обуви по возможности были каблучки (для профилактики плоскостопия).</a:t>
            </a:r>
          </a:p>
          <a:p>
            <a:pPr algn="ctr"/>
            <a:endParaRPr lang="ru-RU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98641" y="214290"/>
            <a:ext cx="81467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Водные процедуры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1071546"/>
            <a:ext cx="54292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Организовать ходьбу босиком по мокрой солевой дорожке, ребристой доске после дневного сна;</a:t>
            </a:r>
          </a:p>
          <a:p>
            <a:pPr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Обучать детей обширному умыванию прохладной водой: мытьё рук до локтя, растирание мокрой ладошкой груди и шеи. По окончании водной процедуры каждый ребёнок самостоятельно вытирается махровой салфеткой или полотенцем;</a:t>
            </a:r>
          </a:p>
          <a:p>
            <a:pPr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Организовать полоскание рта и горла .</a:t>
            </a:r>
            <a:endParaRPr lang="ru-RU" sz="20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285860"/>
            <a:ext cx="3286147" cy="21907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11" descr="IMG_339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3929066"/>
            <a:ext cx="3214710" cy="23431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Picture 6" descr="IMG_3380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4286256"/>
            <a:ext cx="3286148" cy="2333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357166"/>
            <a:ext cx="8572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n w="6350"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</a:rPr>
              <a:t>Различные виды водных процедур</a:t>
            </a:r>
            <a:endParaRPr lang="ru-RU" sz="40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1928802"/>
            <a:ext cx="350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Обтирание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62" y="1714488"/>
            <a:ext cx="4399898" cy="300039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071934" y="5072074"/>
            <a:ext cx="485778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Обливание</a:t>
            </a:r>
            <a:endParaRPr lang="ru-RU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024955"/>
            <a:ext cx="2928958" cy="3601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1538" y="500042"/>
            <a:ext cx="7143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Контрастный душ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981" y="1571612"/>
            <a:ext cx="3700489" cy="25003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714488"/>
            <a:ext cx="3691915" cy="27146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3500438"/>
            <a:ext cx="3071824" cy="30718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214290"/>
            <a:ext cx="864399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Купание в открытых водоёмах</a:t>
            </a:r>
            <a:endParaRPr lang="ru-RU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071810"/>
            <a:ext cx="4286280" cy="33470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Picture 2" descr="C:\Users\1\Downloads\swiming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143116"/>
            <a:ext cx="4320480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428604"/>
            <a:ext cx="835824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6350">
                  <a:solidFill>
                    <a:srgbClr val="FF0000"/>
                  </a:solidFill>
                </a:ln>
                <a:solidFill>
                  <a:schemeClr val="tx1"/>
                </a:solidFill>
              </a:rPr>
              <a:t>Растирание снегом и купание в ледяной воде (</a:t>
            </a:r>
            <a:r>
              <a:rPr lang="ru-RU" sz="4400" b="1" dirty="0" err="1" smtClean="0">
                <a:ln w="6350">
                  <a:solidFill>
                    <a:srgbClr val="FF0000"/>
                  </a:solidFill>
                </a:ln>
                <a:solidFill>
                  <a:schemeClr val="tx1"/>
                </a:solidFill>
              </a:rPr>
              <a:t>моржевание</a:t>
            </a:r>
            <a:r>
              <a:rPr lang="ru-RU" sz="4400" b="1" dirty="0" smtClean="0">
                <a:ln w="6350">
                  <a:solidFill>
                    <a:srgbClr val="FF0000"/>
                  </a:solidFill>
                </a:ln>
                <a:solidFill>
                  <a:schemeClr val="tx1"/>
                </a:solidFill>
              </a:rPr>
              <a:t>)</a:t>
            </a:r>
            <a:endParaRPr lang="ru-RU" sz="4400" b="1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3331" y="2035949"/>
            <a:ext cx="4087591" cy="2893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000372"/>
            <a:ext cx="4191028" cy="3143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85720" y="1"/>
            <a:ext cx="350046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Закаляйся,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если хочешь быть здоров!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Постарайся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позабыть про докторов.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Водой холодной обтирайся,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если хочешь быть здоров!</a:t>
            </a:r>
          </a:p>
          <a:p>
            <a:endParaRPr lang="ru-RU" b="1" i="1" dirty="0" smtClean="0">
              <a:solidFill>
                <a:srgbClr val="FF0000"/>
              </a:solidFill>
            </a:endParaRPr>
          </a:p>
          <a:p>
            <a:r>
              <a:rPr lang="ru-RU" b="1" i="1" dirty="0" smtClean="0">
                <a:solidFill>
                  <a:srgbClr val="FF0000"/>
                </a:solidFill>
              </a:rPr>
              <a:t>Будь умерен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и в одежде и в еде,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Будь уверен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на земле и на воде,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Всегда и всюду будь уверен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и не трусь, мой друг, нигде!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72066" y="2928934"/>
            <a:ext cx="37147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Ты не кутай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и не прячь от ветра нос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Даже в лютый,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показательный мороз.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Ходи прямой, а не согнутый,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как какой-нибудь вопрос!</a:t>
            </a:r>
          </a:p>
          <a:p>
            <a:endParaRPr lang="ru-RU" b="1" i="1" dirty="0" smtClean="0">
              <a:solidFill>
                <a:srgbClr val="FF0000"/>
              </a:solidFill>
            </a:endParaRPr>
          </a:p>
          <a:p>
            <a:r>
              <a:rPr lang="ru-RU" b="1" i="1" dirty="0" smtClean="0">
                <a:solidFill>
                  <a:srgbClr val="FF0000"/>
                </a:solidFill>
              </a:rPr>
              <a:t>Всех полезней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солнце, воздух и вода!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От болезней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помогают нам всегда.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От всех болезней всех полезней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   солнце, воздух и вода!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8" name="Рисунок 5" descr="1654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214290"/>
            <a:ext cx="3429024" cy="24585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143380"/>
            <a:ext cx="3366172" cy="2487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1696" y="642918"/>
            <a:ext cx="8508022" cy="517064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6600" b="1" kern="10" cap="none" spc="0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/>
                <a:cs typeface="Arial"/>
              </a:rPr>
              <a:t>Закаливание -</a:t>
            </a:r>
          </a:p>
          <a:p>
            <a:pPr algn="ctr"/>
            <a:r>
              <a:rPr lang="ru-RU" sz="6600" b="1" kern="10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/>
                <a:cs typeface="Arial"/>
              </a:rPr>
              <a:t>э</a:t>
            </a:r>
            <a:r>
              <a:rPr lang="ru-RU" sz="6600" b="1" kern="10" cap="none" spc="0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/>
                <a:cs typeface="Arial"/>
              </a:rPr>
              <a:t>ффективное средство</a:t>
            </a:r>
          </a:p>
          <a:p>
            <a:pPr algn="ctr"/>
            <a:r>
              <a:rPr lang="ru-RU" sz="6600" b="1" kern="10" cap="none" spc="0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/>
                <a:cs typeface="Arial"/>
              </a:rPr>
              <a:t> укрепления </a:t>
            </a:r>
          </a:p>
          <a:p>
            <a:pPr algn="ctr"/>
            <a:r>
              <a:rPr lang="ru-RU" sz="6600" b="1" kern="10" cap="none" spc="0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/>
                <a:cs typeface="Arial"/>
              </a:rPr>
              <a:t>здоровья человека.</a:t>
            </a:r>
            <a:endParaRPr lang="ru-RU" sz="6600" b="1" cap="none" spc="0" dirty="0">
              <a:ln>
                <a:prstDash val="solid"/>
              </a:ln>
              <a:solidFill>
                <a:srgbClr val="FF00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395</TotalTime>
  <Words>726</Words>
  <Application>Microsoft Office PowerPoint</Application>
  <PresentationFormat>Экран (4:3)</PresentationFormat>
  <Paragraphs>118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41</cp:revision>
  <dcterms:created xsi:type="dcterms:W3CDTF">2013-12-14T10:14:51Z</dcterms:created>
  <dcterms:modified xsi:type="dcterms:W3CDTF">2014-05-18T05:38:07Z</dcterms:modified>
</cp:coreProperties>
</file>