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41"/>
  </p:notesMasterIdLst>
  <p:handoutMasterIdLst>
    <p:handoutMasterId r:id="rId42"/>
  </p:handoutMasterIdLst>
  <p:sldIdLst>
    <p:sldId id="335" r:id="rId2"/>
    <p:sldId id="361" r:id="rId3"/>
    <p:sldId id="334" r:id="rId4"/>
    <p:sldId id="362" r:id="rId5"/>
    <p:sldId id="363" r:id="rId6"/>
    <p:sldId id="336" r:id="rId7"/>
    <p:sldId id="309" r:id="rId8"/>
    <p:sldId id="349" r:id="rId9"/>
    <p:sldId id="341" r:id="rId10"/>
    <p:sldId id="340" r:id="rId11"/>
    <p:sldId id="364" r:id="rId12"/>
    <p:sldId id="365" r:id="rId13"/>
    <p:sldId id="342" r:id="rId14"/>
    <p:sldId id="285" r:id="rId15"/>
    <p:sldId id="337" r:id="rId16"/>
    <p:sldId id="332" r:id="rId17"/>
    <p:sldId id="343" r:id="rId18"/>
    <p:sldId id="344" r:id="rId19"/>
    <p:sldId id="350" r:id="rId20"/>
    <p:sldId id="338" r:id="rId21"/>
    <p:sldId id="345" r:id="rId22"/>
    <p:sldId id="286" r:id="rId23"/>
    <p:sldId id="352" r:id="rId24"/>
    <p:sldId id="351" r:id="rId25"/>
    <p:sldId id="353" r:id="rId26"/>
    <p:sldId id="287" r:id="rId27"/>
    <p:sldId id="288" r:id="rId28"/>
    <p:sldId id="354" r:id="rId29"/>
    <p:sldId id="355" r:id="rId30"/>
    <p:sldId id="356" r:id="rId31"/>
    <p:sldId id="357" r:id="rId32"/>
    <p:sldId id="358" r:id="rId33"/>
    <p:sldId id="360" r:id="rId34"/>
    <p:sldId id="346" r:id="rId35"/>
    <p:sldId id="348" r:id="rId36"/>
    <p:sldId id="347" r:id="rId37"/>
    <p:sldId id="307" r:id="rId38"/>
    <p:sldId id="366" r:id="rId39"/>
    <p:sldId id="333" r:id="rId40"/>
  </p:sldIdLst>
  <p:sldSz cx="9144000" cy="6858000" type="screen4x3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00"/>
    <a:srgbClr val="006666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9" autoAdjust="0"/>
    <p:restoredTop sz="94776" autoAdjust="0"/>
  </p:normalViewPr>
  <p:slideViewPr>
    <p:cSldViewPr>
      <p:cViewPr varScale="1">
        <p:scale>
          <a:sx n="65" d="100"/>
          <a:sy n="65" d="100"/>
        </p:scale>
        <p:origin x="1288" y="40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9911"/>
            <a:ext cx="2971800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9911"/>
            <a:ext cx="2971800" cy="49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021E326-6259-4C09-8962-901139F1B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9712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BE7D509-1068-4BAE-826C-A8DA0AE3000C}" type="datetimeFigureOut">
              <a:rPr lang="ru-RU"/>
              <a:pPr>
                <a:defRPr/>
              </a:pPr>
              <a:t>15.04.2021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D971340-876A-417F-ACB4-7B0DFEC37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4153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3F2B4CFC-5E58-479B-9B87-FA34522596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D5090-A618-40AA-B7D3-77EECB881D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41D8A-649A-42A3-B07B-3DA042542E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80F48-3416-48C2-8BB5-F38D67A74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1D94D-BB90-4CCB-9E73-B44595F2F8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E725C-0EE8-413A-888E-6115955797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2942F-D95F-4AFA-8DFC-E7750FBF8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388EB-B7CA-488A-ACEB-B4BF9BCC3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B847B-37F1-4081-9EBF-B9D1B35AEE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7AAF2-3A67-48D8-8859-22B44DD173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3AA59-ABCD-425E-B508-DF89840BD7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ru-RU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1858A00-D228-4BAC-B165-BE03DCF005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 spd="med">
    <p:strips dir="l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908720"/>
            <a:ext cx="7884368" cy="3096344"/>
          </a:xfrm>
        </p:spPr>
        <p:txBody>
          <a:bodyPr/>
          <a:lstStyle/>
          <a:p>
            <a:pPr eaLnBrk="1" hangingPunct="1"/>
            <a:r>
              <a:rPr lang="ru-RU" sz="4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Целеполагание урока (системы уроков) с точки зрения </a:t>
            </a:r>
            <a:r>
              <a:rPr lang="ru-RU" sz="4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компетентностного</a:t>
            </a:r>
            <a:r>
              <a:rPr lang="ru-RU" sz="4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подхода</a:t>
            </a: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3563938" y="4508500"/>
            <a:ext cx="3313112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3529270" y="4581128"/>
            <a:ext cx="5400600" cy="195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Мелеховец С.С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учитель- методист,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химии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ГУО «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Лицей №1 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имени А.С.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 г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Бреста»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20632943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7274" y="548680"/>
            <a:ext cx="7793037" cy="5832647"/>
          </a:xfrm>
        </p:spPr>
        <p:txBody>
          <a:bodyPr/>
          <a:lstStyle/>
          <a:p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Компетентностно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-ориентированный </a:t>
            </a:r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урок, на котором реализуется способность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обучающегося к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практической деятельности, к решению жизненных проблем, основанная на приобретённом учебном и жизненном опыте, его ценностях и склонностях.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такого урока является формирование личности, раскрытие и развитие её задатков, способностей.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648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67136" y="260648"/>
            <a:ext cx="77768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идеальный, мысленно предвосхищаемый </a:t>
            </a:r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по преобразованию какого-либо 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учебном занятии, а не сам процесс!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780928"/>
            <a:ext cx="8856984" cy="366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357585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204864"/>
            <a:ext cx="7920880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педагогике 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целеполагание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это процесс выявления целей и задач субъектов деятельности (учителя и ученика), их предъявления друг другу, согласования и достижения. Оно должно быть субъектным и соответствовать планируемому результату.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261728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964488" cy="589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0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Возможны следующие группы целей участников:</a:t>
            </a:r>
            <a:endParaRPr lang="ru-RU" sz="3000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620688"/>
            <a:ext cx="907300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осмысление целей образования;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приобретение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веры в себя, в свои потенциальные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возможности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реализация конкретных индивидуальных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способностей;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формирование положительного отношения к изучаемому предмету; знание основных понятий, явлений и законов, входящих в изучаемую тему; выработка умений пользоваться простейшими приборами; решение типовых или творческих задач по теме;</a:t>
            </a:r>
          </a:p>
          <a:p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креативные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составление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задач; сочинение естественнонаучного трактата; конструирование технической модели; рисование картины;</a:t>
            </a:r>
          </a:p>
          <a:p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когнитивные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познание объектов окружающей реальности; изучение способов решения возникающих проблем; овладение навыками работы с первоисточниками; постановка эксперимента; проведение опытов.</a:t>
            </a:r>
          </a:p>
        </p:txBody>
      </p:sp>
    </p:spTree>
    <p:extLst>
      <p:ext uri="{BB962C8B-B14F-4D97-AF65-F5344CB8AC3E}">
        <p14:creationId xmlns:p14="http://schemas.microsoft.com/office/powerpoint/2010/main" val="424966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908720"/>
            <a:ext cx="70567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Цели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на уроке, личные цели учителя и ученика, влияние хода достижения этих целей на текущий опыт и формируемые при этом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тесно связаны.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того, цель не будет принята, если не вызовет первичную реакцию ученика – 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будет являться 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мотивации деятельности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в свою очередь и свяжет личный опыт и образ будущего результата, его осознаваемую модель.</a:t>
            </a:r>
          </a:p>
        </p:txBody>
      </p:sp>
    </p:spTree>
    <p:extLst>
      <p:ext uri="{BB962C8B-B14F-4D97-AF65-F5344CB8AC3E}">
        <p14:creationId xmlns:p14="http://schemas.microsoft.com/office/powerpoint/2010/main" val="2487895901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2051721" y="188640"/>
            <a:ext cx="6840760" cy="1512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endParaRPr lang="ru-RU" sz="3200" b="1" dirty="0" smtClean="0">
              <a:latin typeface="Times New Roman" pitchFamily="18" charset="0"/>
            </a:endParaRPr>
          </a:p>
          <a:p>
            <a:endParaRPr lang="ru-RU" sz="3200" b="1" dirty="0">
              <a:latin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</a:endParaRPr>
          </a:p>
          <a:p>
            <a:endParaRPr lang="ru-RU" sz="3200" b="1" dirty="0">
              <a:latin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</a:endParaRPr>
          </a:p>
          <a:p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</a:rPr>
              <a:t>Для 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>превращения внешних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</a:rPr>
              <a:t>целей  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>в </a:t>
            </a:r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</a:rPr>
              <a:t>личностную цель 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>необходимо следующее:</a:t>
            </a: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683568" y="1988840"/>
            <a:ext cx="82089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ru-RU" sz="2800" dirty="0">
                <a:latin typeface="Times New Roman" pitchFamily="18" charset="0"/>
              </a:rPr>
              <a:t>четко формулировать цель деятельности (</a:t>
            </a:r>
            <a:r>
              <a:rPr lang="ru-RU" sz="2800" b="1" dirty="0">
                <a:latin typeface="Times New Roman" pitchFamily="18" charset="0"/>
              </a:rPr>
              <a:t>что</a:t>
            </a:r>
            <a:r>
              <a:rPr lang="ru-RU" sz="2800" dirty="0">
                <a:latin typeface="Times New Roman" pitchFamily="18" charset="0"/>
              </a:rPr>
              <a:t> сделать, что проработать, чему научиться);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ru-RU" sz="2800" dirty="0">
                <a:latin typeface="Times New Roman" pitchFamily="18" charset="0"/>
              </a:rPr>
              <a:t>осознать значение деятельности (</a:t>
            </a:r>
            <a:r>
              <a:rPr lang="ru-RU" sz="2800" b="1" dirty="0">
                <a:latin typeface="Times New Roman" pitchFamily="18" charset="0"/>
              </a:rPr>
              <a:t>для чего </a:t>
            </a:r>
            <a:r>
              <a:rPr lang="ru-RU" sz="2800" dirty="0">
                <a:latin typeface="Times New Roman" pitchFamily="18" charset="0"/>
              </a:rPr>
              <a:t>это необходимо);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ru-RU" sz="2800" dirty="0">
                <a:latin typeface="Times New Roman" pitchFamily="18" charset="0"/>
              </a:rPr>
              <a:t>выделить средства достижения цели (</a:t>
            </a:r>
            <a:r>
              <a:rPr lang="ru-RU" sz="2800" b="1" dirty="0">
                <a:latin typeface="Times New Roman" pitchFamily="18" charset="0"/>
              </a:rPr>
              <a:t>как</a:t>
            </a:r>
            <a:r>
              <a:rPr lang="ru-RU" sz="2800" dirty="0">
                <a:latin typeface="Times New Roman" pitchFamily="18" charset="0"/>
              </a:rPr>
              <a:t> это сделать, с помощью чего);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ru-RU" sz="2800" dirty="0">
                <a:latin typeface="Times New Roman" pitchFamily="18" charset="0"/>
              </a:rPr>
              <a:t>проанализировать трудности достижения цели и способы их преодоления;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ru-RU" sz="2800" dirty="0">
                <a:latin typeface="Times New Roman" pitchFamily="18" charset="0"/>
              </a:rPr>
              <a:t>обеспечить самоконтроль (насколько выполнение отвечает цели, насколько успешно происходит продвижение к цели).</a:t>
            </a:r>
            <a:r>
              <a:rPr lang="ru-RU" sz="2800" dirty="0"/>
              <a:t> 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003" y="1124744"/>
            <a:ext cx="847129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цели: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Обучающие            Цели личностного  </a:t>
            </a:r>
          </a:p>
          <a:p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(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когнитивные)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развития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достигнуты в                    чётко описать и             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течение одного урока и                    диагностировать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быть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интеллектуальные и  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диагностика степени              нравственные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приращения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их достижения                    обучаемых в рамках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одного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или нескольких уроков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нельзя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402025" y="3256577"/>
            <a:ext cx="3816424" cy="1972623"/>
          </a:xfrm>
          <a:prstGeom prst="round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4532651" y="3256577"/>
            <a:ext cx="4104456" cy="2727060"/>
          </a:xfrm>
          <a:prstGeom prst="round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 bwMode="auto">
          <a:xfrm flipH="1">
            <a:off x="2483768" y="1686605"/>
            <a:ext cx="1368152" cy="504056"/>
          </a:xfrm>
          <a:prstGeom prst="straightConnector1">
            <a:avLst/>
          </a:prstGeom>
          <a:ln>
            <a:headEnd type="none" w="sm" len="sm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 bwMode="auto">
          <a:xfrm>
            <a:off x="5148064" y="1686605"/>
            <a:ext cx="1512168" cy="504056"/>
          </a:xfrm>
          <a:prstGeom prst="straightConnector1">
            <a:avLst/>
          </a:prstGeom>
          <a:ln>
            <a:headEnd type="none" w="sm" len="sm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3972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0503"/>
            <a:ext cx="892899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 учебных целей в познавательной области </a:t>
            </a:r>
            <a:endParaRPr lang="ru-RU" sz="2800" b="1" dirty="0" smtClean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таксономии Б.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Блума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эта категория соответствует уровню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знание- 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знакомство, она обозначает запоминание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воспроизведение изученного материала (от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конкретных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фактов до целостных теорий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Понимание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эта категория относится к способности понимать значение изученного. Показателем может служить преобразование из одной формы выражения в другую (например, из словесной в математическую). В качестве показателя выступает также интерпретация учебного материала, предположение о дальнейшем ходе событий,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явлений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Применение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эта категория относится к умению использовать изученный материал в конкретных ситуациях (знакомых и новых)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7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71296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            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Анализ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–умение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разбить материал на части,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составляющие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ясно была определена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структура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Требует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осознания содержания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учебного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материала, так и его организации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Синтез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–умение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комбинировать элементы, чтобы получить целое, обладающее новизной. Таким новым продуктом может быть план действий, план эксперимента, план сообщения и т.д. Соответствующие результаты предполагают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 характера,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чего-то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Оценивание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эта категория описывает умение оценивать значение того или иного учебного материала с точки зрения конкретной цели</a:t>
            </a:r>
          </a:p>
        </p:txBody>
      </p:sp>
    </p:spTree>
    <p:extLst>
      <p:ext uri="{BB962C8B-B14F-4D97-AF65-F5344CB8AC3E}">
        <p14:creationId xmlns:p14="http://schemas.microsoft.com/office/powerpoint/2010/main" val="354210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88840"/>
            <a:ext cx="8064896" cy="4596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определение общей образовательной цели изучения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темы (раздела);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исходя из общей цели, определяются частные цели формирования компетенций  в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форме: что учащийся должен знать, уметь и применить в результате изучения темы;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проанализировать содержание изучаемого материала и необходимых методов и средств обучения для формирования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обучающегося в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соответствии с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компетентностной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моделью выпускника.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188640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проектировании целей обучения каждой конкретной темы дисциплины предлагаем опираться на совокупность последовательных процедур, предложенных О.Е. Лебедевым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56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836712"/>
            <a:ext cx="7344816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компетенций и личностных качеств находится в прямой зависимости от приёмов применяемых учителем в соответствии с поставленной целью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627972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и развития ключевых компетенций не могут быть решены средствами одного урока, или одной учебной темы.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формирования ключевых компетенций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быть соотнесены, по меньшей мере, с </a:t>
            </a:r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годичными целями учебного курса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или, ещё лучше, с целями общеобразовательной программы школы.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задаются с учётом специфики содержания учебного предмета на конкретном уроке. Они преобразуются в требования к знаниям, умениям и навыкам.</a:t>
            </a:r>
          </a:p>
        </p:txBody>
      </p:sp>
    </p:spTree>
    <p:extLst>
      <p:ext uri="{BB962C8B-B14F-4D97-AF65-F5344CB8AC3E}">
        <p14:creationId xmlns:p14="http://schemas.microsoft.com/office/powerpoint/2010/main" val="8815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58559"/>
            <a:ext cx="597666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целеполагания в </a:t>
            </a:r>
            <a:r>
              <a:rPr lang="ru-RU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компетентностном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подходе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225689"/>
            <a:ext cx="77768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Wingdings" panose="05000000000000000000" pitchFamily="2" charset="2"/>
              <a:buChar char="v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определяет компетенции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формирование которых рассчитан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(система уроков)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разрабатывает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стратегию по достижению запланированной цели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дидактической цели урока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 задачи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выбирает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и определяет структуру урока с учетом специфики содержания учебного предмета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предшествует отбору содержания</a:t>
            </a:r>
          </a:p>
        </p:txBody>
      </p:sp>
    </p:spTree>
    <p:extLst>
      <p:ext uri="{BB962C8B-B14F-4D97-AF65-F5344CB8AC3E}">
        <p14:creationId xmlns:p14="http://schemas.microsoft.com/office/powerpoint/2010/main" val="236012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539750" y="2420938"/>
            <a:ext cx="7993063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dirty="0" smtClean="0"/>
              <a:t> </a:t>
            </a:r>
            <a:endParaRPr lang="ru-RU" sz="4000" i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332656"/>
            <a:ext cx="6696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целеполагание современного урока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5801" y="1844824"/>
            <a:ext cx="864096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начала изучения курса, раздела </a:t>
            </a:r>
            <a:endParaRPr lang="ru-RU" sz="2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 осуществлять с обучающимися процедуру </a:t>
            </a:r>
            <a:r>
              <a:rPr lang="ru-RU" sz="27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совместного целеполагания</a:t>
            </a:r>
            <a:r>
              <a:rPr lang="ru-RU" sz="27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уроке, если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осознает цель обучения и принимает ее как личностно значимую, его деятельность становится </a:t>
            </a:r>
            <a:r>
              <a:rPr lang="ru-RU" sz="27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мотивированной и целенаправленной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бучающийся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 понимать, что и для чего он изучает, зачем он работает, совместное принятие цели обеспечивает осмысленный контроль и самоконтроль за результатами деятельности, является основой для рефлексии и обратной связи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обучающихся.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620688"/>
            <a:ext cx="7272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Обязательными условиями являются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учет уровня знаний и опыта детей,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доступность, т.е. разрешимая степень трудности,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толерантность, необходимость выслушивания всех мнений правильных и неправильных, но обязательно обоснованных,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вся работа должна быть направлена на активную мыслительную деятельность.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415372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ChangeArrowheads="1"/>
          </p:cNvSpPr>
          <p:nvPr/>
        </p:nvSpPr>
        <p:spPr bwMode="auto">
          <a:xfrm>
            <a:off x="2987824" y="476672"/>
            <a:ext cx="237648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2400" b="1" i="1" dirty="0" smtClean="0"/>
              <a:t> </a:t>
            </a:r>
            <a:endParaRPr lang="ru-RU" sz="2400" b="1" i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12842" y="1737022"/>
            <a:ext cx="857963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Цель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записать на доске.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обсуждается, при этом выясняется, что цель может быть не одна.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Далее необходимо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поставить задачи (это можно сделать через действия которые будут выполняться: читать учебник, сделать конспект,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таблицу,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решить задачу, выписать определения и т. д.). Задачи также записываются на доске.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 урока необходимо вернуться к этой записи и предложить учащимся не только проанализировать, что им удалось сделать на уроке, но и увидеть, достигли ли они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формулируется  домашнее задание.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75655" y="188640"/>
            <a:ext cx="74888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Практически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приемы целеполагания строятся на диалоге, поэтому очень важно грамотно  формулировать вопросы, учить детей не только отвечать на них, но и  придумывать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вопросы.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784976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целеполагания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</a:p>
          <a:p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1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быть </a:t>
            </a:r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актуальной, </a:t>
            </a:r>
            <a:r>
              <a:rPr lang="ru-RU" sz="26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соответствовать современным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требованиям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подготовке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выпускника школы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Достижение    цели должно способствовать формированию и совершенствованию образовательных компетенций школьников, приращению личностного опыта учащихся и учителя.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Она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характеризовать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(проблем), значимых для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сможет решать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окончанию урока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серии уроков по данной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теме. Формулировка цели должна быть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ученика и способствовать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его личных целей.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26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Цель должна быть конкретной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четко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сформулированной,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направленной на достижение 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конкретного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результата, выраженной просто, ясно,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доступно. Должна подразумевать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достижение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за определённый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конкретный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промежуток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превышающий 1-3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должна быть осознанной</a:t>
            </a:r>
            <a:r>
              <a:rPr lang="ru-RU" sz="26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всеми субъектами  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образовательного процесса - обсуждена учащимися и принята ими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должна быть побудительной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побуждать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действию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Цель должна быть </a:t>
            </a:r>
            <a:r>
              <a:rPr lang="ru-RU" sz="2600" b="1" dirty="0" err="1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операциональной</a:t>
            </a:r>
            <a:r>
              <a:rPr lang="ru-RU" sz="26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формулировке цели должно быть указание на средства ее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достижения, разработана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 достижения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29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887" y="188640"/>
            <a:ext cx="8964488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должна быть инструментальной, </a:t>
            </a:r>
            <a:endParaRPr lang="ru-RU" sz="2600" b="1" dirty="0" smtClean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технологичной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(определяются конкретные действия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её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достижению), должна пронизывать весь ход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урока от начала и до конца 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Цель должна быть достижимой</a:t>
            </a:r>
            <a:r>
              <a:rPr lang="ru-RU" sz="26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посильной для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учеников, скорректированной в зависимости от уровня 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познавательных возможностей учащихся конкретного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класса, должна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базироваться на уже имеющемся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учащегося по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решению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образовательных задач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конкретной дисциплины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r>
              <a:rPr lang="ru-RU" sz="2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6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должна быть </a:t>
            </a:r>
            <a:r>
              <a:rPr lang="ru-RU" sz="2600" b="1" dirty="0" err="1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диагностичной</a:t>
            </a:r>
            <a:r>
              <a:rPr lang="ru-RU" sz="26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чётко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описывать результат, которого мы хотим достичь, точно отражать форму результата (технология, способ, приём, средство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должна существовать возможность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проверить, достигнута ли цель урока,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признаки, по которым можно судить о достижении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35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16632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приемы </a:t>
            </a:r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целеполагания</a:t>
            </a:r>
            <a:endParaRPr lang="ru-RU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7016" y="671691"/>
            <a:ext cx="88569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Тема-вопрос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тема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 формулируется в виде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учащимся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построить план действий, чтобы на него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ответить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понятием 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 и они должны  объяснить значение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Подводящий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этапе актуализации учебного материала ведется беседа, направленная на обобщение, конкретизацию, логику рассуждения. Диалог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подводит 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тому, о чем дети не могут рассказать в силу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некомпетентности. Возникает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ситуация, для которой необходимы дополнительные исследования или действия. Ставится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Домысливание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предлагается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 и слова "помощники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":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изучим,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повторим,  проверим,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т.п. С их помощью 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формулируют цели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создаётся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 противоречия между известным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неизвестным. Последовательность действий: самостоятельное решение, коллективная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результатов, выявление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 разногласий результатов или затруднений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выполнения, постановка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предыдущего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 урока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на дом детям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задание, в ходе которого должны возникнуть трудности с выполнением, из-за недостаточности знаний или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подразумевает продолжение работы на следующем уроке. Таким образом, тему урока можно сформулировать накануне, а на следующем уроке лишь восстановить в памяти и обосновать.</a:t>
            </a:r>
          </a:p>
        </p:txBody>
      </p:sp>
    </p:spTree>
    <p:extLst>
      <p:ext uri="{BB962C8B-B14F-4D97-AF65-F5344CB8AC3E}">
        <p14:creationId xmlns:p14="http://schemas.microsoft.com/office/powerpoint/2010/main" val="360151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91680" y="476672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 ЦЕЛЬ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знаний, умений и навыков, которые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должны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усвоить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урока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20888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ОПРЕДЕЛЕНИЯ КОГНИТИВНОЙ 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Определить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элементы</a:t>
            </a:r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(УЭ) темы.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каждому УЭ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</a:t>
            </a:r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</a:t>
            </a:r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которыми должны овладеть ученики.</a:t>
            </a:r>
          </a:p>
          <a:p>
            <a:pPr>
              <a:buFont typeface="Wingdings" pitchFamily="2" charset="2"/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задания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выбранным действиям, с помощью которых можно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однозначно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судить, овладели ли ученики этими действиями.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42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3304" y="0"/>
            <a:ext cx="81369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28353"/>
            <a:ext cx="8280920" cy="6383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ФОРМУЛИРОВКА ОБУЧАЮЩЕЙ (КОГНИТИВНОЙ) ЦЕЛИ УРОКА:</a:t>
            </a:r>
            <a:endParaRPr lang="ru-RU" sz="3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3" indent="-17463">
              <a:lnSpc>
                <a:spcPct val="90000"/>
              </a:lnSpc>
              <a:buFont typeface="Wingdings" pitchFamily="2" charset="2"/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Готовность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полностью и правильно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задания теста (ответить на вопросы, решить задачу, выполнить упражнение и т.д.)  Например: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предполагается, что к окончанию урока учащиеся будут…</a:t>
            </a:r>
          </a:p>
          <a:p>
            <a:pPr>
              <a:lnSpc>
                <a:spcPct val="90000"/>
              </a:lnSpc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(называть, распознавать, приводить примеры…)</a:t>
            </a:r>
          </a:p>
          <a:p>
            <a:pPr>
              <a:lnSpc>
                <a:spcPct val="90000"/>
              </a:lnSpc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предполагается, что к окончанию урока учащиеся будут…</a:t>
            </a:r>
          </a:p>
          <a:p>
            <a:pPr>
              <a:lnSpc>
                <a:spcPct val="90000"/>
              </a:lnSpc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(знать закон…, решать задачи на следующие формулы… )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планируется, что к окончанию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 учащиеся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владеть умениями…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планируется, что к окончанию урока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смогут выполнить следующий тест… 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предполагается, что к окончанию урока учащиеся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смогут</a:t>
            </a:r>
          </a:p>
          <a:p>
            <a:pPr>
              <a:lnSpc>
                <a:spcPct val="90000"/>
              </a:lnSpc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самостоятельно составить вопросы по теме, задачу,     </a:t>
            </a:r>
          </a:p>
          <a:p>
            <a:pPr>
              <a:lnSpc>
                <a:spcPct val="90000"/>
              </a:lnSpc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задание, схему…  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31840" y="188640"/>
            <a:ext cx="56966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ЦЕЛИ УРОКА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1" y="743125"/>
            <a:ext cx="84249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развитие способов    </a:t>
            </a:r>
          </a:p>
          <a:p>
            <a:pPr>
              <a:defRPr/>
            </a:pP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мышления:</a:t>
            </a:r>
          </a:p>
          <a:p>
            <a:pPr>
              <a:defRPr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умения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выделять и анализировать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(существенные) свойства и признаки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 и явлений;</a:t>
            </a:r>
          </a:p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умения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выявлять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и отличительные  признаки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предметов и явлений;</a:t>
            </a:r>
          </a:p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умения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мысленно постигать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причинно-следственные связи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познаваемых предметах и явлениях;</a:t>
            </a:r>
          </a:p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умения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обобщения и выводы,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выдвигать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гипотезы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умения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обоснованность и истинность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сделанных теоретически выводов, гипотез;</a:t>
            </a: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владения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синтеза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…;</a:t>
            </a: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владения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48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76672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способами 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их совершенствование </a:t>
            </a:r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772816"/>
            <a:ext cx="763284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 и трансформировать её в перечень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подбирать необходимые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деятельность;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оценку результатов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деятельности;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приобретения опыта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группе;</a:t>
            </a:r>
          </a:p>
          <a:p>
            <a:pPr marL="411480" eaLnBrk="1" fontAlgn="auto" hangingPunct="1">
              <a:spcAft>
                <a:spcPts val="0"/>
              </a:spcAft>
              <a:buClr>
                <a:schemeClr val="tx1"/>
              </a:buClr>
              <a:buFont typeface="Wingdings"/>
              <a:buChar char=""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32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80528" y="2132856"/>
            <a:ext cx="892899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владение достаточным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словарным запасом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применение слов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их истинном значении;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грамотно, чётко, последовательно и логично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излагать свои мысли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формулировать своё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мнение (отношение)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поводу прочитанного или услышанного;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навыками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правильного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терминов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навыками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письменной речи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оформлять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тексты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ориентироваться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тексте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тему и стиль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текста; выделять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(мысль, идею,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...); структурировать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текста; кратко пересказывать  текст и т.д.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>
              <a:buClr>
                <a:schemeClr val="tx1"/>
              </a:buClr>
              <a:buFont typeface="Wingdings" pitchFamily="2" charset="2"/>
              <a:buChar char="§"/>
              <a:defRPr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692696"/>
            <a:ext cx="50184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Языковая 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</a:t>
            </a:r>
          </a:p>
        </p:txBody>
      </p:sp>
    </p:spTree>
    <p:extLst>
      <p:ext uri="{BB962C8B-B14F-4D97-AF65-F5344CB8AC3E}">
        <p14:creationId xmlns:p14="http://schemas.microsoft.com/office/powerpoint/2010/main" val="195492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формулировок развивающих целей урока:</a:t>
            </a:r>
          </a:p>
          <a:p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анализировать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делать выводы, принимать самостоятельные решения, применять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практике;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учащихся профессиональные интересы;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самостоятельно подбирать необходимую для профессиональной деятельности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применять ее с позиции решения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проблемных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задач;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пользоваться информационными технологиями для сбора и передачи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значимой информации с помощью электронных средств связи;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выдвигать гипотезы, сравнивать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их,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выбирать лучшую и принимать решение;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умения: монологически высказываться; вести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диалог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ставить вопросы, отвечать, формулировать задачи; действовать по инструкции, алгоритму; использовать приобретенные знания в новой ситуации; планировать собственную деятельность; контролировать собственную деятельность.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 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УРОКА 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       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340768"/>
            <a:ext cx="78488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1905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Воспитание, как </a:t>
            </a:r>
            <a:r>
              <a:rPr lang="ru-RU" sz="32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обеспечения личностного развития</a:t>
            </a:r>
            <a:r>
              <a:rPr lang="ru-RU" sz="32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целенаправленную деятельность по созданию необходимых условий для присвоения учениками: </a:t>
            </a:r>
          </a:p>
          <a:p>
            <a:pPr marL="1116013" lvl="1" indent="-579438"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ценностей;</a:t>
            </a:r>
          </a:p>
          <a:p>
            <a:pPr marL="1116013" lvl="1" indent="-579438"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личности;</a:t>
            </a:r>
          </a:p>
          <a:p>
            <a:pPr marL="1116013" lvl="1" indent="-579438"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образцов поведения.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06489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 </a:t>
            </a:r>
            <a:r>
              <a:rPr 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УРОКА 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       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Для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формулирования воспитательных целей урока по формированию компетенций необходимо конкре­тизировать, какие личностные качества, какие отношения к себе, окружающему миру, труду, профессии, к людям, к обществу необходимо воспитывать у обучающихся, чтобы обеспечить владение данной компетен­цией в жизни и профессиональной деятельности.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35295937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3" y="548680"/>
            <a:ext cx="6336704" cy="1152128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ценностей</a:t>
            </a:r>
            <a:b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обучающихся должна быть: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Symbol" pitchFamily="18" charset="2"/>
              <a:buChar char="-"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ценностей;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системе ценностей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являются духовные, нравственные;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ведущие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общечеловеческие ценности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(жизнь, любовь, свобода, законность</a:t>
            </a:r>
            <a:r>
              <a:rPr lang="be-BY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демократия, образование и т.д.);</a:t>
            </a:r>
          </a:p>
          <a:p>
            <a:pPr eaLnBrk="1" hangingPunct="1">
              <a:buFont typeface="Symbol" pitchFamily="18" charset="2"/>
              <a:buChar char="-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национальные ценности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лежащие в основе национального самосознания.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34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14313"/>
            <a:ext cx="7900367" cy="1414487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качеств личности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должны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pPr marL="4763" indent="-4763" eaLnBrk="1" fontAlgn="auto" hangingPunct="1">
              <a:spcAft>
                <a:spcPts val="0"/>
              </a:spcAft>
              <a:buNone/>
              <a:defRPr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набором личностных качеств, который позволяет ему быть достойным: 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семьянином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другом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(порядочность, отзывчивость, милосердие, честность, уважение к себе и другим, ...);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тружеником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(трудолюбие, ответственность, инициативность, готовность к самосовершенствованию, креативность, …);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-"/>
              <a:defRPr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(патриотизм, активная гражданская позиция и т.д.).</a:t>
            </a:r>
          </a:p>
        </p:txBody>
      </p:sp>
    </p:spTree>
    <p:extLst>
      <p:ext uri="{BB962C8B-B14F-4D97-AF65-F5344CB8AC3E}">
        <p14:creationId xmlns:p14="http://schemas.microsoft.com/office/powerpoint/2010/main" val="143030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19846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Присвоение образцов поведения</a:t>
            </a:r>
            <a:b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Обучающиеся: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7036" y="1430861"/>
            <a:ext cx="7560840" cy="4114800"/>
          </a:xfrm>
        </p:spPr>
        <p:txBody>
          <a:bodyPr/>
          <a:lstStyle/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нормами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этикета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способами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ненасильственного решения проблем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демонстрируют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поведение, не нарушающее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 и свобод других людей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демонстрируют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адекватную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воспринимают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корректировать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своё поведение;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элементарными навыками поведения в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конфликтной ситуации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обоснованный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принимать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нести за них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т.д.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4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19846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самоопределение</a:t>
            </a:r>
            <a:b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Обучающиеся: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определились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сферой своей будущей профессиональной деятельности;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оценивают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возможности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отношению к своей будущей профессиональной деятельности;</a:t>
            </a:r>
          </a:p>
          <a:p>
            <a:pPr marL="411480" eaLnBrk="1" fontAlgn="auto" hangingPunct="1">
              <a:spcAft>
                <a:spcPts val="0"/>
              </a:spcAft>
              <a:buFont typeface="Symbol" pitchFamily="18" charset="2"/>
              <a:buChar char=""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чётко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себе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продвижения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своему профессиональному будущему.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95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«Клише» целей личностного развития обучающихся: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воспитанию (формированию) … </a:t>
            </a:r>
          </a:p>
          <a:p>
            <a:pPr marL="514350" indent="-514350" algn="ctr">
              <a:buFontTx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ситуацию, требующую…</a:t>
            </a:r>
          </a:p>
          <a:p>
            <a:pPr marL="514350" indent="-514350" algn="ctr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Содействовать (способствовать) …</a:t>
            </a:r>
          </a:p>
          <a:p>
            <a:pPr marL="514350" indent="-514350" algn="ctr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…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создать условия , обеспечивающие воспитание интереса к будущей профессии;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обеспечивать условия по формированию сознательной дисциплины и норм поведения обучающихся;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воспитанию бережливости и экономии…;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формированию научного мировоззрения на примере изучения…;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обеспечивать условия для воспитания положительного интереса к изучаемому предмету…;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условия, обеспечивающие формирование у обучающихся навыков самоконтроля…</a:t>
            </a:r>
          </a:p>
          <a:p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т.д.</a:t>
            </a:r>
            <a:endParaRPr lang="ru-RU" sz="2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76487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3" y="44624"/>
            <a:ext cx="8433195" cy="1008112"/>
          </a:xfrm>
        </p:spPr>
        <p:txBody>
          <a:bodyPr/>
          <a:lstStyle/>
          <a:p>
            <a:pPr algn="ctr" eaLnBrk="1" hangingPunct="1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Arial Narrow" panose="020B0606020202030204" pitchFamily="34" charset="0"/>
              </a:rPr>
              <a:t> </a:t>
            </a:r>
            <a:r>
              <a:rPr lang="ru-RU" alt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типичные ошибки при определении и формировании целей </a:t>
            </a:r>
            <a:r>
              <a:rPr lang="ru-RU" alt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</a:t>
            </a:r>
            <a:endParaRPr lang="ru-RU" sz="3200" b="1" dirty="0" smtClean="0">
              <a:solidFill>
                <a:srgbClr val="0000FF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95688"/>
            <a:ext cx="6400800" cy="24971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062413" y="1052736"/>
            <a:ext cx="80648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ru-RU" altLang="ru-RU" sz="2400" b="1" dirty="0" smtClean="0">
                <a:latin typeface="Times New Roman" panose="02020603050405020304" pitchFamily="18" charset="0"/>
              </a:rPr>
              <a:t>подмена </a:t>
            </a:r>
            <a:r>
              <a:rPr lang="ru-RU" altLang="ru-RU" sz="2400" dirty="0">
                <a:latin typeface="Times New Roman" panose="02020603050405020304" pitchFamily="18" charset="0"/>
              </a:rPr>
              <a:t>целей наименованиями структурных элементов урока;</a:t>
            </a:r>
          </a:p>
          <a:p>
            <a:pPr marL="0" indent="0" eaLnBrk="1" hangingPunct="1">
              <a:buFont typeface="Wingdings" panose="05000000000000000000" pitchFamily="2" charset="2"/>
              <a:buChar char="ü"/>
            </a:pPr>
            <a:r>
              <a:rPr lang="ru-RU" altLang="ru-RU" sz="2400" b="1" dirty="0" smtClean="0">
                <a:latin typeface="Times New Roman" panose="02020603050405020304" pitchFamily="18" charset="0"/>
              </a:rPr>
              <a:t>применение </a:t>
            </a:r>
            <a:r>
              <a:rPr lang="ru-RU" altLang="ru-RU" sz="2400" b="1" dirty="0">
                <a:latin typeface="Times New Roman" panose="02020603050405020304" pitchFamily="18" charset="0"/>
              </a:rPr>
              <a:t>расплывчатых формулировок </a:t>
            </a:r>
            <a:r>
              <a:rPr lang="ru-RU" altLang="ru-RU" sz="2400" dirty="0">
                <a:latin typeface="Times New Roman" panose="02020603050405020304" pitchFamily="18" charset="0"/>
              </a:rPr>
              <a:t>образовательных целей, не ориентирующих на достижение каких-либо результатов обучения на уроке;</a:t>
            </a:r>
          </a:p>
          <a:p>
            <a:pPr marL="0" indent="0" eaLnBrk="1" hangingPunct="1">
              <a:buFont typeface="Wingdings" panose="05000000000000000000" pitchFamily="2" charset="2"/>
              <a:buChar char="ü"/>
            </a:pPr>
            <a:r>
              <a:rPr lang="ru-RU" altLang="ru-RU" sz="2400" b="1" dirty="0" smtClean="0">
                <a:latin typeface="Times New Roman" panose="02020603050405020304" pitchFamily="18" charset="0"/>
              </a:rPr>
              <a:t>формальное </a:t>
            </a:r>
            <a:r>
              <a:rPr lang="ru-RU" altLang="ru-RU" sz="2400" b="1" dirty="0">
                <a:latin typeface="Times New Roman" panose="02020603050405020304" pitchFamily="18" charset="0"/>
              </a:rPr>
              <a:t>использование </a:t>
            </a:r>
            <a:r>
              <a:rPr lang="ru-RU" altLang="ru-RU" sz="2400" dirty="0">
                <a:latin typeface="Times New Roman" panose="02020603050405020304" pitchFamily="18" charset="0"/>
              </a:rPr>
              <a:t>общих программных образовательных целей без учета особенностей подготовки класса и места урока в системе </a:t>
            </a:r>
            <a:r>
              <a:rPr lang="ru-RU" altLang="ru-RU" sz="2400" dirty="0" smtClean="0">
                <a:latin typeface="Times New Roman" panose="02020603050405020304" pitchFamily="18" charset="0"/>
              </a:rPr>
              <a:t>уроков;</a:t>
            </a:r>
          </a:p>
          <a:p>
            <a:pPr marL="0" indent="0" eaLnBrk="1" hangingPunct="1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неопределенность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и неконкретность</a:t>
            </a:r>
            <a:r>
              <a:rPr lang="ru-RU" sz="2400" b="1" dirty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целей, что </a:t>
            </a:r>
            <a:r>
              <a:rPr lang="ru-RU" sz="2400" dirty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приводит к непонима­нию целей 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как обучающимися, так и учителем;</a:t>
            </a:r>
          </a:p>
          <a:p>
            <a:pPr marL="0" indent="0" eaLnBrk="1" hangingPunct="1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глобализация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цели</a:t>
            </a:r>
            <a:r>
              <a:rPr lang="ru-RU" sz="2400" dirty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, то есть на уроке ставится 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цель, которую </a:t>
            </a:r>
            <a:r>
              <a:rPr lang="ru-RU" sz="2400" dirty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невозможно достичь за один 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урок;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непринятие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цели </a:t>
            </a:r>
            <a:r>
              <a:rPr lang="ru-RU" sz="2400" b="1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обучающимися,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 тогда они </a:t>
            </a:r>
            <a:r>
              <a:rPr lang="ru-RU" sz="2400" dirty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и не могут выступать субъектами урока</a:t>
            </a:r>
            <a:r>
              <a:rPr lang="ru-RU" sz="2400" dirty="0" smtClean="0">
                <a:latin typeface="Times New Roman" panose="02020603050405020304" pitchFamily="18" charset="0"/>
                <a:ea typeface="Arial Narrow" panose="020B0606020202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75398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892255" cy="1198463"/>
          </a:xfrm>
        </p:spPr>
        <p:txBody>
          <a:bodyPr/>
          <a:lstStyle/>
          <a:p>
            <a:r>
              <a:rPr lang="ru-RU" alt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эффективности организации целеполагания</a:t>
            </a:r>
            <a:endParaRPr lang="ru-RU" sz="3600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3541" y="1988840"/>
            <a:ext cx="8352928" cy="41148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использование учителем многообразных приемов, обеспечивающих процесс целеполагания у учащихся в различных видах деятельности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2) соблюдение учителем возрастных и индивидуальных особенностей учащихся в постановке целей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3) постепенное возрастание доли самостоятельности учащихся в составлении и осуществлении плана своей жизнедеятельности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4) осуществление учащимися контроля своих достижений.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766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2688" y="260648"/>
            <a:ext cx="7972375" cy="1054447"/>
          </a:xfrm>
        </p:spPr>
        <p:txBody>
          <a:bodyPr/>
          <a:lstStyle/>
          <a:p>
            <a:r>
              <a:rPr lang="ru-RU" altLang="ru-RU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успешного осуществления учителем целеполагающей </a:t>
            </a:r>
            <a:r>
              <a:rPr lang="ru-RU" alt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деятельности: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493768" cy="5544616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endParaRPr lang="ru-RU" altLang="ru-RU" sz="3600" dirty="0"/>
          </a:p>
          <a:p>
            <a:pPr marL="609600" indent="-609600" eaLnBrk="1" hangingPunct="1">
              <a:buFont typeface="Wingdings" panose="05000000000000000000" pitchFamily="2" charset="2"/>
              <a:buChar char="Ø"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 и перспективность в постановке целей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занятий;</a:t>
            </a:r>
          </a:p>
          <a:p>
            <a:pPr marL="609600" indent="-609600" eaLnBrk="1" hangingPunct="1">
              <a:buFont typeface="Wingdings" panose="05000000000000000000" pitchFamily="2" charset="2"/>
              <a:buChar char="Ø"/>
            </a:pP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вариативность приемов сообщения темы и целей учебного занятия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 eaLnBrk="1" hangingPunct="1">
              <a:buFont typeface="Wingdings" panose="05000000000000000000" pitchFamily="2" charset="2"/>
              <a:buChar char="Ø"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формулирование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целей учебного занятия совместно с учащимися;</a:t>
            </a:r>
          </a:p>
          <a:p>
            <a:pPr marL="609600" indent="-609600" eaLnBrk="1" hangingPunct="1">
              <a:buFont typeface="Wingdings" panose="05000000000000000000" pitchFamily="2" charset="2"/>
              <a:buChar char="Ø"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учащимися планирование работы на учебном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занятии; </a:t>
            </a:r>
          </a:p>
          <a:p>
            <a:pPr marL="609600" indent="-609600" eaLnBrk="1" hangingPunct="1">
              <a:buFont typeface="Wingdings" panose="05000000000000000000" pitchFamily="2" charset="2"/>
              <a:buChar char="Ø"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к активной учебной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96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116632"/>
            <a:ext cx="777686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-3175"/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или ситуации развивающего характера </a:t>
            </a:r>
            <a:r>
              <a:rPr lang="ru-RU" sz="4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продуманные специальные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условия, которые создаются на уроке и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75" indent="-3175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которых с наибольшей вероятностью </a:t>
            </a:r>
          </a:p>
          <a:p>
            <a:pPr marL="3175" indent="-3175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(должно произойти) </a:t>
            </a:r>
          </a:p>
          <a:p>
            <a:pPr marL="3175" indent="-3175"/>
            <a:r>
              <a:rPr lang="ru-RU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приращение воспитанности и личностного развития</a:t>
            </a:r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77072"/>
            <a:ext cx="8496944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ситуация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основана на: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предметном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материале;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формах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(видах) учебной деятельности учащихся;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методах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приёмах деятельности учителя;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индивидуальных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особенностях учащихся;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 т.д.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692696"/>
            <a:ext cx="7335416" cy="1462087"/>
          </a:xfrm>
        </p:spPr>
        <p:txBody>
          <a:bodyPr/>
          <a:lstStyle/>
          <a:p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в  </a:t>
            </a:r>
            <a:r>
              <a:rPr lang="ru-RU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компетентностном</a:t>
            </a:r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подходе в планировании урока определяющим становятся правильно и чётко поставленные цели.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54783"/>
            <a:ext cx="8208912" cy="438090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понимать, для чего они выполняют ту или иную работу, в чём её значимость. </a:t>
            </a:r>
            <a:endParaRPr lang="ru-RU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учитель </a:t>
            </a:r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грамотно подобрать методы и формы подачи материала, которые смогли бы, с одной стороны, помочь добиться целей урока, а с другой стороны, сделать учебный процесс интересным, развивающим компетенции учащихся.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221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3"/>
          <p:cNvSpPr>
            <a:spLocks noGrp="1"/>
          </p:cNvSpPr>
          <p:nvPr>
            <p:ph type="title"/>
          </p:nvPr>
        </p:nvSpPr>
        <p:spPr>
          <a:xfrm>
            <a:off x="467544" y="2348880"/>
            <a:ext cx="7793038" cy="1462087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miter lim="800000"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miter lim="800000"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1907</TotalTime>
  <Words>2177</Words>
  <Application>Microsoft Office PowerPoint</Application>
  <PresentationFormat>Экран (4:3)</PresentationFormat>
  <Paragraphs>266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7" baseType="lpstr">
      <vt:lpstr>Arial Narrow</vt:lpstr>
      <vt:lpstr>Calibri</vt:lpstr>
      <vt:lpstr>Courier New</vt:lpstr>
      <vt:lpstr>Symbol</vt:lpstr>
      <vt:lpstr>Tahoma</vt:lpstr>
      <vt:lpstr>Times New Roman</vt:lpstr>
      <vt:lpstr>Wingdings</vt:lpstr>
      <vt:lpstr>Палитра</vt:lpstr>
      <vt:lpstr>Целеполагание урока (системы уроков) с точки зрения компетентностного подхода</vt:lpstr>
      <vt:lpstr>Компетентностно-ориентированный урок - это урок, на котором реализуется способность обучающегося к практической деятельности, к решению жизненных проблем, основанная на приобретённом учебном и жизненном опыте, его ценностях и склонностях.   Главной целью такого урока является формирование личности, раскрытие и развитие её задатков, способностей.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Воспитание ценностей у обучающихся должна быть:</vt:lpstr>
      <vt:lpstr>Воспитание качеств личности          обучающиеся должны</vt:lpstr>
      <vt:lpstr>Присвоение образцов поведения                 Обучающиеся: </vt:lpstr>
      <vt:lpstr>Профессиональное самоопределение               Обучающиеся:</vt:lpstr>
      <vt:lpstr>Презентация PowerPoint</vt:lpstr>
      <vt:lpstr> Наиболее типичные ошибки при определении и формировании целей урока:</vt:lpstr>
      <vt:lpstr>Условия эффективности организации целеполагания</vt:lpstr>
      <vt:lpstr>Показатели успешного осуществления учителем целеполагающей деятельности:</vt:lpstr>
      <vt:lpstr>Презентация PowerPoint</vt:lpstr>
      <vt:lpstr>Таким образом, в  компетентностном подходе в планировании урока определяющим становятся правильно и чётко поставленные цели.</vt:lpstr>
      <vt:lpstr>Благодарю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Мотивация достижения  и ее значение</dc:title>
  <dc:creator>людмила</dc:creator>
  <cp:lastModifiedBy>Svetlana</cp:lastModifiedBy>
  <cp:revision>126</cp:revision>
  <cp:lastPrinted>2018-09-22T13:40:12Z</cp:lastPrinted>
  <dcterms:created xsi:type="dcterms:W3CDTF">2006-11-05T14:35:15Z</dcterms:created>
  <dcterms:modified xsi:type="dcterms:W3CDTF">2021-04-15T19:58:32Z</dcterms:modified>
</cp:coreProperties>
</file>