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1" r:id="rId6"/>
    <p:sldId id="260" r:id="rId7"/>
    <p:sldId id="262" r:id="rId8"/>
    <p:sldId id="264" r:id="rId9"/>
    <p:sldId id="263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6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Государственная итоговая аттестация в 2023 году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293095"/>
            <a:ext cx="6400800" cy="736105"/>
          </a:xfrm>
        </p:spPr>
        <p:txBody>
          <a:bodyPr/>
          <a:lstStyle/>
          <a:p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Заместитель директора по УВР МБОУ «Акбулакская СОШ № 3» </a:t>
            </a:r>
            <a:r>
              <a:rPr lang="ru-RU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Калиева</a:t>
            </a: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Бактыгуль</a:t>
            </a: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Жуматаевна</a:t>
            </a:r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099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132856"/>
            <a:ext cx="7408333" cy="3993307"/>
          </a:xfrm>
        </p:spPr>
        <p:txBody>
          <a:bodyPr>
            <a:normAutofit/>
          </a:bodyPr>
          <a:lstStyle/>
          <a:p>
            <a:r>
              <a:rPr lang="ru-RU" dirty="0" smtClean="0"/>
              <a:t>ЕГЭ /ГВЭ по программам среднего общего образования (11 класс) </a:t>
            </a:r>
          </a:p>
          <a:p>
            <a:r>
              <a:rPr lang="ru-RU" dirty="0" smtClean="0"/>
              <a:t>ОГЭ/ГВЭ по программам основного общего образования (9 класс)</a:t>
            </a:r>
          </a:p>
          <a:p>
            <a:endParaRPr lang="ru-RU" dirty="0"/>
          </a:p>
          <a:p>
            <a:r>
              <a:rPr lang="ru-RU" sz="1800" i="1" dirty="0" smtClean="0"/>
              <a:t>ЕГЭ-  Единый государственный экзамен</a:t>
            </a:r>
          </a:p>
          <a:p>
            <a:r>
              <a:rPr lang="ru-RU" sz="1800" i="1" dirty="0" smtClean="0"/>
              <a:t>ОГЭ- Основной государственный экзамен</a:t>
            </a:r>
          </a:p>
          <a:p>
            <a:r>
              <a:rPr lang="ru-RU" sz="1800" i="1" dirty="0" smtClean="0"/>
              <a:t>ГВЭ-  Государственный выпускной экзамен (для обучающихся с ОВЗ)</a:t>
            </a:r>
            <a:endParaRPr lang="ru-RU" sz="1800" i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368152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Государственная итоговая аттестация (ГИА) в 2023 году проводится в форме: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180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348880"/>
            <a:ext cx="7408333" cy="3777283"/>
          </a:xfrm>
        </p:spPr>
        <p:txBody>
          <a:bodyPr/>
          <a:lstStyle/>
          <a:p>
            <a:r>
              <a:rPr lang="ru-RU" dirty="0" smtClean="0"/>
              <a:t>По двум обязательным предметам: </a:t>
            </a:r>
          </a:p>
          <a:p>
            <a:pPr marL="0" indent="0">
              <a:buNone/>
            </a:pPr>
            <a:r>
              <a:rPr lang="ru-RU" i="1" dirty="0" smtClean="0"/>
              <a:t>- русский язык;</a:t>
            </a:r>
          </a:p>
          <a:p>
            <a:pPr marL="0" indent="0">
              <a:buNone/>
            </a:pPr>
            <a:r>
              <a:rPr lang="ru-RU" i="1" dirty="0" smtClean="0"/>
              <a:t>- математика.</a:t>
            </a:r>
          </a:p>
          <a:p>
            <a:r>
              <a:rPr lang="ru-RU" dirty="0" smtClean="0"/>
              <a:t>По двум предметам по выбору из числа следующих предметов: </a:t>
            </a:r>
          </a:p>
          <a:p>
            <a:pPr marL="0" indent="0">
              <a:buNone/>
            </a:pPr>
            <a:r>
              <a:rPr lang="ru-RU" i="1" dirty="0" smtClean="0"/>
              <a:t>- физика, биология, история, обществознание, химия, география, иностранные языки, информатика. </a:t>
            </a:r>
            <a:endParaRPr lang="ru-RU" sz="1800" i="1" dirty="0" smtClean="0"/>
          </a:p>
          <a:p>
            <a:pPr>
              <a:buFontTx/>
              <a:buChar char="-"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368152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chemeClr val="bg1"/>
                </a:solidFill>
              </a:rPr>
              <a:t>Государственная итоговая аттестация (ГИА) в 2023 году </a:t>
            </a:r>
            <a:r>
              <a:rPr lang="ru-RU" sz="3600" dirty="0" smtClean="0">
                <a:solidFill>
                  <a:schemeClr val="bg1"/>
                </a:solidFill>
              </a:rPr>
              <a:t>проводится: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849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060848"/>
            <a:ext cx="7408333" cy="4065315"/>
          </a:xfrm>
        </p:spPr>
        <p:txBody>
          <a:bodyPr/>
          <a:lstStyle/>
          <a:p>
            <a:r>
              <a:rPr lang="ru-RU" dirty="0" smtClean="0"/>
              <a:t>Обучающиеся допускаются к ГИА при условии:</a:t>
            </a:r>
          </a:p>
          <a:p>
            <a:pPr>
              <a:buFontTx/>
              <a:buChar char="-"/>
            </a:pPr>
            <a:r>
              <a:rPr lang="ru-RU" i="1" dirty="0" smtClean="0"/>
              <a:t>не имеют академической задолженности;</a:t>
            </a:r>
            <a:endParaRPr lang="ru-RU" i="1" dirty="0"/>
          </a:p>
          <a:p>
            <a:pPr>
              <a:buFontTx/>
              <a:buChar char="-"/>
            </a:pPr>
            <a:r>
              <a:rPr lang="ru-RU" i="1" dirty="0"/>
              <a:t>в</a:t>
            </a:r>
            <a:r>
              <a:rPr lang="ru-RU" i="1" dirty="0" smtClean="0"/>
              <a:t> полном объеме выполнили учебный план или индивидуальный учебный план, т.е. имеют по всем учебным предметам учебного плана отметки не ниже удовлетворительных;</a:t>
            </a:r>
          </a:p>
          <a:p>
            <a:pPr>
              <a:buFontTx/>
              <a:buChar char="-"/>
            </a:pPr>
            <a:r>
              <a:rPr lang="ru-RU" i="1" dirty="0" smtClean="0"/>
              <a:t>имеют результат зачет по итоговому сочинению (для 11 класса), итоговому собеседованию (для 9 класса)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Допуск к ГИА: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741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988840"/>
            <a:ext cx="7408333" cy="4137323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Проводятся на базе школы:</a:t>
            </a:r>
          </a:p>
          <a:p>
            <a:pPr>
              <a:buFontTx/>
              <a:buChar char="-"/>
            </a:pPr>
            <a:r>
              <a:rPr lang="ru-RU" dirty="0" smtClean="0"/>
              <a:t>Итоговое сочинение (ИС-11) для обучающихся 11 класса;</a:t>
            </a:r>
          </a:p>
          <a:p>
            <a:pPr>
              <a:buFontTx/>
              <a:buChar char="-"/>
            </a:pPr>
            <a:r>
              <a:rPr lang="ru-RU" dirty="0" smtClean="0"/>
              <a:t>Итоговое собеседование (ИС-9) по русскому языку для обучающихся 9 класса.</a:t>
            </a:r>
          </a:p>
          <a:p>
            <a:pPr>
              <a:buFontTx/>
              <a:buChar char="-"/>
            </a:pPr>
            <a:endParaRPr lang="ru-RU" dirty="0" smtClean="0"/>
          </a:p>
          <a:p>
            <a:pPr marL="0" indent="0" algn="ctr">
              <a:buNone/>
            </a:pPr>
            <a:r>
              <a:rPr lang="ru-RU" i="1" dirty="0" smtClean="0"/>
              <a:t>Результатом ИС являются «з</a:t>
            </a:r>
            <a:r>
              <a:rPr lang="ru-RU" dirty="0" smtClean="0"/>
              <a:t>ачет» или «незачет».</a:t>
            </a:r>
          </a:p>
          <a:p>
            <a:pPr marL="0" indent="0" algn="ctr">
              <a:buNone/>
            </a:pPr>
            <a:r>
              <a:rPr lang="ru-RU" i="1" dirty="0" smtClean="0"/>
              <a:t>Результат «зачет» является одним из условий </a:t>
            </a:r>
          </a:p>
          <a:p>
            <a:pPr marL="0" indent="0" algn="ctr">
              <a:buNone/>
            </a:pPr>
            <a:r>
              <a:rPr lang="ru-RU" i="1" dirty="0" smtClean="0"/>
              <a:t>допуска к ГИА</a:t>
            </a:r>
          </a:p>
          <a:p>
            <a:pPr marL="0" indent="0" algn="ctr">
              <a:buNone/>
            </a:pPr>
            <a:r>
              <a:rPr lang="ru-RU" i="1" dirty="0" smtClean="0"/>
              <a:t>Результаты ИС как допуск к ГИА бессрочны.</a:t>
            </a:r>
            <a:endParaRPr lang="ru-RU" i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Итоговое сочинение/собеседование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9297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132856"/>
            <a:ext cx="7408333" cy="3993307"/>
          </a:xfrm>
        </p:spPr>
        <p:txBody>
          <a:bodyPr/>
          <a:lstStyle/>
          <a:p>
            <a:r>
              <a:rPr lang="ru-RU" dirty="0" smtClean="0"/>
              <a:t>Подают участники ГИА или родители (законные представители) в образовательную организацию (школу):</a:t>
            </a:r>
          </a:p>
          <a:p>
            <a:pPr>
              <a:buFontTx/>
              <a:buChar char="-"/>
            </a:pPr>
            <a:r>
              <a:rPr lang="ru-RU" dirty="0" smtClean="0"/>
              <a:t>до 1 февраля включительно (11 класс);</a:t>
            </a:r>
          </a:p>
          <a:p>
            <a:pPr>
              <a:buFontTx/>
              <a:buChar char="-"/>
            </a:pPr>
            <a:r>
              <a:rPr lang="ru-RU" dirty="0" smtClean="0"/>
              <a:t>до 1 марта включительно (9 классы).</a:t>
            </a:r>
          </a:p>
          <a:p>
            <a:pPr>
              <a:buFontTx/>
              <a:buChar char="-"/>
            </a:pPr>
            <a:endParaRPr lang="ru-RU" dirty="0"/>
          </a:p>
          <a:p>
            <a:pPr marL="0" indent="0" algn="just">
              <a:buNone/>
            </a:pPr>
            <a:r>
              <a:rPr lang="ru-RU" sz="1800" i="1" dirty="0" smtClean="0"/>
              <a:t>Изменить предметы по выбору на ГИА после указанных сроков возможно только при наличии уважительных причин, подтвержденных документально.</a:t>
            </a:r>
            <a:endParaRPr lang="ru-RU" sz="1800" i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Заявления на участие в ГИА: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23536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700808"/>
            <a:ext cx="7876397" cy="4425355"/>
          </a:xfrm>
        </p:spPr>
        <p:txBody>
          <a:bodyPr>
            <a:normAutofit/>
          </a:bodyPr>
          <a:lstStyle/>
          <a:p>
            <a:pPr marL="342900" marR="248285" lvl="0" indent="-342900" algn="just">
              <a:lnSpc>
                <a:spcPct val="103000"/>
              </a:lnSpc>
              <a:spcBef>
                <a:spcPts val="75"/>
              </a:spcBef>
              <a:spcAft>
                <a:spcPts val="0"/>
              </a:spcAft>
              <a:buSzPts val="1300"/>
              <a:buFont typeface="Times New Roman"/>
              <a:buAutoNum type="arabicPeriod"/>
              <a:tabLst>
                <a:tab pos="1111250" algn="l"/>
              </a:tabLst>
            </a:pPr>
            <a:r>
              <a:rPr lang="ru-RU" dirty="0">
                <a:latin typeface="Times New Roman"/>
                <a:ea typeface="Times New Roman"/>
              </a:rPr>
              <a:t>В день экзамена участник </a:t>
            </a:r>
            <a:r>
              <a:rPr lang="ru-RU" dirty="0" smtClean="0">
                <a:latin typeface="Times New Roman"/>
                <a:ea typeface="Times New Roman"/>
              </a:rPr>
              <a:t>экзамена:</a:t>
            </a:r>
          </a:p>
          <a:p>
            <a:pPr marR="248285" lvl="0" algn="just">
              <a:lnSpc>
                <a:spcPct val="103000"/>
              </a:lnSpc>
              <a:spcBef>
                <a:spcPts val="75"/>
              </a:spcBef>
              <a:spcAft>
                <a:spcPts val="0"/>
              </a:spcAft>
              <a:buSzPts val="1300"/>
              <a:buFontTx/>
              <a:buChar char="-"/>
              <a:tabLst>
                <a:tab pos="1111250" algn="l"/>
              </a:tabLst>
            </a:pPr>
            <a:r>
              <a:rPr lang="ru-RU" dirty="0" smtClean="0">
                <a:latin typeface="Times New Roman"/>
                <a:ea typeface="Times New Roman"/>
              </a:rPr>
              <a:t>должен </a:t>
            </a:r>
            <a:r>
              <a:rPr lang="ru-RU" dirty="0">
                <a:latin typeface="Times New Roman"/>
                <a:ea typeface="Times New Roman"/>
              </a:rPr>
              <a:t>прибыть в ППЭ </a:t>
            </a:r>
            <a:r>
              <a:rPr lang="ru-RU" dirty="0" smtClean="0">
                <a:latin typeface="Times New Roman"/>
                <a:ea typeface="Times New Roman"/>
              </a:rPr>
              <a:t>до 09.00</a:t>
            </a:r>
            <a:r>
              <a:rPr lang="ru-RU" spc="-10" dirty="0" smtClean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по</a:t>
            </a:r>
            <a:r>
              <a:rPr lang="ru-RU" spc="1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местному</a:t>
            </a:r>
            <a:r>
              <a:rPr lang="ru-RU" spc="-25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времени.</a:t>
            </a:r>
            <a:endParaRPr lang="ru-RU" sz="1800" dirty="0" smtClean="0">
              <a:latin typeface="Times New Roman"/>
              <a:ea typeface="Times New Roman"/>
            </a:endParaRPr>
          </a:p>
          <a:p>
            <a:pPr marR="248285" lvl="0" algn="just">
              <a:lnSpc>
                <a:spcPct val="103000"/>
              </a:lnSpc>
              <a:spcBef>
                <a:spcPts val="75"/>
              </a:spcBef>
              <a:spcAft>
                <a:spcPts val="0"/>
              </a:spcAft>
              <a:buSzPts val="1300"/>
              <a:buFontTx/>
              <a:buChar char="-"/>
              <a:tabLst>
                <a:tab pos="1111250" algn="l"/>
              </a:tabLst>
            </a:pPr>
            <a:r>
              <a:rPr lang="ru-RU" dirty="0" smtClean="0">
                <a:latin typeface="Times New Roman"/>
                <a:ea typeface="Times New Roman"/>
              </a:rPr>
              <a:t>иметь при себе документ, удостоверяющий </a:t>
            </a:r>
            <a:r>
              <a:rPr lang="ru-RU" dirty="0">
                <a:latin typeface="Times New Roman"/>
                <a:ea typeface="Times New Roman"/>
              </a:rPr>
              <a:t>их </a:t>
            </a:r>
            <a:r>
              <a:rPr lang="ru-RU" dirty="0" smtClean="0">
                <a:latin typeface="Times New Roman"/>
                <a:ea typeface="Times New Roman"/>
              </a:rPr>
              <a:t>личность, не </a:t>
            </a:r>
            <a:r>
              <a:rPr lang="ru-RU" dirty="0">
                <a:latin typeface="Times New Roman"/>
                <a:ea typeface="Times New Roman"/>
              </a:rPr>
              <a:t>менее двух гелиевых </a:t>
            </a:r>
            <a:r>
              <a:rPr lang="ru-RU" dirty="0" smtClean="0">
                <a:latin typeface="Times New Roman"/>
                <a:ea typeface="Times New Roman"/>
              </a:rPr>
              <a:t>ручек, питание и лекарства при необходимости.</a:t>
            </a:r>
          </a:p>
          <a:p>
            <a:pPr marR="248285" lvl="0" algn="just">
              <a:lnSpc>
                <a:spcPct val="103000"/>
              </a:lnSpc>
              <a:spcBef>
                <a:spcPts val="75"/>
              </a:spcBef>
              <a:spcAft>
                <a:spcPts val="0"/>
              </a:spcAft>
              <a:buSzPts val="1300"/>
              <a:buFontTx/>
              <a:buChar char="-"/>
              <a:tabLst>
                <a:tab pos="1111250" algn="l"/>
              </a:tabLst>
            </a:pPr>
            <a:endParaRPr lang="ru-RU" dirty="0" smtClean="0">
              <a:latin typeface="Times New Roman"/>
              <a:ea typeface="Times New Roman"/>
            </a:endParaRPr>
          </a:p>
          <a:p>
            <a:pPr marL="0" marR="528955" lvl="0" indent="0" algn="ctr">
              <a:lnSpc>
                <a:spcPct val="115000"/>
              </a:lnSpc>
              <a:spcBef>
                <a:spcPts val="5"/>
              </a:spcBef>
              <a:spcAft>
                <a:spcPts val="0"/>
              </a:spcAft>
              <a:buSzPts val="1300"/>
              <a:buNone/>
              <a:tabLst>
                <a:tab pos="1149350" algn="l"/>
              </a:tabLst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    ОГЭ/ ЕГЭ</a:t>
            </a:r>
            <a:r>
              <a:rPr lang="ru-RU" spc="5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по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всем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учебным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предметам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начинается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endParaRPr lang="ru-RU" spc="5" dirty="0" smtClean="0">
              <a:latin typeface="Times New Roman"/>
              <a:ea typeface="Times New Roman"/>
              <a:cs typeface="Times New Roman"/>
            </a:endParaRPr>
          </a:p>
          <a:p>
            <a:pPr marL="0" marR="528955" lvl="0" indent="0" algn="ctr">
              <a:lnSpc>
                <a:spcPct val="115000"/>
              </a:lnSpc>
              <a:spcBef>
                <a:spcPts val="5"/>
              </a:spcBef>
              <a:spcAft>
                <a:spcPts val="0"/>
              </a:spcAft>
              <a:buSzPts val="1300"/>
              <a:buNone/>
              <a:tabLst>
                <a:tab pos="1149350" algn="l"/>
              </a:tabLst>
            </a:pP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pc="5" dirty="0" smtClean="0">
                <a:latin typeface="Times New Roman"/>
                <a:ea typeface="Times New Roman"/>
                <a:cs typeface="Times New Roman"/>
              </a:rPr>
              <a:t>  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в</a:t>
            </a:r>
            <a:r>
              <a:rPr lang="ru-RU" spc="5" dirty="0" smtClean="0">
                <a:latin typeface="Times New Roman"/>
                <a:ea typeface="Times New Roman"/>
                <a:cs typeface="Times New Roman"/>
              </a:rPr>
              <a:t>  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10:00</a:t>
            </a:r>
            <a:r>
              <a:rPr lang="ru-RU" spc="5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по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местному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времени.</a:t>
            </a:r>
            <a:endParaRPr lang="ru-RU" sz="1800" dirty="0">
              <a:latin typeface="Calibri"/>
              <a:ea typeface="Times New Roman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/>
                <a:ea typeface="Times New Roman"/>
              </a:rPr>
              <a:t>Обязанности</a:t>
            </a:r>
            <a:r>
              <a:rPr lang="ru-RU" spc="-2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участника</a:t>
            </a:r>
            <a:r>
              <a:rPr lang="ru-RU" spc="-2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экзамена</a:t>
            </a:r>
            <a:r>
              <a:rPr lang="ru-RU" spc="-1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в</a:t>
            </a:r>
            <a:r>
              <a:rPr lang="ru-RU" spc="-2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рамках</a:t>
            </a:r>
            <a:r>
              <a:rPr lang="ru-RU" spc="-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участия</a:t>
            </a:r>
            <a:r>
              <a:rPr lang="ru-RU" spc="-2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в</a:t>
            </a:r>
            <a:r>
              <a:rPr lang="ru-RU" spc="-1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ГИА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426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353347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Выпускник допускается к ГИА в установленном Порядке;</a:t>
            </a:r>
          </a:p>
          <a:p>
            <a:pPr algn="just"/>
            <a:r>
              <a:rPr lang="ru-RU" dirty="0" smtClean="0"/>
              <a:t>Время экзамена для него не продлевается;</a:t>
            </a:r>
          </a:p>
          <a:p>
            <a:pPr algn="just"/>
            <a:r>
              <a:rPr lang="ru-RU" dirty="0" smtClean="0"/>
              <a:t>Повторный инструктаж не проводится;</a:t>
            </a:r>
          </a:p>
          <a:p>
            <a:pPr algn="just"/>
            <a:r>
              <a:rPr lang="ru-RU" dirty="0"/>
              <a:t>В случае проведения ГИА по русскому языку (часть 1– изложение), по иностранным языкам (письменная часть, раздел «</a:t>
            </a:r>
            <a:r>
              <a:rPr lang="ru-RU" dirty="0" err="1"/>
              <a:t>Аудирование</a:t>
            </a:r>
            <a:r>
              <a:rPr lang="ru-RU" dirty="0"/>
              <a:t>») допуск </a:t>
            </a:r>
            <a:r>
              <a:rPr lang="ru-RU" dirty="0" smtClean="0"/>
              <a:t>в </a:t>
            </a:r>
            <a:r>
              <a:rPr lang="ru-RU" dirty="0"/>
              <a:t>аудиторию после включения аудиозаписи не осуществляется (за исключением, если в аудитории нет других участников или если участники ГИА в аудитории завершили прослушивание аудиозаписи).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Если участник ГИА опоздал на экзамен: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4795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425355"/>
          </a:xfrm>
        </p:spPr>
        <p:txBody>
          <a:bodyPr>
            <a:normAutofit/>
          </a:bodyPr>
          <a:lstStyle/>
          <a:p>
            <a:pPr marR="242570" lvl="0" algn="just">
              <a:lnSpc>
                <a:spcPct val="103000"/>
              </a:lnSpc>
              <a:spcBef>
                <a:spcPts val="10"/>
              </a:spcBef>
              <a:spcAft>
                <a:spcPts val="0"/>
              </a:spcAft>
              <a:buSzPts val="1300"/>
              <a:buFontTx/>
              <a:buChar char="-"/>
              <a:tabLst>
                <a:tab pos="1111250" algn="l"/>
              </a:tabLst>
            </a:pPr>
            <a:r>
              <a:rPr lang="ru-RU" dirty="0" smtClean="0">
                <a:latin typeface="Times New Roman"/>
                <a:ea typeface="Times New Roman"/>
              </a:rPr>
              <a:t>иметь</a:t>
            </a:r>
            <a:r>
              <a:rPr lang="ru-RU" spc="5" dirty="0" smtClean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при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себе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средства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связи,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электронно-вычислительную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технику,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фото-,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аудио-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и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видеоаппаратуру, справочные материалы, письменные заметки и иные средства хранения и</a:t>
            </a:r>
            <a:r>
              <a:rPr lang="ru-RU" spc="-31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передачи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информации;</a:t>
            </a:r>
          </a:p>
          <a:p>
            <a:pPr marR="242570" lvl="0" algn="just">
              <a:lnSpc>
                <a:spcPct val="103000"/>
              </a:lnSpc>
              <a:spcBef>
                <a:spcPts val="10"/>
              </a:spcBef>
              <a:spcAft>
                <a:spcPts val="0"/>
              </a:spcAft>
              <a:buSzPts val="1300"/>
              <a:buFontTx/>
              <a:buChar char="-"/>
              <a:tabLst>
                <a:tab pos="1111250" algn="l"/>
              </a:tabLst>
            </a:pPr>
            <a:r>
              <a:rPr lang="ru-RU" spc="5" dirty="0" smtClean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выносить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из</a:t>
            </a:r>
            <a:r>
              <a:rPr lang="ru-RU" spc="5" dirty="0" smtClean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ППЭ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и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аудиторий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ППЭ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экзаменационные</a:t>
            </a:r>
            <a:r>
              <a:rPr lang="ru-RU" spc="5" dirty="0" smtClean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материалы,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в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том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числе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КИМ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и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черновики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на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бумажном</a:t>
            </a:r>
            <a:r>
              <a:rPr lang="ru-RU" spc="33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или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электронном</a:t>
            </a:r>
            <a:r>
              <a:rPr lang="ru-RU" spc="-1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носителях,</a:t>
            </a:r>
            <a:r>
              <a:rPr lang="ru-RU" spc="-1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фотографировать экзаменационные</a:t>
            </a:r>
            <a:r>
              <a:rPr lang="ru-RU" spc="-1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материалы.</a:t>
            </a:r>
            <a:endParaRPr lang="ru-RU" sz="18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Запрещается: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98907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628800"/>
            <a:ext cx="7408333" cy="4497363"/>
          </a:xfrm>
        </p:spPr>
        <p:txBody>
          <a:bodyPr/>
          <a:lstStyle/>
          <a:p>
            <a:pPr lvl="0" algn="just"/>
            <a:r>
              <a:rPr lang="ru-RU" dirty="0"/>
              <a:t>Участники экзамена занимают рабочие места в аудитории в соответствии со списками распределения. Изменение рабочего места запрещено.</a:t>
            </a:r>
          </a:p>
          <a:p>
            <a:pPr lvl="0" algn="just"/>
            <a:r>
              <a:rPr lang="ru-RU" dirty="0"/>
              <a:t>Во время экзамена участникам экзамена запрещается общаться друг с другом, свободно перемещаться по аудитории и ППЭ, выходить из аудитории без разрешения организатора.</a:t>
            </a:r>
          </a:p>
          <a:p>
            <a:pPr marL="0" indent="0" algn="just">
              <a:buNone/>
            </a:pPr>
            <a:r>
              <a:rPr lang="ru-RU" sz="2000" i="1" dirty="0"/>
              <a:t>Участники экзамена, допустившие нарушение указанных требований или иные нарушения Порядка, удаляются с экзамена</a:t>
            </a:r>
            <a:r>
              <a:rPr lang="ru-RU" sz="2000" i="1" dirty="0" smtClean="0"/>
              <a:t>. Составляется акт об удалении с экзамена.</a:t>
            </a:r>
            <a:endParaRPr lang="ru-RU" sz="2000" i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Запрещается: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00564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628800"/>
            <a:ext cx="8280920" cy="4569371"/>
          </a:xfrm>
        </p:spPr>
        <p:txBody>
          <a:bodyPr>
            <a:normAutofit/>
          </a:bodyPr>
          <a:lstStyle/>
          <a:p>
            <a:pPr marL="342900" marR="528320" lvl="0" indent="-342900">
              <a:lnSpc>
                <a:spcPct val="115000"/>
              </a:lnSpc>
              <a:spcAft>
                <a:spcPts val="0"/>
              </a:spcAft>
              <a:buSzPts val="1300"/>
              <a:buFont typeface="Times New Roman"/>
              <a:buAutoNum type="arabicPeriod"/>
              <a:tabLst>
                <a:tab pos="1149350" algn="l"/>
              </a:tabLs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С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тационарными</a:t>
            </a:r>
            <a:r>
              <a:rPr lang="ru-RU" spc="5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и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(или)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переносными</a:t>
            </a:r>
            <a:r>
              <a:rPr lang="ru-RU" spc="-31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smtClean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металлоискателями</a:t>
            </a:r>
            <a:r>
              <a:rPr lang="ru-RU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;</a:t>
            </a:r>
            <a:endParaRPr lang="ru-RU" spc="-310" dirty="0" smtClean="0">
              <a:latin typeface="Times New Roman"/>
              <a:ea typeface="Times New Roman"/>
              <a:cs typeface="Times New Roman"/>
            </a:endParaRPr>
          </a:p>
          <a:p>
            <a:pPr marL="342900" marR="528320" lvl="0" indent="-342900">
              <a:lnSpc>
                <a:spcPct val="115000"/>
              </a:lnSpc>
              <a:spcAft>
                <a:spcPts val="0"/>
              </a:spcAft>
              <a:buSzPts val="1300"/>
              <a:buFont typeface="Times New Roman"/>
              <a:buAutoNum type="arabicPeriod"/>
              <a:tabLst>
                <a:tab pos="1149350" algn="l"/>
              </a:tabLst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ППЭ</a:t>
            </a:r>
            <a:r>
              <a:rPr lang="ru-RU" spc="5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и аудитории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ППЭ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оборудуются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средствами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видеонаблюдения;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endParaRPr lang="ru-RU" spc="5" dirty="0" smtClean="0">
              <a:latin typeface="Times New Roman"/>
              <a:ea typeface="Times New Roman"/>
              <a:cs typeface="Times New Roman"/>
            </a:endParaRPr>
          </a:p>
          <a:p>
            <a:pPr marL="342900" marR="528320" lvl="0" indent="-342900">
              <a:lnSpc>
                <a:spcPct val="115000"/>
              </a:lnSpc>
              <a:spcAft>
                <a:spcPts val="0"/>
              </a:spcAft>
              <a:buSzPts val="1300"/>
              <a:buFont typeface="Times New Roman"/>
              <a:buAutoNum type="arabicPeriod"/>
              <a:tabLst>
                <a:tab pos="1149350" algn="l"/>
              </a:tabLst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По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 решению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государственной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экзаменационной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комиссии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(ГЭК)</a:t>
            </a:r>
            <a:r>
              <a:rPr lang="ru-RU" spc="-31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ППЭ</a:t>
            </a:r>
            <a:r>
              <a:rPr lang="ru-RU" spc="-1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оборудуются</a:t>
            </a:r>
            <a:r>
              <a:rPr lang="ru-RU" spc="-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системами</a:t>
            </a:r>
            <a:r>
              <a:rPr lang="ru-RU" spc="-1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подавления</a:t>
            </a:r>
            <a:r>
              <a:rPr lang="ru-RU" spc="-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сигналов</a:t>
            </a:r>
            <a:r>
              <a:rPr lang="ru-RU" spc="-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подвижной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связи.</a:t>
            </a:r>
            <a:endParaRPr lang="ru-RU" sz="1800" dirty="0">
              <a:latin typeface="Calibri"/>
              <a:ea typeface="Times New Roman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В целях</a:t>
            </a:r>
            <a:r>
              <a:rPr lang="ru-RU" sz="2400" spc="5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обеспечения</a:t>
            </a:r>
            <a:r>
              <a:rPr lang="ru-RU" sz="2400" spc="5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безопасности,</a:t>
            </a:r>
            <a:r>
              <a:rPr lang="ru-RU" sz="2400" spc="5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обеспечения</a:t>
            </a:r>
            <a:r>
              <a:rPr lang="ru-RU" sz="2400" spc="5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порядка</a:t>
            </a:r>
            <a:r>
              <a:rPr lang="ru-RU" sz="2400" spc="-31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и предотвращения фактов нарушения порядка проведения </a:t>
            </a:r>
            <a:r>
              <a:rPr lang="ru-RU" sz="2400" dirty="0" smtClean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ОГЭ/ЕГЭ </a:t>
            </a:r>
            <a:r>
              <a:rPr lang="ru-RU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пункты проведения</a:t>
            </a:r>
            <a:r>
              <a:rPr lang="ru-RU" sz="2400" spc="5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экзаменов</a:t>
            </a:r>
            <a:r>
              <a:rPr lang="ru-RU" sz="2400" spc="5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(ППЭ)</a:t>
            </a:r>
            <a:r>
              <a:rPr lang="ru-RU" sz="2400" spc="5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оборудуются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2597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425355"/>
          </a:xfrm>
        </p:spPr>
        <p:txBody>
          <a:bodyPr>
            <a:normAutofit fontScale="92500" lnSpcReduction="10000"/>
          </a:bodyPr>
          <a:lstStyle/>
          <a:p>
            <a:pPr marL="342900" marR="530860" lvl="0" indent="-342900">
              <a:lnSpc>
                <a:spcPct val="115000"/>
              </a:lnSpc>
              <a:spcAft>
                <a:spcPts val="0"/>
              </a:spcAft>
              <a:buSzPts val="1300"/>
              <a:buFont typeface="Times New Roman"/>
              <a:buAutoNum type="arabicPeriod"/>
              <a:tabLst>
                <a:tab pos="1149350" algn="l"/>
              </a:tabLst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Участник  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ГИА   по   обязательным   учебным  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редметам   и предметам по выбору ОГЭ получил отметку не ниже удовлетворительного.</a:t>
            </a:r>
            <a:endParaRPr lang="ru-RU" spc="5" dirty="0" smtClean="0">
              <a:latin typeface="Times New Roman"/>
              <a:ea typeface="Times New Roman"/>
              <a:cs typeface="Times New Roman"/>
            </a:endParaRPr>
          </a:p>
          <a:p>
            <a:pPr marL="342900" marR="530860" indent="-342900">
              <a:lnSpc>
                <a:spcPct val="115000"/>
              </a:lnSpc>
              <a:buSzPts val="1300"/>
              <a:buFont typeface="Times New Roman"/>
              <a:buAutoNum type="arabicPeriod"/>
              <a:tabLst>
                <a:tab pos="1149350" algn="l"/>
              </a:tabLs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Участник   ГИА   по   обязательным   учебным   предметам  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ЕГЭ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(за   исключением   ЕГЭ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по математике базового уровня) набрал количество баллов не ниже минимального,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определяемого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 smtClean="0">
                <a:latin typeface="Times New Roman"/>
                <a:ea typeface="Times New Roman"/>
                <a:cs typeface="Times New Roman"/>
              </a:rPr>
              <a:t>Рособрнадзором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.</a:t>
            </a:r>
            <a:r>
              <a:rPr lang="ru-RU" spc="5" dirty="0" smtClean="0">
                <a:latin typeface="Times New Roman"/>
                <a:ea typeface="Times New Roman"/>
                <a:cs typeface="Times New Roman"/>
              </a:rPr>
              <a:t> </a:t>
            </a:r>
            <a:endParaRPr lang="ru-RU" spc="5" dirty="0">
              <a:latin typeface="Times New Roman"/>
              <a:ea typeface="Times New Roman"/>
              <a:cs typeface="Times New Roman"/>
            </a:endParaRPr>
          </a:p>
          <a:p>
            <a:pPr marL="342900" marR="530860" lvl="0" indent="-342900">
              <a:lnSpc>
                <a:spcPct val="115000"/>
              </a:lnSpc>
              <a:spcAft>
                <a:spcPts val="0"/>
              </a:spcAft>
              <a:buSzPts val="1300"/>
              <a:buFont typeface="Times New Roman"/>
              <a:buAutoNum type="arabicPeriod"/>
              <a:tabLst>
                <a:tab pos="1149350" algn="l"/>
              </a:tabLst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При</a:t>
            </a:r>
            <a:r>
              <a:rPr lang="ru-RU" spc="5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сдаче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ЕГЭ</a:t>
            </a:r>
            <a:r>
              <a:rPr lang="ru-RU" spc="5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по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математике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базового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уровня</a:t>
            </a:r>
            <a:r>
              <a:rPr lang="ru-RU" spc="-31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получил</a:t>
            </a:r>
            <a:r>
              <a:rPr lang="ru-RU" spc="-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отметку</a:t>
            </a:r>
            <a:r>
              <a:rPr lang="ru-RU" spc="-3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не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ниже</a:t>
            </a:r>
            <a:r>
              <a:rPr lang="ru-RU" spc="1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удовлетворительной</a:t>
            </a:r>
            <a:r>
              <a:rPr lang="ru-RU" spc="-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(три</a:t>
            </a:r>
            <a:r>
              <a:rPr lang="ru-RU" spc="-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балла).</a:t>
            </a:r>
            <a:endParaRPr lang="ru-RU" sz="1800" dirty="0">
              <a:latin typeface="Calibri"/>
              <a:ea typeface="Times New Roman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Результаты</a:t>
            </a:r>
            <a:r>
              <a:rPr lang="ru-RU" sz="2800" spc="5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ГИА</a:t>
            </a:r>
            <a:r>
              <a:rPr lang="ru-RU" sz="2800" spc="5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признаются</a:t>
            </a:r>
            <a:r>
              <a:rPr lang="ru-RU" sz="2800" spc="5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удовлетворительными:</a:t>
            </a:r>
            <a:endParaRPr lang="ru-RU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353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4569371"/>
          </a:xfrm>
        </p:spPr>
        <p:txBody>
          <a:bodyPr/>
          <a:lstStyle/>
          <a:p>
            <a:pPr algn="just"/>
            <a:r>
              <a:rPr lang="ru-RU" dirty="0">
                <a:latin typeface="Times New Roman"/>
                <a:ea typeface="Times New Roman"/>
              </a:rPr>
              <a:t>Результаты ЕГЭ по математике </a:t>
            </a:r>
            <a:r>
              <a:rPr lang="ru-RU" b="1" i="1" dirty="0">
                <a:latin typeface="Times New Roman"/>
                <a:ea typeface="Times New Roman"/>
              </a:rPr>
              <a:t>базового уровня </a:t>
            </a:r>
            <a:r>
              <a:rPr lang="ru-RU" dirty="0">
                <a:latin typeface="Times New Roman"/>
                <a:ea typeface="Times New Roman"/>
              </a:rPr>
              <a:t>признаются в качестве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результатов государственной итоговой </a:t>
            </a:r>
            <a:r>
              <a:rPr lang="ru-RU" dirty="0" smtClean="0">
                <a:latin typeface="Times New Roman"/>
                <a:ea typeface="Times New Roman"/>
              </a:rPr>
              <a:t>аттестации</a:t>
            </a:r>
            <a:r>
              <a:rPr lang="ru-RU" spc="5" dirty="0" smtClean="0">
                <a:latin typeface="Times New Roman"/>
                <a:ea typeface="Times New Roman"/>
              </a:rPr>
              <a:t>  и </a:t>
            </a:r>
            <a:r>
              <a:rPr lang="ru-RU" dirty="0" smtClean="0">
                <a:latin typeface="Times New Roman"/>
                <a:ea typeface="Times New Roman"/>
              </a:rPr>
              <a:t>НЕ</a:t>
            </a:r>
            <a:r>
              <a:rPr lang="ru-RU" spc="5" dirty="0" smtClean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признаются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как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результаты</a:t>
            </a:r>
            <a:r>
              <a:rPr lang="ru-RU" spc="33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вступительных</a:t>
            </a:r>
            <a:r>
              <a:rPr lang="ru-RU" spc="32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испытаний</a:t>
            </a:r>
            <a:r>
              <a:rPr lang="ru-RU" spc="32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по</a:t>
            </a:r>
            <a:r>
              <a:rPr lang="ru-RU" spc="32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математике   при   приёме</a:t>
            </a:r>
            <a:r>
              <a:rPr lang="ru-RU" spc="32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на   обучение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spc="5" dirty="0" smtClean="0">
                <a:latin typeface="Times New Roman"/>
                <a:ea typeface="Times New Roman"/>
              </a:rPr>
              <a:t>в ВУЗы.</a:t>
            </a:r>
          </a:p>
          <a:p>
            <a:pPr algn="just"/>
            <a:r>
              <a:rPr lang="ru-RU" dirty="0">
                <a:latin typeface="Times New Roman"/>
                <a:ea typeface="Times New Roman"/>
              </a:rPr>
              <a:t>Результаты ЕГЭ по математике </a:t>
            </a:r>
            <a:r>
              <a:rPr lang="ru-RU" b="1" i="1" dirty="0">
                <a:latin typeface="Times New Roman"/>
                <a:ea typeface="Times New Roman"/>
              </a:rPr>
              <a:t>профильного уровня </a:t>
            </a:r>
            <a:r>
              <a:rPr lang="ru-RU" dirty="0">
                <a:latin typeface="Times New Roman"/>
                <a:ea typeface="Times New Roman"/>
              </a:rPr>
              <a:t>признаются в качестве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результатов государственной итоговой </a:t>
            </a:r>
            <a:r>
              <a:rPr lang="ru-RU" dirty="0" smtClean="0">
                <a:latin typeface="Times New Roman"/>
                <a:ea typeface="Times New Roman"/>
              </a:rPr>
              <a:t>аттестации </a:t>
            </a:r>
            <a:r>
              <a:rPr lang="ru-RU" dirty="0">
                <a:latin typeface="Times New Roman"/>
                <a:ea typeface="Times New Roman"/>
              </a:rPr>
              <a:t>а</a:t>
            </a:r>
            <a:r>
              <a:rPr lang="ru-RU" spc="22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также</a:t>
            </a:r>
            <a:r>
              <a:rPr lang="ru-RU" spc="22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в</a:t>
            </a:r>
            <a:r>
              <a:rPr lang="ru-RU" spc="235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качестве </a:t>
            </a:r>
            <a:r>
              <a:rPr lang="ru-RU" dirty="0"/>
              <a:t>результатов вступительных испытаний по математике при   приёме на обучение </a:t>
            </a:r>
            <a:r>
              <a:rPr lang="ru-RU" dirty="0" smtClean="0"/>
              <a:t>в ВУЗы по программам </a:t>
            </a:r>
            <a:r>
              <a:rPr lang="ru-RU" dirty="0"/>
              <a:t>бакалавриата и </a:t>
            </a:r>
            <a:r>
              <a:rPr lang="ru-RU" dirty="0" smtClean="0"/>
              <a:t>специалитета.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 ЕГЭ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17148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844824"/>
            <a:ext cx="7408333" cy="4281339"/>
          </a:xfrm>
        </p:spPr>
        <p:txBody>
          <a:bodyPr/>
          <a:lstStyle/>
          <a:p>
            <a:pPr marL="342900" marR="532130" lvl="0" indent="-342900" algn="just">
              <a:lnSpc>
                <a:spcPct val="115000"/>
              </a:lnSpc>
              <a:spcAft>
                <a:spcPts val="0"/>
              </a:spcAft>
              <a:buSzPts val="1300"/>
              <a:buFont typeface="Times New Roman"/>
              <a:buAutoNum type="arabicPeriod"/>
              <a:tabLst>
                <a:tab pos="1149350" algn="l"/>
              </a:tabLs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Результаты</a:t>
            </a:r>
            <a:r>
              <a:rPr lang="ru-RU" spc="20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ЕГЭ</a:t>
            </a:r>
            <a:r>
              <a:rPr lang="ru-RU" spc="2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при</a:t>
            </a:r>
            <a:r>
              <a:rPr lang="ru-RU" spc="22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приеме</a:t>
            </a:r>
            <a:r>
              <a:rPr lang="ru-RU" spc="2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на</a:t>
            </a:r>
            <a:r>
              <a:rPr lang="ru-RU" spc="21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обучение</a:t>
            </a:r>
            <a:r>
              <a:rPr lang="ru-RU" spc="21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по</a:t>
            </a:r>
            <a:r>
              <a:rPr lang="ru-RU" spc="20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программам</a:t>
            </a:r>
            <a:r>
              <a:rPr lang="ru-RU" spc="2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бакалавриата</a:t>
            </a:r>
            <a:r>
              <a:rPr lang="ru-RU" spc="-31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и программам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специалитета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действительны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3200" dirty="0">
                <a:latin typeface="Times New Roman"/>
                <a:ea typeface="Times New Roman"/>
                <a:cs typeface="Times New Roman"/>
              </a:rPr>
              <a:t>четыре</a:t>
            </a:r>
            <a:r>
              <a:rPr lang="ru-RU" sz="3200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3200" dirty="0">
                <a:latin typeface="Times New Roman"/>
                <a:ea typeface="Times New Roman"/>
                <a:cs typeface="Times New Roman"/>
              </a:rPr>
              <a:t>года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следующих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за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годом</a:t>
            </a:r>
            <a:r>
              <a:rPr lang="ru-RU" spc="-31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получения</a:t>
            </a:r>
            <a:r>
              <a:rPr lang="ru-RU" spc="-1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таких</a:t>
            </a:r>
            <a:r>
              <a:rPr lang="ru-RU" spc="-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результатов.</a:t>
            </a:r>
            <a:endParaRPr lang="ru-RU" sz="1800" dirty="0">
              <a:latin typeface="Calibri"/>
              <a:ea typeface="Times New Roman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Срок действия результатов ЕГЭ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2808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628800"/>
            <a:ext cx="8424935" cy="4497363"/>
          </a:xfrm>
        </p:spPr>
        <p:txBody>
          <a:bodyPr>
            <a:normAutofit/>
          </a:bodyPr>
          <a:lstStyle/>
          <a:p>
            <a:pPr marL="0" marR="528320" lvl="0" indent="0" algn="just">
              <a:lnSpc>
                <a:spcPct val="115000"/>
              </a:lnSpc>
              <a:spcAft>
                <a:spcPts val="0"/>
              </a:spcAft>
              <a:buSzPts val="1300"/>
              <a:buNone/>
              <a:tabLst>
                <a:tab pos="1149350" algn="l"/>
              </a:tabLst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1. По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одному</a:t>
            </a:r>
            <a:r>
              <a:rPr lang="ru-RU" spc="32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из обязательных   учебных</a:t>
            </a:r>
            <a:r>
              <a:rPr lang="ru-RU" spc="32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предметов</a:t>
            </a:r>
            <a:r>
              <a:rPr lang="ru-RU" spc="32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(русский</a:t>
            </a:r>
            <a:r>
              <a:rPr lang="ru-RU" spc="32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язык</a:t>
            </a:r>
            <a:r>
              <a:rPr lang="ru-RU" spc="32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или</a:t>
            </a:r>
            <a:r>
              <a:rPr lang="ru-RU" spc="32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математика) - допускается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повторно к ГИА по данному учебному предмету в текущем учебном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году</a:t>
            </a:r>
            <a:r>
              <a:rPr lang="ru-RU" spc="-3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в резервные</a:t>
            </a:r>
            <a:r>
              <a:rPr lang="ru-RU" spc="-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сроки</a:t>
            </a:r>
            <a:r>
              <a:rPr lang="ru-RU" spc="-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(не</a:t>
            </a:r>
            <a:r>
              <a:rPr lang="ru-RU" spc="-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более</a:t>
            </a:r>
            <a:r>
              <a:rPr lang="ru-RU" spc="1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одного</a:t>
            </a:r>
            <a:r>
              <a:rPr lang="ru-RU" spc="-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раза).</a:t>
            </a:r>
            <a:endParaRPr lang="ru-RU" sz="1800" dirty="0">
              <a:latin typeface="Calibri"/>
              <a:ea typeface="Times New Roman"/>
              <a:cs typeface="Times New Roman"/>
            </a:endParaRPr>
          </a:p>
          <a:p>
            <a:pPr marL="0" marR="53213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2. По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учебным</a:t>
            </a:r>
            <a:r>
              <a:rPr lang="ru-RU" spc="12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предметам</a:t>
            </a:r>
            <a:r>
              <a:rPr lang="ru-RU" spc="11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по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выбору,</a:t>
            </a:r>
            <a:r>
              <a:rPr lang="ru-RU" spc="13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предоставляется</a:t>
            </a:r>
            <a:r>
              <a:rPr lang="ru-RU" spc="12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право</a:t>
            </a:r>
            <a:r>
              <a:rPr lang="ru-RU" spc="12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пройти</a:t>
            </a:r>
            <a:r>
              <a:rPr lang="ru-RU" spc="12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ГИА по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соответствующим учебным предметам не ранее чем через год в сроки и формах,</a:t>
            </a:r>
            <a:r>
              <a:rPr lang="ru-RU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установленных</a:t>
            </a:r>
            <a:r>
              <a:rPr lang="ru-RU" spc="-1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Порядком.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Неудовлетворительные </a:t>
            </a:r>
            <a:br>
              <a:rPr lang="ru-RU" dirty="0" smtClean="0"/>
            </a:br>
            <a:r>
              <a:rPr lang="ru-RU" dirty="0" smtClean="0"/>
              <a:t>результаты ЕГЭ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67708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2093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196752"/>
            <a:ext cx="8352927" cy="4929411"/>
          </a:xfrm>
        </p:spPr>
        <p:txBody>
          <a:bodyPr>
            <a:normAutofit fontScale="92500"/>
          </a:bodyPr>
          <a:lstStyle/>
          <a:p>
            <a:pPr marL="211455" marR="238760" indent="0">
              <a:spcAft>
                <a:spcPts val="0"/>
              </a:spcAft>
              <a:buNone/>
              <a:tabLst>
                <a:tab pos="1707515" algn="l"/>
                <a:tab pos="2837180" algn="l"/>
                <a:tab pos="3059430" algn="l"/>
                <a:tab pos="4260215" algn="l"/>
                <a:tab pos="4566285" algn="l"/>
                <a:tab pos="5603240" algn="l"/>
              </a:tabLst>
            </a:pPr>
            <a:r>
              <a:rPr lang="ru-RU" dirty="0" smtClean="0"/>
              <a:t>Информация подготовлена</a:t>
            </a:r>
            <a:r>
              <a:rPr lang="ru-RU" dirty="0"/>
              <a:t> </a:t>
            </a:r>
            <a:r>
              <a:rPr lang="ru-RU" dirty="0" smtClean="0"/>
              <a:t>в соответствии</a:t>
            </a:r>
            <a:r>
              <a:rPr lang="ru-RU" dirty="0"/>
              <a:t> </a:t>
            </a:r>
            <a:r>
              <a:rPr lang="ru-RU" dirty="0" smtClean="0"/>
              <a:t>со следующими</a:t>
            </a:r>
            <a:r>
              <a:rPr lang="ru-RU" dirty="0"/>
              <a:t> </a:t>
            </a:r>
            <a:r>
              <a:rPr lang="ru-RU" dirty="0" smtClean="0"/>
              <a:t>нормативными </a:t>
            </a:r>
            <a:r>
              <a:rPr lang="ru-RU" dirty="0"/>
              <a:t>правовыми документами, регламентирующими проведение ГИА:</a:t>
            </a:r>
          </a:p>
          <a:p>
            <a:pPr marL="342900" marR="238125" indent="-342900">
              <a:spcBef>
                <a:spcPts val="10"/>
              </a:spcBef>
              <a:buSzPts val="1300"/>
              <a:buFont typeface="Times New Roman"/>
              <a:buAutoNum type="arabicPeriod"/>
              <a:tabLst>
                <a:tab pos="1110615" algn="l"/>
                <a:tab pos="1111250" algn="l"/>
                <a:tab pos="2261870" algn="l"/>
                <a:tab pos="3017520" algn="l"/>
                <a:tab pos="3397885" algn="l"/>
                <a:tab pos="4319270" algn="l"/>
                <a:tab pos="4652645" algn="l"/>
                <a:tab pos="5352415" algn="l"/>
                <a:tab pos="5816600" algn="l"/>
              </a:tabLst>
            </a:pPr>
            <a:r>
              <a:rPr lang="ru-RU" dirty="0"/>
              <a:t>Федеральным	законом	от	29.12.2012	№	273-ФЗ	«</a:t>
            </a:r>
            <a:r>
              <a:rPr lang="ru-RU" dirty="0" smtClean="0"/>
              <a:t>Об</a:t>
            </a:r>
          </a:p>
          <a:p>
            <a:pPr marL="0" marR="238125" indent="0">
              <a:spcBef>
                <a:spcPts val="10"/>
              </a:spcBef>
              <a:buSzPts val="1300"/>
              <a:buNone/>
              <a:tabLst>
                <a:tab pos="1110615" algn="l"/>
                <a:tab pos="1111250" algn="l"/>
                <a:tab pos="2261870" algn="l"/>
                <a:tab pos="3017520" algn="l"/>
                <a:tab pos="3397885" algn="l"/>
                <a:tab pos="4319270" algn="l"/>
                <a:tab pos="4652645" algn="l"/>
                <a:tab pos="5352415" algn="l"/>
                <a:tab pos="5816600" algn="l"/>
              </a:tabLst>
            </a:pPr>
            <a:r>
              <a:rPr lang="ru-RU" dirty="0" smtClean="0"/>
              <a:t>     образовании </a:t>
            </a:r>
            <a:r>
              <a:rPr lang="ru-RU" dirty="0"/>
              <a:t>в </a:t>
            </a:r>
            <a:r>
              <a:rPr lang="ru-RU" dirty="0" smtClean="0"/>
              <a:t>Российской </a:t>
            </a:r>
            <a:r>
              <a:rPr lang="ru-RU" dirty="0"/>
              <a:t>Федерации».</a:t>
            </a:r>
          </a:p>
          <a:p>
            <a:pPr marL="342900" marR="238125" lvl="0" indent="-342900">
              <a:spcBef>
                <a:spcPts val="10"/>
              </a:spcBef>
              <a:spcAft>
                <a:spcPts val="0"/>
              </a:spcAft>
              <a:buSzPts val="1300"/>
              <a:buFont typeface="Times New Roman"/>
              <a:buAutoNum type="arabicPeriod"/>
              <a:tabLst>
                <a:tab pos="1110615" algn="l"/>
                <a:tab pos="1111250" algn="l"/>
                <a:tab pos="2261870" algn="l"/>
                <a:tab pos="3017520" algn="l"/>
                <a:tab pos="3397885" algn="l"/>
                <a:tab pos="4319270" algn="l"/>
                <a:tab pos="4652645" algn="l"/>
                <a:tab pos="5352415" algn="l"/>
                <a:tab pos="5816600" algn="l"/>
              </a:tabLst>
            </a:pPr>
            <a:r>
              <a:rPr lang="ru-RU" dirty="0" smtClean="0"/>
              <a:t>Приказом </a:t>
            </a:r>
            <a:r>
              <a:rPr lang="ru-RU" dirty="0"/>
              <a:t>Министерства просвещения Российской Федерации и Федеральной службы	по		надзору </a:t>
            </a:r>
            <a:r>
              <a:rPr lang="ru-RU" dirty="0" smtClean="0"/>
              <a:t>в      </a:t>
            </a:r>
            <a:r>
              <a:rPr lang="ru-RU" dirty="0"/>
              <a:t>сфере	образования	и	науки	от	</a:t>
            </a:r>
            <a:r>
              <a:rPr lang="ru-RU" dirty="0" smtClean="0"/>
              <a:t>07.11.2018:</a:t>
            </a:r>
          </a:p>
          <a:p>
            <a:pPr marL="0" marR="238125" lvl="0" indent="0">
              <a:spcBef>
                <a:spcPts val="10"/>
              </a:spcBef>
              <a:spcAft>
                <a:spcPts val="0"/>
              </a:spcAft>
              <a:buSzPts val="1300"/>
              <a:buNone/>
              <a:tabLst>
                <a:tab pos="1110615" algn="l"/>
                <a:tab pos="1111250" algn="l"/>
                <a:tab pos="2261870" algn="l"/>
                <a:tab pos="3017520" algn="l"/>
                <a:tab pos="3397885" algn="l"/>
                <a:tab pos="4319270" algn="l"/>
                <a:tab pos="4652645" algn="l"/>
                <a:tab pos="5352415" algn="l"/>
                <a:tab pos="5816600" algn="l"/>
              </a:tabLst>
            </a:pPr>
            <a:r>
              <a:rPr lang="ru-RU" dirty="0" smtClean="0"/>
              <a:t>№ 189/1513 </a:t>
            </a:r>
            <a:r>
              <a:rPr lang="ru-RU" dirty="0"/>
              <a:t>«Об утверждении Порядка проведения государственной итоговой аттестации по образовательным программам основного общего образования</a:t>
            </a:r>
            <a:r>
              <a:rPr lang="ru-RU" dirty="0" smtClean="0"/>
              <a:t>».</a:t>
            </a:r>
          </a:p>
          <a:p>
            <a:pPr marL="0" marR="238125" indent="0">
              <a:spcBef>
                <a:spcPts val="10"/>
              </a:spcBef>
              <a:buSzPts val="1300"/>
              <a:buNone/>
              <a:tabLst>
                <a:tab pos="1110615" algn="l"/>
                <a:tab pos="1111250" algn="l"/>
                <a:tab pos="2261870" algn="l"/>
                <a:tab pos="3017520" algn="l"/>
                <a:tab pos="3397885" algn="l"/>
                <a:tab pos="4319270" algn="l"/>
                <a:tab pos="4652645" algn="l"/>
                <a:tab pos="5352415" algn="l"/>
                <a:tab pos="5816600" algn="l"/>
              </a:tabLst>
            </a:pPr>
            <a:r>
              <a:rPr lang="ru-RU" dirty="0"/>
              <a:t>№ </a:t>
            </a:r>
            <a:r>
              <a:rPr lang="ru-RU" dirty="0" smtClean="0"/>
              <a:t>189/1512 </a:t>
            </a:r>
            <a:r>
              <a:rPr lang="ru-RU" dirty="0"/>
              <a:t>«Об утверждении Порядка проведения государственной итоговой аттестации по образовательным программам </a:t>
            </a:r>
            <a:r>
              <a:rPr lang="ru-RU" dirty="0" smtClean="0"/>
              <a:t>среднего </a:t>
            </a:r>
            <a:r>
              <a:rPr lang="ru-RU" dirty="0"/>
              <a:t>общего образования».</a:t>
            </a:r>
          </a:p>
          <a:p>
            <a:pPr marL="0" marR="238125" lvl="0" indent="0">
              <a:spcBef>
                <a:spcPts val="10"/>
              </a:spcBef>
              <a:spcAft>
                <a:spcPts val="0"/>
              </a:spcAft>
              <a:buSzPts val="1300"/>
              <a:buNone/>
              <a:tabLst>
                <a:tab pos="1110615" algn="l"/>
                <a:tab pos="1111250" algn="l"/>
                <a:tab pos="2261870" algn="l"/>
                <a:tab pos="3017520" algn="l"/>
                <a:tab pos="3397885" algn="l"/>
                <a:tab pos="4319270" algn="l"/>
                <a:tab pos="4652645" algn="l"/>
                <a:tab pos="5352415" algn="l"/>
                <a:tab pos="5816600" algn="l"/>
              </a:tabLst>
            </a:pPr>
            <a:endParaRPr lang="ru-RU" dirty="0" smtClean="0"/>
          </a:p>
          <a:p>
            <a:pPr marL="342900" marR="238125" lvl="0" indent="-342900">
              <a:spcBef>
                <a:spcPts val="10"/>
              </a:spcBef>
              <a:spcAft>
                <a:spcPts val="0"/>
              </a:spcAft>
              <a:buSzPts val="1300"/>
              <a:buFont typeface="Times New Roman"/>
              <a:buAutoNum type="arabicPeriod"/>
              <a:tabLst>
                <a:tab pos="1110615" algn="l"/>
                <a:tab pos="1111250" algn="l"/>
                <a:tab pos="2261870" algn="l"/>
                <a:tab pos="3017520" algn="l"/>
                <a:tab pos="3397885" algn="l"/>
                <a:tab pos="4319270" algn="l"/>
                <a:tab pos="4652645" algn="l"/>
                <a:tab pos="5352415" algn="l"/>
                <a:tab pos="5816600" algn="l"/>
              </a:tabLst>
            </a:pP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3986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160</TotalTime>
  <Words>810</Words>
  <Application>Microsoft Office PowerPoint</Application>
  <PresentationFormat>Экран (4:3)</PresentationFormat>
  <Paragraphs>77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Волна</vt:lpstr>
      <vt:lpstr>Государственная итоговая аттестация в 2023 году</vt:lpstr>
      <vt:lpstr>Государственная итоговая аттестация (ГИА) в 2023 году проводится в форме:</vt:lpstr>
      <vt:lpstr>Государственная итоговая аттестация (ГИА) в 2023 году проводится:</vt:lpstr>
      <vt:lpstr>Допуск к ГИА: </vt:lpstr>
      <vt:lpstr>Итоговое сочинение/собеседование</vt:lpstr>
      <vt:lpstr>Заявления на участие в ГИА:</vt:lpstr>
      <vt:lpstr>Обязанности участника экзамена в рамках участия в ГИА</vt:lpstr>
      <vt:lpstr>Если участник ГИА опоздал на экзамен:</vt:lpstr>
      <vt:lpstr>Запрещается:</vt:lpstr>
      <vt:lpstr>Запрещается:</vt:lpstr>
      <vt:lpstr>В целях обеспечения безопасности, обеспечения порядка и предотвращения фактов нарушения порядка проведения ОГЭ/ЕГЭ пункты проведения экзаменов (ППЭ) оборудуются</vt:lpstr>
      <vt:lpstr>Результаты ГИА признаются удовлетворительными:</vt:lpstr>
      <vt:lpstr>Результаты ЕГЭ</vt:lpstr>
      <vt:lpstr>Срок действия результатов ЕГЭ</vt:lpstr>
      <vt:lpstr>Неудовлетворительные  результаты ЕГЭ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Государственная итоговая аттестация в 2023 году</dc:title>
  <dc:creator>user</dc:creator>
  <cp:lastModifiedBy>user</cp:lastModifiedBy>
  <cp:revision>16</cp:revision>
  <dcterms:created xsi:type="dcterms:W3CDTF">2023-02-22T05:24:31Z</dcterms:created>
  <dcterms:modified xsi:type="dcterms:W3CDTF">2023-02-22T11:07:24Z</dcterms:modified>
</cp:coreProperties>
</file>