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7" r:id="rId11"/>
    <p:sldId id="265" r:id="rId12"/>
  </p:sldIdLst>
  <p:sldSz cx="14630400" cy="8229600"/>
  <p:notesSz cx="8229600" cy="14630400"/>
  <p:embeddedFontLst>
    <p:embeddedFont>
      <p:font typeface="Heebo" panose="020B0604020202020204" charset="-79"/>
      <p:regular r:id="rId14"/>
    </p:embeddedFont>
    <p:embeddedFont>
      <p:font typeface="DM Sans" panose="020B0604020202020204" charset="0"/>
      <p:regular r:id="rId15"/>
    </p:embeddedFont>
    <p:embeddedFont>
      <p:font typeface="Crimson Pro Semi Bold" panose="020B0604020202020204" charset="0"/>
      <p:regular r:id="rId16"/>
    </p:embeddedFont>
    <p:embeddedFont>
      <p:font typeface="PT Serif" panose="020B0604020202020204" charset="0"/>
      <p:regular r:id="rId17"/>
    </p:embeddedFont>
    <p:embeddedFont>
      <p:font typeface="Inter" panose="020B0604020202020204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0" d="100"/>
          <a:sy n="70" d="100"/>
        </p:scale>
        <p:origin x="52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3556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11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6353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011204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Soft Skills для старшеклассников: Путь через дебаты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47770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Развитие ключевых навыков 21-го века. Дебаты как инструмент личностного роста. Трансформация коммуникативных компетенций.</a:t>
            </a:r>
            <a:endParaRPr lang="en-US" sz="175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40086" y="7231630"/>
            <a:ext cx="3968277" cy="464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50"/>
              </a:lnSpc>
            </a:pPr>
            <a:r>
              <a:rPr lang="ru-RU" sz="3200" dirty="0" smtClean="0">
                <a:solidFill>
                  <a:srgbClr val="16161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Земсков Максим </a:t>
            </a:r>
            <a:endParaRPr lang="en-US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386075" y="674898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Что такое soft skills?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997166"/>
            <a:ext cx="435256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Надпрофессиональные навыки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57831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Soft skills – это гибкие навыки. Они важны для успеха в любой сфере деятельности.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9415036" y="3919240"/>
            <a:ext cx="336351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Ключевые компетенции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122036" y="4368692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Самоуправление, работа в команде, коммуникация, критическое мышление, и решение проблем.</a:t>
            </a:r>
            <a:endParaRPr lang="en-US" sz="175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756" y="1383677"/>
            <a:ext cx="2396846" cy="2396846"/>
          </a:xfrm>
          <a:prstGeom prst="rect">
            <a:avLst/>
          </a:prstGeom>
        </p:spPr>
      </p:pic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5129" y="1383677"/>
            <a:ext cx="2283329" cy="2283329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3535254" y="5454456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Дебаты — естественная среда для развития ключевых soft skills у подростков.</a:t>
            </a:r>
            <a:endParaRPr lang="en-US" sz="1750" dirty="0"/>
          </a:p>
        </p:txBody>
      </p:sp>
      <p:sp>
        <p:nvSpPr>
          <p:cNvPr id="10" name="Text 2"/>
          <p:cNvSpPr/>
          <p:nvPr/>
        </p:nvSpPr>
        <p:spPr>
          <a:xfrm>
            <a:off x="946190" y="5987379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Активное участие в аргументированных дискуссиях способствует личностному росту и развитию коммуникативных навыков.</a:t>
            </a:r>
            <a:endParaRPr lang="en-US" sz="1750" dirty="0"/>
          </a:p>
        </p:txBody>
      </p:sp>
      <p:sp>
        <p:nvSpPr>
          <p:cNvPr id="11" name="Text 3"/>
          <p:cNvSpPr/>
          <p:nvPr/>
        </p:nvSpPr>
        <p:spPr>
          <a:xfrm>
            <a:off x="946190" y="6446230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Статистика подтверждает: 87% участников дебатов отмечают значительный личностный рост и уверенность в своих силах.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166140" y="57245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Почему дебаты?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507004" y="180075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2074" y="1843258"/>
            <a:ext cx="340162" cy="4252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244120" y="1800753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Комплексный подход</a:t>
            </a:r>
            <a:endParaRPr lang="en-US" sz="2200" dirty="0"/>
          </a:p>
        </p:txBody>
      </p:sp>
      <p:sp>
        <p:nvSpPr>
          <p:cNvPr id="7" name="Text 3"/>
          <p:cNvSpPr/>
          <p:nvPr/>
        </p:nvSpPr>
        <p:spPr>
          <a:xfrm>
            <a:off x="7244120" y="2645501"/>
            <a:ext cx="292774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Дебаты развивают навыки всесторонне.</a:t>
            </a:r>
            <a:endParaRPr lang="en-US" sz="1750" dirty="0"/>
          </a:p>
        </p:txBody>
      </p:sp>
      <p:sp>
        <p:nvSpPr>
          <p:cNvPr id="8" name="Shape 4"/>
          <p:cNvSpPr/>
          <p:nvPr/>
        </p:nvSpPr>
        <p:spPr>
          <a:xfrm>
            <a:off x="10398681" y="180075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3751" y="1843258"/>
            <a:ext cx="340162" cy="4252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1135797" y="180075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Безопасная среда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11135797" y="2291171"/>
            <a:ext cx="292774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Создает условия для роста.</a:t>
            </a:r>
            <a:endParaRPr lang="en-US" sz="1750" dirty="0"/>
          </a:p>
        </p:txBody>
      </p:sp>
      <p:sp>
        <p:nvSpPr>
          <p:cNvPr id="12" name="Shape 7"/>
          <p:cNvSpPr/>
          <p:nvPr/>
        </p:nvSpPr>
        <p:spPr>
          <a:xfrm>
            <a:off x="6507004" y="385327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2074" y="3895776"/>
            <a:ext cx="340162" cy="42529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244120" y="3853271"/>
            <a:ext cx="318301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Практика выступлений</a:t>
            </a:r>
            <a:endParaRPr lang="en-US" sz="2200" dirty="0"/>
          </a:p>
        </p:txBody>
      </p:sp>
      <p:sp>
        <p:nvSpPr>
          <p:cNvPr id="15" name="Text 9"/>
          <p:cNvSpPr/>
          <p:nvPr/>
        </p:nvSpPr>
        <p:spPr>
          <a:xfrm>
            <a:off x="7244120" y="4343689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Улучшает навыки публичных выступлений.</a:t>
            </a:r>
            <a:endParaRPr lang="en-US" sz="1750" dirty="0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935" y="4728656"/>
            <a:ext cx="4979491" cy="3335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73979" y="397295"/>
            <a:ext cx="75564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Механизмы развития навыков через дебаты</a:t>
            </a:r>
            <a:endParaRPr lang="en-US" sz="4650" dirty="0"/>
          </a:p>
        </p:txBody>
      </p:sp>
      <p:sp>
        <p:nvSpPr>
          <p:cNvPr id="4" name="Text 1"/>
          <p:cNvSpPr/>
          <p:nvPr/>
        </p:nvSpPr>
        <p:spPr>
          <a:xfrm>
            <a:off x="6356390" y="2304981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Практика публичного выступления формирует уверенность и умение доносить свои мысли.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6465247" y="3264166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Развитие навыков аргументации и контраргументации учит логически мыслить и убеждать.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6465247" y="4221326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Работа в команде учит сотрудничеству, распределению ролей и достижению общих целей.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6280190" y="5178486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Быстрая реакция на аргументы оппонентов развивает адаптивность и находчивость.</a:t>
            </a:r>
            <a:endParaRPr lang="en-US" sz="1750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839" y="5541388"/>
            <a:ext cx="2404602" cy="240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3064" y="5748556"/>
            <a:ext cx="2569747" cy="210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487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15619" y="418625"/>
            <a:ext cx="739151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Коммуникативные навыки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619" y="1467566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715619" y="2261355"/>
            <a:ext cx="22919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Умение слушать</a:t>
            </a:r>
            <a:endParaRPr lang="en-US" sz="220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7733" y="1467566"/>
            <a:ext cx="566976" cy="566976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9347733" y="2261355"/>
            <a:ext cx="2292072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Логическая аргументация</a:t>
            </a:r>
            <a:endParaRPr lang="en-US" sz="220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9967" y="1467566"/>
            <a:ext cx="566976" cy="566976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11979967" y="2261355"/>
            <a:ext cx="2291953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Навыки убеждения</a:t>
            </a:r>
            <a:endParaRPr lang="en-US" sz="2200" dirty="0"/>
          </a:p>
        </p:txBody>
      </p:sp>
      <p:sp>
        <p:nvSpPr>
          <p:cNvPr id="10" name="Text 4"/>
          <p:cNvSpPr/>
          <p:nvPr/>
        </p:nvSpPr>
        <p:spPr>
          <a:xfrm>
            <a:off x="6715619" y="3225166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Развивайте умение слушать и слышать. Стройте логичную аргументацию. Убеждайте и работайте в команде.</a:t>
            </a:r>
            <a:endParaRPr lang="en-US" sz="175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87285" y="6038345"/>
            <a:ext cx="4358292" cy="2028627"/>
          </a:xfrm>
          <a:prstGeom prst="rect">
            <a:avLst/>
          </a:prstGeom>
        </p:spPr>
      </p:pic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787" y="3878534"/>
            <a:ext cx="4349615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72917" y="700921"/>
            <a:ext cx="759773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Эмоциональный интеллект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2197418" y="29834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Контроль эмоций</a:t>
            </a:r>
            <a:endParaRPr lang="en-US" sz="22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104430"/>
            <a:ext cx="4564975" cy="4564975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362" y="3356372"/>
            <a:ext cx="318968" cy="39862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597628" y="2983468"/>
            <a:ext cx="317504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Понимание оппонента</a:t>
            </a:r>
            <a:endParaRPr lang="en-US" sz="22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104430"/>
            <a:ext cx="4564975" cy="4564975"/>
          </a:xfrm>
          <a:prstGeom prst="rect">
            <a:avLst/>
          </a:prstGeom>
        </p:spPr>
      </p:pic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6713" y="3356372"/>
            <a:ext cx="318968" cy="398621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9597628" y="5436037"/>
            <a:ext cx="331612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Конструктивный диалог</a:t>
            </a:r>
            <a:endParaRPr lang="en-US" sz="2200" dirty="0"/>
          </a:p>
        </p:txBody>
      </p:sp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2653" y="2104430"/>
            <a:ext cx="4564975" cy="4564975"/>
          </a:xfrm>
          <a:prstGeom prst="rect">
            <a:avLst/>
          </a:prstGeom>
        </p:spPr>
      </p:pic>
      <p:pic>
        <p:nvPicPr>
          <p:cNvPr id="1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86713" y="5018723"/>
            <a:ext cx="318968" cy="398621"/>
          </a:xfrm>
          <a:prstGeom prst="rect">
            <a:avLst/>
          </a:prstGeom>
        </p:spPr>
      </p:pic>
      <p:sp>
        <p:nvSpPr>
          <p:cNvPr id="12" name="Text 4"/>
          <p:cNvSpPr/>
          <p:nvPr/>
        </p:nvSpPr>
        <p:spPr>
          <a:xfrm>
            <a:off x="1428036" y="5436037"/>
            <a:ext cx="360461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Управление конфликтами</a:t>
            </a:r>
            <a:endParaRPr lang="en-US" sz="2200" dirty="0"/>
          </a:p>
        </p:txBody>
      </p:sp>
      <p:pic>
        <p:nvPicPr>
          <p:cNvPr id="13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2653" y="2104430"/>
            <a:ext cx="4564975" cy="4564975"/>
          </a:xfrm>
          <a:prstGeom prst="rect">
            <a:avLst/>
          </a:prstGeom>
        </p:spPr>
      </p:pic>
      <p:pic>
        <p:nvPicPr>
          <p:cNvPr id="14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24362" y="5018723"/>
            <a:ext cx="318968" cy="398621"/>
          </a:xfrm>
          <a:prstGeom prst="rect">
            <a:avLst/>
          </a:prstGeom>
        </p:spPr>
      </p:pic>
      <p:sp>
        <p:nvSpPr>
          <p:cNvPr id="15" name="Text 5"/>
          <p:cNvSpPr/>
          <p:nvPr/>
        </p:nvSpPr>
        <p:spPr>
          <a:xfrm>
            <a:off x="793790" y="6924556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Управляйте эмоциями, понимайте других, ведите диалог, и решайте конфликты.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02647" y="40064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Методика проведения дебатов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52274"/>
            <a:ext cx="1134070" cy="136088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317908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Форматы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2268022" y="3669506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Изучите Карла Поппера и другие.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4313158"/>
            <a:ext cx="1134070" cy="136088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453997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Подготовка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2268022" y="5030391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Тщательно подготовьтесь.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674042"/>
            <a:ext cx="1134070" cy="136088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68022" y="590085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Аргументация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2268022" y="6391275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Постройте аргументы.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89390" y="649673"/>
            <a:ext cx="806255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Психологическая подготовка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3148" y="1880677"/>
            <a:ext cx="2152055" cy="80795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199692" y="2172499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1</a:t>
            </a:r>
            <a:endParaRPr lang="en-US" sz="2500" dirty="0"/>
          </a:p>
        </p:txBody>
      </p:sp>
      <p:sp>
        <p:nvSpPr>
          <p:cNvPr id="5" name="Text 2"/>
          <p:cNvSpPr/>
          <p:nvPr/>
        </p:nvSpPr>
        <p:spPr>
          <a:xfrm>
            <a:off x="5662017" y="2107491"/>
            <a:ext cx="17947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Уверенность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491877" y="2701732"/>
            <a:ext cx="8592860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7181" y="2745309"/>
            <a:ext cx="4304109" cy="80795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199692" y="2949977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2</a:t>
            </a:r>
            <a:endParaRPr lang="en-US" sz="2500" dirty="0"/>
          </a:p>
        </p:txBody>
      </p:sp>
      <p:sp>
        <p:nvSpPr>
          <p:cNvPr id="9" name="Text 5"/>
          <p:cNvSpPr/>
          <p:nvPr/>
        </p:nvSpPr>
        <p:spPr>
          <a:xfrm>
            <a:off x="6738104" y="2972123"/>
            <a:ext cx="21444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Саморегуляция</a:t>
            </a:r>
            <a:endParaRPr lang="en-US" sz="2200" dirty="0"/>
          </a:p>
        </p:txBody>
      </p:sp>
      <p:sp>
        <p:nvSpPr>
          <p:cNvPr id="10" name="Shape 6"/>
          <p:cNvSpPr/>
          <p:nvPr/>
        </p:nvSpPr>
        <p:spPr>
          <a:xfrm>
            <a:off x="6567964" y="3566364"/>
            <a:ext cx="7516773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1094" y="3609941"/>
            <a:ext cx="6456164" cy="80795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4199573" y="3814609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3</a:t>
            </a:r>
            <a:endParaRPr lang="en-US" sz="2500" dirty="0"/>
          </a:p>
        </p:txBody>
      </p:sp>
      <p:sp>
        <p:nvSpPr>
          <p:cNvPr id="13" name="Text 8"/>
          <p:cNvSpPr/>
          <p:nvPr/>
        </p:nvSpPr>
        <p:spPr>
          <a:xfrm>
            <a:off x="7814072" y="3836755"/>
            <a:ext cx="284214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Преодоление страха</a:t>
            </a:r>
            <a:endParaRPr lang="en-US" sz="2200" dirty="0"/>
          </a:p>
        </p:txBody>
      </p:sp>
      <p:sp>
        <p:nvSpPr>
          <p:cNvPr id="14" name="Text 9"/>
          <p:cNvSpPr/>
          <p:nvPr/>
        </p:nvSpPr>
        <p:spPr>
          <a:xfrm>
            <a:off x="1098590" y="4673050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Преодолевайте страх, используйте техники саморегуляции, и будьте уверены в себе.</a:t>
            </a:r>
            <a:endParaRPr lang="en-US" sz="1750" dirty="0"/>
          </a:p>
        </p:txBody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394365"/>
            <a:ext cx="14630400" cy="28352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95011" y="552449"/>
            <a:ext cx="724257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Практическая реализация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1109475" y="1744521"/>
            <a:ext cx="2173724" cy="807958"/>
          </a:xfrm>
          <a:prstGeom prst="roundRect">
            <a:avLst>
              <a:gd name="adj" fmla="val 4211"/>
            </a:avLst>
          </a:prstGeom>
          <a:solidFill>
            <a:srgbClr val="F2EEEE"/>
          </a:solidFill>
          <a:ln/>
        </p:spPr>
      </p:sp>
      <p:sp>
        <p:nvSpPr>
          <p:cNvPr id="4" name="Text 2"/>
          <p:cNvSpPr/>
          <p:nvPr/>
        </p:nvSpPr>
        <p:spPr>
          <a:xfrm>
            <a:off x="2036852" y="1949190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1</a:t>
            </a:r>
            <a:endParaRPr lang="en-US" sz="2500" dirty="0"/>
          </a:p>
        </p:txBody>
      </p:sp>
      <p:sp>
        <p:nvSpPr>
          <p:cNvPr id="5" name="Text 3"/>
          <p:cNvSpPr/>
          <p:nvPr/>
        </p:nvSpPr>
        <p:spPr>
          <a:xfrm>
            <a:off x="3510013" y="1971335"/>
            <a:ext cx="238529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Школьные клубы</a:t>
            </a:r>
            <a:endParaRPr lang="en-US" sz="2200" dirty="0"/>
          </a:p>
        </p:txBody>
      </p:sp>
      <p:sp>
        <p:nvSpPr>
          <p:cNvPr id="6" name="Shape 4"/>
          <p:cNvSpPr/>
          <p:nvPr/>
        </p:nvSpPr>
        <p:spPr>
          <a:xfrm>
            <a:off x="3396546" y="2537239"/>
            <a:ext cx="10642402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</p:sp>
      <p:sp>
        <p:nvSpPr>
          <p:cNvPr id="7" name="Shape 5"/>
          <p:cNvSpPr/>
          <p:nvPr/>
        </p:nvSpPr>
        <p:spPr>
          <a:xfrm>
            <a:off x="1109475" y="2665827"/>
            <a:ext cx="4347567" cy="807958"/>
          </a:xfrm>
          <a:prstGeom prst="roundRect">
            <a:avLst>
              <a:gd name="adj" fmla="val 4211"/>
            </a:avLst>
          </a:prstGeom>
          <a:solidFill>
            <a:srgbClr val="F2EEEE"/>
          </a:solidFill>
          <a:ln/>
        </p:spPr>
      </p:sp>
      <p:sp>
        <p:nvSpPr>
          <p:cNvPr id="8" name="Text 6"/>
          <p:cNvSpPr/>
          <p:nvPr/>
        </p:nvSpPr>
        <p:spPr>
          <a:xfrm>
            <a:off x="3123774" y="2870495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2</a:t>
            </a:r>
            <a:endParaRPr lang="en-US" sz="2500" dirty="0"/>
          </a:p>
        </p:txBody>
      </p:sp>
      <p:sp>
        <p:nvSpPr>
          <p:cNvPr id="9" name="Text 7"/>
          <p:cNvSpPr/>
          <p:nvPr/>
        </p:nvSpPr>
        <p:spPr>
          <a:xfrm>
            <a:off x="5683856" y="2892641"/>
            <a:ext cx="122193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Турниры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5570389" y="3458545"/>
            <a:ext cx="8468558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</p:sp>
      <p:sp>
        <p:nvSpPr>
          <p:cNvPr id="11" name="Shape 9"/>
          <p:cNvSpPr/>
          <p:nvPr/>
        </p:nvSpPr>
        <p:spPr>
          <a:xfrm>
            <a:off x="1109475" y="3587132"/>
            <a:ext cx="6521410" cy="807958"/>
          </a:xfrm>
          <a:prstGeom prst="roundRect">
            <a:avLst>
              <a:gd name="adj" fmla="val 4211"/>
            </a:avLst>
          </a:prstGeom>
          <a:solidFill>
            <a:srgbClr val="F2EEEE"/>
          </a:solidFill>
          <a:ln/>
        </p:spPr>
      </p:sp>
      <p:sp>
        <p:nvSpPr>
          <p:cNvPr id="12" name="Text 10"/>
          <p:cNvSpPr/>
          <p:nvPr/>
        </p:nvSpPr>
        <p:spPr>
          <a:xfrm>
            <a:off x="4210696" y="3791801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3</a:t>
            </a:r>
            <a:endParaRPr lang="en-US" sz="2500" dirty="0"/>
          </a:p>
        </p:txBody>
      </p:sp>
      <p:sp>
        <p:nvSpPr>
          <p:cNvPr id="13" name="Text 11"/>
          <p:cNvSpPr/>
          <p:nvPr/>
        </p:nvSpPr>
        <p:spPr>
          <a:xfrm>
            <a:off x="7857699" y="3813947"/>
            <a:ext cx="278642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Онлайн-платформы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109475" y="4650242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Участвуйте в школьных клубах, городских турнирах и онлайн-платформах.</a:t>
            </a:r>
            <a:endParaRPr lang="en-US" sz="1750" dirty="0"/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5668" y="3587132"/>
            <a:ext cx="4143442" cy="4143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110972"/>
            <a:ext cx="75564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Методика организации дебатных клубов</a:t>
            </a:r>
            <a:endParaRPr lang="en-US" sz="4650" dirty="0"/>
          </a:p>
        </p:txBody>
      </p:sp>
      <p:sp>
        <p:nvSpPr>
          <p:cNvPr id="4" name="Text 1"/>
          <p:cNvSpPr/>
          <p:nvPr/>
        </p:nvSpPr>
        <p:spPr>
          <a:xfrm>
            <a:off x="6620351" y="3194804"/>
            <a:ext cx="72162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Четкая структура дебатного занятия с разминкой, упражнениями и основными раундами.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6620351" y="4175760"/>
            <a:ext cx="72162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Тщательная подготовка тем и кейсов, стимулирующих интерес и вовлеченность участников.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6620351" y="5156716"/>
            <a:ext cx="72162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Объективная система оценивания, мотивирующая к развитию и совершенствованию навыков.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6620351" y="6137672"/>
            <a:ext cx="72162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Регулярность и последовательность занятий для достижения устойчивых результатов.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6280190" y="2939653"/>
            <a:ext cx="30480" cy="4178975"/>
          </a:xfrm>
          <a:prstGeom prst="rect">
            <a:avLst/>
          </a:prstGeom>
          <a:solidFill>
            <a:srgbClr val="E04F00"/>
          </a:solidFill>
          <a:ln/>
        </p:spPr>
      </p:sp>
    </p:spTree>
    <p:extLst>
      <p:ext uri="{BB962C8B-B14F-4D97-AF65-F5344CB8AC3E}">
        <p14:creationId xmlns:p14="http://schemas.microsoft.com/office/powerpoint/2010/main" val="1301640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227427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Заключение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276368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Дебаты - это инструмент личностного роста. Инвестируйте в будущее, развивая soft skills. Развивайтесь непрерывно.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366</Words>
  <Application>Microsoft Office PowerPoint</Application>
  <PresentationFormat>Произвольный</PresentationFormat>
  <Paragraphs>75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Heebo</vt:lpstr>
      <vt:lpstr>DM Sans</vt:lpstr>
      <vt:lpstr>Arial</vt:lpstr>
      <vt:lpstr>Crimson Pro Semi Bold</vt:lpstr>
      <vt:lpstr>PT Serif</vt:lpstr>
      <vt:lpstr>Inter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sys</cp:lastModifiedBy>
  <cp:revision>6</cp:revision>
  <dcterms:created xsi:type="dcterms:W3CDTF">2025-04-04T14:19:02Z</dcterms:created>
  <dcterms:modified xsi:type="dcterms:W3CDTF">2025-04-04T15:47:36Z</dcterms:modified>
</cp:coreProperties>
</file>