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78" r:id="rId3"/>
    <p:sldId id="257" r:id="rId4"/>
    <p:sldId id="261" r:id="rId5"/>
    <p:sldId id="260" r:id="rId6"/>
    <p:sldId id="263" r:id="rId7"/>
    <p:sldId id="269" r:id="rId8"/>
    <p:sldId id="277" r:id="rId9"/>
    <p:sldId id="279" r:id="rId10"/>
    <p:sldId id="273" r:id="rId11"/>
    <p:sldId id="274" r:id="rId1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FF"/>
    <a:srgbClr val="FF33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48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2F9059-3BF9-4EB2-9FC0-66FEF1063B2B}" type="datetimeFigureOut">
              <a:rPr lang="ru-RU" smtClean="0"/>
              <a:pPr/>
              <a:t>07.02.2025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517DBC-2B3D-4DDB-87B7-FCA5C3A280C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3091785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2F9059-3BF9-4EB2-9FC0-66FEF1063B2B}" type="datetimeFigureOut">
              <a:rPr lang="ru-RU" smtClean="0"/>
              <a:pPr/>
              <a:t>07.02.2025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517DBC-2B3D-4DDB-87B7-FCA5C3A280C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506991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2F9059-3BF9-4EB2-9FC0-66FEF1063B2B}" type="datetimeFigureOut">
              <a:rPr lang="ru-RU" smtClean="0"/>
              <a:pPr/>
              <a:t>07.02.2025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517DBC-2B3D-4DDB-87B7-FCA5C3A280C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2286147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2F9059-3BF9-4EB2-9FC0-66FEF1063B2B}" type="datetimeFigureOut">
              <a:rPr lang="ru-RU" smtClean="0"/>
              <a:pPr/>
              <a:t>07.02.2025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517DBC-2B3D-4DDB-87B7-FCA5C3A280C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3223542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2F9059-3BF9-4EB2-9FC0-66FEF1063B2B}" type="datetimeFigureOut">
              <a:rPr lang="ru-RU" smtClean="0"/>
              <a:pPr/>
              <a:t>07.02.2025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517DBC-2B3D-4DDB-87B7-FCA5C3A280C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5269030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2F9059-3BF9-4EB2-9FC0-66FEF1063B2B}" type="datetimeFigureOut">
              <a:rPr lang="ru-RU" smtClean="0"/>
              <a:pPr/>
              <a:t>07.02.2025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517DBC-2B3D-4DDB-87B7-FCA5C3A280C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541973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2F9059-3BF9-4EB2-9FC0-66FEF1063B2B}" type="datetimeFigureOut">
              <a:rPr lang="ru-RU" smtClean="0"/>
              <a:pPr/>
              <a:t>07.02.2025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517DBC-2B3D-4DDB-87B7-FCA5C3A280C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864708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2F9059-3BF9-4EB2-9FC0-66FEF1063B2B}" type="datetimeFigureOut">
              <a:rPr lang="ru-RU" smtClean="0"/>
              <a:pPr/>
              <a:t>07.02.2025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517DBC-2B3D-4DDB-87B7-FCA5C3A280C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7359617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2F9059-3BF9-4EB2-9FC0-66FEF1063B2B}" type="datetimeFigureOut">
              <a:rPr lang="ru-RU" smtClean="0"/>
              <a:pPr/>
              <a:t>07.02.2025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517DBC-2B3D-4DDB-87B7-FCA5C3A280C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5750013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2F9059-3BF9-4EB2-9FC0-66FEF1063B2B}" type="datetimeFigureOut">
              <a:rPr lang="ru-RU" smtClean="0"/>
              <a:pPr/>
              <a:t>07.02.2025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517DBC-2B3D-4DDB-87B7-FCA5C3A280C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7412180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2F9059-3BF9-4EB2-9FC0-66FEF1063B2B}" type="datetimeFigureOut">
              <a:rPr lang="ru-RU" smtClean="0"/>
              <a:pPr/>
              <a:t>07.02.2025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517DBC-2B3D-4DDB-87B7-FCA5C3A280C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9807387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2F9059-3BF9-4EB2-9FC0-66FEF1063B2B}" type="datetimeFigureOut">
              <a:rPr lang="ru-RU" smtClean="0"/>
              <a:pPr/>
              <a:t>07.02.2025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517DBC-2B3D-4DDB-87B7-FCA5C3A280C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7478770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17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Скачать обои Занавес, сцена, портьера, красный, штора - карт…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511660" y="1747116"/>
            <a:ext cx="6120680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/>
            <a:r>
              <a:rPr lang="ru-RU" sz="32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Творческий проект </a:t>
            </a:r>
          </a:p>
          <a:p>
            <a:pPr lvl="0" algn="ctr"/>
            <a:r>
              <a:rPr lang="ru-RU" sz="32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 организации  театрализованной деятельности в ДОУ в соответствии с ФГОС ДО.</a:t>
            </a:r>
          </a:p>
          <a:p>
            <a:pPr lvl="0" algn="ctr"/>
            <a:r>
              <a:rPr lang="ru-RU" sz="32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«Сказка о глупом мышонке» 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4415549" y="3075057"/>
            <a:ext cx="31290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ru-RU" sz="4000" b="1" i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2442455" y="5085184"/>
            <a:ext cx="457200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Подготовили:</a:t>
            </a:r>
            <a:endParaRPr lang="ru-RU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Окорокова Валентина Леонидовна, </a:t>
            </a:r>
            <a:endParaRPr lang="ru-RU" i="1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Мухина Екатерина </a:t>
            </a:r>
            <a:r>
              <a:rPr lang="ru-RU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ru-RU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ладимировна</a:t>
            </a:r>
            <a:endParaRPr lang="ru-RU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воспитатели </a:t>
            </a:r>
            <a:r>
              <a:rPr lang="ru-RU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МКДОУ «Шкилевский д/с</a:t>
            </a:r>
            <a:r>
              <a:rPr lang="ru-RU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(</a:t>
            </a:r>
            <a:r>
              <a:rPr lang="ru-RU" i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д.Шкилёвка</a:t>
            </a:r>
            <a:r>
              <a:rPr lang="ru-RU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Ефремовский район,</a:t>
            </a:r>
          </a:p>
          <a:p>
            <a:pPr algn="ctr"/>
            <a:r>
              <a:rPr lang="ru-RU" i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Тульская область)</a:t>
            </a:r>
            <a:endParaRPr lang="ru-RU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43901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475656" y="1124744"/>
            <a:ext cx="6192688" cy="378565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effectLst>
            <a:outerShdw blurRad="76200" dist="12700" dir="8100000" sy="-23000" kx="800400" algn="br" rotWithShape="0">
              <a:prstClr val="black">
                <a:alpha val="20000"/>
              </a:prstClr>
            </a:outerShdw>
          </a:effectLst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 утверждению К.С. Станиславского , 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театр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- это средство 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для общения людей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для понимания их сокровенных чувств. </a:t>
            </a:r>
          </a:p>
          <a:p>
            <a:pPr algn="ctr">
              <a:buNone/>
            </a:pP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Это чудо, способное развивать в ребёнке творческие задатки, стимулировать развитие психических процессов, совершенствовать телесную пластичность, формировать творческую активность; способствовать сокращению духовной пропасти между взрослыми и детьми. </a:t>
            </a:r>
          </a:p>
        </p:txBody>
      </p:sp>
    </p:spTree>
    <p:extLst>
      <p:ext uri="{BB962C8B-B14F-4D97-AF65-F5344CB8AC3E}">
        <p14:creationId xmlns:p14="http://schemas.microsoft.com/office/powerpoint/2010/main" xmlns="" val="751594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899592" y="980728"/>
            <a:ext cx="7488832" cy="353943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just"/>
            <a:r>
              <a:rPr lang="ru-RU" sz="1600" b="1" dirty="0"/>
              <a:t> </a:t>
            </a:r>
            <a:r>
              <a:rPr lang="ru-RU" sz="1600" b="1" i="1" dirty="0">
                <a:latin typeface="Times New Roman" pitchFamily="18" charset="0"/>
                <a:cs typeface="Times New Roman" pitchFamily="18" charset="0"/>
              </a:rPr>
              <a:t>Театрализованная деятельность </a:t>
            </a:r>
            <a:r>
              <a:rPr lang="ru-RU" sz="1600" i="1" dirty="0">
                <a:latin typeface="Times New Roman" pitchFamily="18" charset="0"/>
                <a:cs typeface="Times New Roman" pitchFamily="18" charset="0"/>
              </a:rPr>
              <a:t>- это один из самых распространенных видов детского творчества. Она близка и понятна ребёнку, глубоко лежит в его природе и находит свое отражение стихийно, потому что связана с игрой. Занятия театрализованной деятельностью помогают развить коммуникативные качества,  интересы и способности ребенка, способствуют общему развитию; проявлению любознательности, усвоению новой информации и новых способов действия, развитию ассоциативного мышления. У ребенка развивается </a:t>
            </a:r>
          </a:p>
          <a:p>
            <a:pPr algn="just"/>
            <a:r>
              <a:rPr lang="ru-RU" sz="1600" i="1" dirty="0">
                <a:latin typeface="Times New Roman" pitchFamily="18" charset="0"/>
                <a:cs typeface="Times New Roman" pitchFamily="18" charset="0"/>
              </a:rPr>
              <a:t>умение взаимодействовать со сверстниками и взрослыми, комбинировать</a:t>
            </a:r>
          </a:p>
          <a:p>
            <a:pPr algn="just"/>
            <a:r>
              <a:rPr lang="ru-RU" sz="1600" i="1" dirty="0">
                <a:latin typeface="Times New Roman" pitchFamily="18" charset="0"/>
                <a:cs typeface="Times New Roman" pitchFamily="18" charset="0"/>
              </a:rPr>
              <a:t> образы, интуиция, смекалка и изобретательность, способность к </a:t>
            </a:r>
          </a:p>
          <a:p>
            <a:pPr algn="just"/>
            <a:r>
              <a:rPr lang="ru-RU" sz="1600" i="1" dirty="0">
                <a:latin typeface="Times New Roman" pitchFamily="18" charset="0"/>
                <a:cs typeface="Times New Roman" pitchFamily="18" charset="0"/>
              </a:rPr>
              <a:t>импровизации. Занятия театрализованной деятельностью и частые </a:t>
            </a:r>
          </a:p>
          <a:p>
            <a:pPr algn="just"/>
            <a:r>
              <a:rPr lang="ru-RU" sz="1600" i="1" dirty="0">
                <a:latin typeface="Times New Roman" pitchFamily="18" charset="0"/>
                <a:cs typeface="Times New Roman" pitchFamily="18" charset="0"/>
              </a:rPr>
              <a:t>выступления на сцене перед зрителями способствуют реализации </a:t>
            </a:r>
          </a:p>
          <a:p>
            <a:pPr algn="just"/>
            <a:r>
              <a:rPr lang="ru-RU" sz="1600" i="1" dirty="0">
                <a:latin typeface="Times New Roman" pitchFamily="18" charset="0"/>
                <a:cs typeface="Times New Roman" pitchFamily="18" charset="0"/>
              </a:rPr>
              <a:t>творческих сил и духовных потребностей ребенка, раскрепощению </a:t>
            </a:r>
          </a:p>
          <a:p>
            <a:pPr algn="just"/>
            <a:r>
              <a:rPr lang="ru-RU" sz="1600" i="1" dirty="0">
                <a:latin typeface="Times New Roman" pitchFamily="18" charset="0"/>
                <a:cs typeface="Times New Roman" pitchFamily="18" charset="0"/>
              </a:rPr>
              <a:t>и повышению самооценки, и, в итоге - раскрытию творческого </a:t>
            </a:r>
          </a:p>
          <a:p>
            <a:pPr algn="just"/>
            <a:r>
              <a:rPr lang="ru-RU" sz="1600" i="1" dirty="0">
                <a:latin typeface="Times New Roman" pitchFamily="18" charset="0"/>
                <a:cs typeface="Times New Roman" pitchFamily="18" charset="0"/>
              </a:rPr>
              <a:t>потенциала ребенка.</a:t>
            </a:r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xmlns="" id="{2CE90740-569A-42FB-8B5C-DC2693C16D94}"/>
              </a:ext>
            </a:extLst>
          </p:cNvPr>
          <p:cNvSpPr/>
          <p:nvPr/>
        </p:nvSpPr>
        <p:spPr>
          <a:xfrm>
            <a:off x="1516192" y="260648"/>
            <a:ext cx="6111615" cy="584775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2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 Black" panose="020B0A04020102020204" pitchFamily="34" charset="0"/>
              </a:rPr>
              <a:t>Актуальность проекта</a:t>
            </a:r>
          </a:p>
        </p:txBody>
      </p:sp>
      <p:pic>
        <p:nvPicPr>
          <p:cNvPr id="6" name="Picture 2" descr="Фото Маленький мальчик показывает пальцем">
            <a:extLst>
              <a:ext uri="{FF2B5EF4-FFF2-40B4-BE49-F238E27FC236}">
                <a16:creationId xmlns:a16="http://schemas.microsoft.com/office/drawing/2014/main" xmlns="" id="{F9F5B944-BE7D-4E8E-B34A-07D315A78A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422171" y="2636912"/>
            <a:ext cx="1016230" cy="2952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751594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484784" y="764704"/>
            <a:ext cx="6174432" cy="4216539"/>
          </a:xfrm>
          <a:prstGeom prst="rect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</p:spPr>
        <p:txBody>
          <a:bodyPr wrap="square">
            <a:spAutoFit/>
          </a:bodyPr>
          <a:lstStyle/>
          <a:p>
            <a:pPr algn="ctr"/>
            <a:r>
              <a:rPr lang="ru-RU" sz="2800" b="1" u="sng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Участники проекта</a:t>
            </a:r>
          </a:p>
          <a:p>
            <a:pPr algn="ctr"/>
            <a:endParaRPr lang="ru-RU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дети</a:t>
            </a:r>
            <a:r>
              <a:rPr lang="en-US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II</a:t>
            </a:r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разновозрастной группы, родители</a:t>
            </a:r>
            <a:r>
              <a:rPr lang="en-US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воспитанников, воспитатели</a:t>
            </a:r>
          </a:p>
          <a:p>
            <a:pPr algn="ctr"/>
            <a:r>
              <a:rPr lang="ru-RU" sz="2000" b="1" i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/>
            <a:r>
              <a:rPr lang="ru-RU" sz="2000" b="1" u="sng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2800" b="1" u="sng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Вид и тип проекта</a:t>
            </a:r>
            <a:endParaRPr lang="ru-RU" sz="2400" b="1" u="sng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b="1" i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творческий, долгосрочный.</a:t>
            </a:r>
          </a:p>
          <a:p>
            <a:pPr algn="ctr"/>
            <a:r>
              <a:rPr lang="ru-RU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2800" b="1" u="sng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Срок реализации проекта</a:t>
            </a:r>
          </a:p>
          <a:p>
            <a:pPr algn="ctr"/>
            <a:endParaRPr lang="ru-RU" sz="2000" b="1" i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 месяца</a:t>
            </a:r>
            <a:endParaRPr lang="ru-RU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800" b="1" u="sng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57114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943707" y="1844824"/>
            <a:ext cx="5256584" cy="22419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sz="2400" b="1" i="1" dirty="0">
                <a:latin typeface="Times New Roman" pitchFamily="18" charset="0"/>
                <a:cs typeface="Times New Roman" pitchFamily="18" charset="0"/>
              </a:rPr>
              <a:t>оптимизация коммуникативных умений и навыков детей и взрослых через театрализованную деятельность.</a:t>
            </a: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xmlns="" id="{AA5012FF-B618-498A-A611-387523EB03BB}"/>
              </a:ext>
            </a:extLst>
          </p:cNvPr>
          <p:cNvSpPr/>
          <p:nvPr/>
        </p:nvSpPr>
        <p:spPr>
          <a:xfrm>
            <a:off x="1516192" y="332656"/>
            <a:ext cx="6111615" cy="584775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2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 Black" panose="020B0A04020102020204" pitchFamily="34" charset="0"/>
              </a:rPr>
              <a:t>Цель проекта</a:t>
            </a:r>
          </a:p>
        </p:txBody>
      </p:sp>
      <p:pic>
        <p:nvPicPr>
          <p:cNvPr id="5" name="Picture 2" descr="Фото Маленький мальчик показывает палец вверх">
            <a:extLst>
              <a:ext uri="{FF2B5EF4-FFF2-40B4-BE49-F238E27FC236}">
                <a16:creationId xmlns:a16="http://schemas.microsoft.com/office/drawing/2014/main" xmlns="" id="{44A98978-20E9-4F0F-9ABA-C0B7240D63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10945" y="2132856"/>
            <a:ext cx="1410494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857114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323528" y="764704"/>
            <a:ext cx="8496944" cy="523220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</p:spPr>
        <p:txBody>
          <a:bodyPr wrap="square">
            <a:spAutoFit/>
          </a:bodyPr>
          <a:lstStyle/>
          <a:p>
            <a:pPr algn="just"/>
            <a:r>
              <a:rPr lang="ru-RU" sz="1400" b="1" i="1" dirty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sz="1600" b="1" i="1" dirty="0">
                <a:latin typeface="Times New Roman" pitchFamily="18" charset="0"/>
                <a:cs typeface="Times New Roman" pitchFamily="18" charset="0"/>
              </a:rPr>
              <a:t>. Создать благоприятную </a:t>
            </a:r>
            <a:r>
              <a:rPr lang="ru-RU" sz="1600" b="1" i="1" dirty="0" err="1">
                <a:latin typeface="Times New Roman" pitchFamily="18" charset="0"/>
                <a:cs typeface="Times New Roman" pitchFamily="18" charset="0"/>
              </a:rPr>
              <a:t>психоэмоциональную</a:t>
            </a:r>
            <a:r>
              <a:rPr lang="ru-RU" sz="1600" b="1" i="1" dirty="0">
                <a:latin typeface="Times New Roman" pitchFamily="18" charset="0"/>
                <a:cs typeface="Times New Roman" pitchFamily="18" charset="0"/>
              </a:rPr>
              <a:t> атмосферу в группе.</a:t>
            </a:r>
          </a:p>
          <a:p>
            <a:pPr algn="just"/>
            <a:r>
              <a:rPr lang="ru-RU" sz="1600" b="1" i="1" dirty="0">
                <a:latin typeface="Times New Roman" pitchFamily="18" charset="0"/>
                <a:cs typeface="Times New Roman" pitchFamily="18" charset="0"/>
              </a:rPr>
              <a:t>2. Создать условия для:</a:t>
            </a:r>
          </a:p>
          <a:p>
            <a:pPr algn="just"/>
            <a:r>
              <a:rPr lang="ru-RU" sz="1600" b="1" i="1" dirty="0">
                <a:latin typeface="Times New Roman" pitchFamily="18" charset="0"/>
                <a:cs typeface="Times New Roman" pitchFamily="18" charset="0"/>
              </a:rPr>
              <a:t>  развития творческой активности детей в театрализованной деятельности; </a:t>
            </a:r>
          </a:p>
          <a:p>
            <a:pPr algn="just"/>
            <a:r>
              <a:rPr lang="ru-RU" sz="1600" b="1" i="1" dirty="0">
                <a:latin typeface="Times New Roman" pitchFamily="18" charset="0"/>
                <a:cs typeface="Times New Roman" pitchFamily="18" charset="0"/>
              </a:rPr>
              <a:t>  самостоятельной театрализованной деятельности;</a:t>
            </a:r>
          </a:p>
          <a:p>
            <a:pPr algn="just"/>
            <a:r>
              <a:rPr lang="ru-RU" sz="1600" b="1" i="1" dirty="0">
                <a:latin typeface="Times New Roman" pitchFamily="18" charset="0"/>
                <a:cs typeface="Times New Roman" pitchFamily="18" charset="0"/>
              </a:rPr>
              <a:t>  организации совместной  деятельности детей и взрослых, направленные на сближение детей, родителей и педагогов ДОУ</a:t>
            </a:r>
          </a:p>
          <a:p>
            <a:pPr algn="just"/>
            <a:r>
              <a:rPr lang="ru-RU" sz="1600" b="1" i="1" dirty="0">
                <a:latin typeface="Times New Roman" pitchFamily="18" charset="0"/>
                <a:cs typeface="Times New Roman" pitchFamily="18" charset="0"/>
              </a:rPr>
              <a:t>3.Развивать у детей коммуникативные функции, умение сотрудничать друг с другом, со взрослым.</a:t>
            </a:r>
          </a:p>
          <a:p>
            <a:pPr algn="just"/>
            <a:r>
              <a:rPr lang="ru-RU" sz="1600" b="1" i="1" dirty="0">
                <a:latin typeface="Times New Roman" pitchFamily="18" charset="0"/>
                <a:cs typeface="Times New Roman" pitchFamily="18" charset="0"/>
              </a:rPr>
              <a:t>4. Учить детей налаживать и регулировать контакты в совместной деятельности.</a:t>
            </a:r>
          </a:p>
          <a:p>
            <a:pPr algn="just"/>
            <a:r>
              <a:rPr lang="ru-RU" sz="1600" b="1" i="1" dirty="0">
                <a:latin typeface="Times New Roman" pitchFamily="18" charset="0"/>
                <a:cs typeface="Times New Roman" pitchFamily="18" charset="0"/>
              </a:rPr>
              <a:t>5. Развивать творческие и актерские навыки детей (использование мимики, жестов, голоса, приемов пластической выразительности).</a:t>
            </a:r>
          </a:p>
          <a:p>
            <a:pPr algn="just"/>
            <a:r>
              <a:rPr lang="ru-RU" sz="1600" b="1" i="1" dirty="0">
                <a:latin typeface="Times New Roman" pitchFamily="18" charset="0"/>
                <a:cs typeface="Times New Roman" pitchFamily="18" charset="0"/>
              </a:rPr>
              <a:t>6.Развивать диалоговую речь, эмоциональность и выразительность речи дошкольников.</a:t>
            </a:r>
          </a:p>
          <a:p>
            <a:pPr algn="just"/>
            <a:r>
              <a:rPr lang="ru-RU" sz="1600" b="1" i="1" dirty="0">
                <a:latin typeface="Times New Roman" pitchFamily="18" charset="0"/>
                <a:cs typeface="Times New Roman" pitchFamily="18" charset="0"/>
              </a:rPr>
              <a:t>7.Активизировать словарь детей новыми понятиями (инсценировка, роль, занавес, овации, реплика, аплодисменты, суфлер, антракт).</a:t>
            </a:r>
          </a:p>
          <a:p>
            <a:pPr algn="just"/>
            <a:r>
              <a:rPr lang="ru-RU" sz="1600" b="1" i="1" dirty="0">
                <a:latin typeface="Times New Roman" pitchFamily="18" charset="0"/>
                <a:cs typeface="Times New Roman" pitchFamily="18" charset="0"/>
              </a:rPr>
              <a:t>8.Формировать интерес к вокальному искусству, учить детей петь сольно, хором.</a:t>
            </a:r>
          </a:p>
          <a:p>
            <a:pPr algn="just"/>
            <a:r>
              <a:rPr lang="ru-RU" sz="1600" b="1" i="1" dirty="0">
                <a:latin typeface="Times New Roman" pitchFamily="18" charset="0"/>
                <a:cs typeface="Times New Roman" pitchFamily="18" charset="0"/>
              </a:rPr>
              <a:t>9.Способствовать формированию эстетического вкуса.</a:t>
            </a:r>
          </a:p>
          <a:p>
            <a:pPr algn="just"/>
            <a:r>
              <a:rPr lang="ru-RU" sz="1600" b="1" i="1" dirty="0">
                <a:latin typeface="Times New Roman" pitchFamily="18" charset="0"/>
                <a:cs typeface="Times New Roman" pitchFamily="18" charset="0"/>
              </a:rPr>
              <a:t>10. Обеспечить взаимосвязь театрализованной деятельности с другими видами деятельности (изобразительной, музыкальной, конструированием, чтением художественной литературы) в едином воспитательно-образовательном процессе.</a:t>
            </a:r>
          </a:p>
          <a:p>
            <a:pPr algn="just"/>
            <a:r>
              <a:rPr lang="ru-RU" sz="1600" b="1" i="1" dirty="0">
                <a:latin typeface="Times New Roman" pitchFamily="18" charset="0"/>
                <a:cs typeface="Times New Roman" pitchFamily="18" charset="0"/>
              </a:rPr>
              <a:t>11. Способствовать активному вовлечению родителей в совместную деятельн</a:t>
            </a:r>
            <a:r>
              <a:rPr lang="ru-RU" sz="1400" b="1" i="1" dirty="0">
                <a:latin typeface="Times New Roman" pitchFamily="18" charset="0"/>
                <a:cs typeface="Times New Roman" pitchFamily="18" charset="0"/>
              </a:rPr>
              <a:t>ость с ребёнком в условиях детского сада и семьи.</a:t>
            </a: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xmlns="" id="{9E54C7FF-86D6-4C98-94B9-41365291AFEE}"/>
              </a:ext>
            </a:extLst>
          </p:cNvPr>
          <p:cNvSpPr/>
          <p:nvPr/>
        </p:nvSpPr>
        <p:spPr>
          <a:xfrm>
            <a:off x="1516192" y="260648"/>
            <a:ext cx="6111615" cy="584775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2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 Black" panose="020B0A04020102020204" pitchFamily="34" charset="0"/>
              </a:rPr>
              <a:t>Задачи проекта</a:t>
            </a:r>
          </a:p>
        </p:txBody>
      </p:sp>
    </p:spTree>
    <p:extLst>
      <p:ext uri="{BB962C8B-B14F-4D97-AF65-F5344CB8AC3E}">
        <p14:creationId xmlns:p14="http://schemas.microsoft.com/office/powerpoint/2010/main" xmlns="" val="33175385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475656" y="773415"/>
            <a:ext cx="6820491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Clr>
                <a:srgbClr val="FFFF00"/>
              </a:buClr>
            </a:pPr>
            <a:r>
              <a:rPr lang="ru-RU" sz="24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Подготовительный этап:</a:t>
            </a:r>
          </a:p>
          <a:p>
            <a:r>
              <a:rPr lang="ru-RU" sz="1600" b="1" i="1" dirty="0">
                <a:latin typeface="Times New Roman" pitchFamily="18" charset="0"/>
                <a:cs typeface="Times New Roman" pitchFamily="18" charset="0"/>
              </a:rPr>
              <a:t>Определение проблемы, постановка цели и задач. </a:t>
            </a:r>
          </a:p>
          <a:p>
            <a:r>
              <a:rPr lang="ru-RU" sz="1600" b="1" i="1" dirty="0">
                <a:latin typeface="Times New Roman" pitchFamily="18" charset="0"/>
                <a:cs typeface="Times New Roman" pitchFamily="18" charset="0"/>
              </a:rPr>
              <a:t>Изучение литературы.</a:t>
            </a:r>
          </a:p>
          <a:p>
            <a:r>
              <a:rPr lang="ru-RU" sz="1600" b="1" i="1" dirty="0">
                <a:latin typeface="Times New Roman" pitchFamily="18" charset="0"/>
                <a:cs typeface="Times New Roman" pitchFamily="18" charset="0"/>
              </a:rPr>
              <a:t>Составление плана работы. </a:t>
            </a:r>
          </a:p>
          <a:p>
            <a:r>
              <a:rPr lang="ru-RU" sz="1600" b="1" i="1" dirty="0">
                <a:latin typeface="Times New Roman" pitchFamily="18" charset="0"/>
                <a:cs typeface="Times New Roman" pitchFamily="18" charset="0"/>
              </a:rPr>
              <a:t>Подбор игр и упражнений для развития дыхания, голоса, мимической мускулатуры.</a:t>
            </a:r>
          </a:p>
          <a:p>
            <a:r>
              <a:rPr lang="ru-RU" sz="1600" b="1" i="1" dirty="0">
                <a:latin typeface="Times New Roman" pitchFamily="18" charset="0"/>
                <a:cs typeface="Times New Roman" pitchFamily="18" charset="0"/>
              </a:rPr>
              <a:t>Разработка рекомендаций для родителей.</a:t>
            </a:r>
          </a:p>
          <a:p>
            <a:r>
              <a:rPr lang="ru-RU" sz="1600" b="1" i="1" dirty="0">
                <a:latin typeface="Times New Roman" pitchFamily="18" charset="0"/>
                <a:cs typeface="Times New Roman" pitchFamily="18" charset="0"/>
              </a:rPr>
              <a:t>Подбор сказок для чтения и слушания детям в группе. </a:t>
            </a:r>
          </a:p>
          <a:p>
            <a:r>
              <a:rPr lang="ru-RU" sz="1600" b="1" i="1" dirty="0">
                <a:latin typeface="Times New Roman" pitchFamily="18" charset="0"/>
                <a:cs typeface="Times New Roman" pitchFamily="18" charset="0"/>
              </a:rPr>
              <a:t>Наблюдение за самостоятельной деятельностью детей в группе с целью выявления творческих способностей детей, их умений и навыков для дальнейшего распределения ролей</a:t>
            </a:r>
            <a:r>
              <a:rPr lang="ru-RU" sz="2400" dirty="0"/>
              <a:t>.</a:t>
            </a:r>
          </a:p>
          <a:p>
            <a:pPr algn="ctr">
              <a:buClr>
                <a:srgbClr val="FFFF00"/>
              </a:buClr>
            </a:pPr>
            <a:endParaRPr lang="ru-RU" sz="2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buClr>
                <a:srgbClr val="FFFF00"/>
              </a:buClr>
            </a:pPr>
            <a:endParaRPr lang="ru-RU" sz="2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buClr>
                <a:srgbClr val="FFFF00"/>
              </a:buClr>
            </a:pPr>
            <a:endParaRPr lang="ru-RU" sz="2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buClr>
                <a:srgbClr val="FFFF00"/>
              </a:buClr>
            </a:pPr>
            <a:endParaRPr lang="ru-RU" sz="2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907705" y="3356992"/>
            <a:ext cx="244827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b="1" u="sng" dirty="0">
              <a:solidFill>
                <a:srgbClr val="00CC00"/>
              </a:solidFill>
              <a:latin typeface="Impact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331640" y="2458056"/>
            <a:ext cx="691276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u="sng" dirty="0">
                <a:solidFill>
                  <a:srgbClr val="00CC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b="1" i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121" name="Picture 1" descr="C:\Users\Acer 2\Desktop\сказка о мышонке\IMG_20201111_10583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471993">
            <a:off x="697029" y="3945565"/>
            <a:ext cx="3377909" cy="253343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5122" name="Picture 2" descr="C:\Users\Acer 2\Desktop\сказка о мышонке\IMG_20201112_11194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5279764" y="3661631"/>
            <a:ext cx="3532137" cy="264910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xmlns="" id="{FCD4482E-F4B1-4937-AAB2-1CE3E7D3EACF}"/>
              </a:ext>
            </a:extLst>
          </p:cNvPr>
          <p:cNvSpPr/>
          <p:nvPr/>
        </p:nvSpPr>
        <p:spPr>
          <a:xfrm>
            <a:off x="1279900" y="188640"/>
            <a:ext cx="6584199" cy="584775"/>
          </a:xfrm>
          <a:prstGeom prst="rect">
            <a:avLst/>
          </a:prstGeom>
          <a:blipFill>
            <a:blip r:embed="rId4" cstate="print"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2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 Black" panose="020B0A04020102020204" pitchFamily="34" charset="0"/>
              </a:rPr>
              <a:t>Этапы выполнения проекта</a:t>
            </a:r>
          </a:p>
        </p:txBody>
      </p:sp>
    </p:spTree>
    <p:extLst>
      <p:ext uri="{BB962C8B-B14F-4D97-AF65-F5344CB8AC3E}">
        <p14:creationId xmlns:p14="http://schemas.microsoft.com/office/powerpoint/2010/main" xmlns="" val="1431631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2195736" y="837615"/>
            <a:ext cx="6048672" cy="34470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u="sng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b="1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endParaRPr lang="ru-RU" b="1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endParaRPr lang="ru-RU" b="1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endParaRPr lang="ru-RU" b="1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endParaRPr lang="ru-RU" b="1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endParaRPr lang="ru-RU" b="1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endParaRPr lang="ru-RU" b="1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endParaRPr lang="ru-RU" b="1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endParaRPr lang="ru-RU" b="1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endParaRPr lang="ru-RU" b="1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endParaRPr lang="ru-RU" b="1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endParaRPr lang="ru-RU" b="1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099" name="Rectangle 3"/>
          <p:cNvSpPr>
            <a:spLocks noChangeArrowheads="1"/>
          </p:cNvSpPr>
          <p:nvPr/>
        </p:nvSpPr>
        <p:spPr bwMode="auto">
          <a:xfrm>
            <a:off x="3542464" y="1025493"/>
            <a:ext cx="5061984" cy="37548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ru-RU" sz="28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Основной  этап: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ru-RU" sz="1600" i="1" u="none" strike="noStrike" cap="none" normalizeH="0" baseline="0" dirty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Ритмопластика (движения под музыку</a:t>
            </a:r>
            <a:endParaRPr kumimoji="0" lang="ru-RU" sz="1600" i="1" u="none" strike="noStrike" cap="none" normalizeH="0" baseline="0" dirty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ru-RU" sz="1600" i="1" u="none" strike="noStrike" cap="none" normalizeH="0" baseline="0" dirty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Игры-драматизации </a:t>
            </a:r>
            <a:endParaRPr kumimoji="0" lang="ru-RU" sz="1600" i="1" u="none" strike="noStrike" cap="none" normalizeH="0" baseline="0" dirty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ru-RU" sz="1600" i="1" u="none" strike="noStrike" cap="none" normalizeH="0" baseline="0" dirty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Игровой тренинг </a:t>
            </a:r>
            <a:endParaRPr kumimoji="0" lang="ru-RU" sz="1600" i="1" u="none" strike="noStrike" cap="none" normalizeH="0" baseline="0" dirty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ru-RU" sz="1600" i="1" u="none" strike="noStrike" cap="none" normalizeH="0" baseline="0" dirty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Игры-превращения.</a:t>
            </a:r>
            <a:endParaRPr kumimoji="0" lang="ru-RU" sz="1600" i="1" u="none" strike="noStrike" cap="none" normalizeH="0" baseline="0" dirty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ru-RU" sz="1600" i="1" u="none" strike="noStrike" cap="none" normalizeH="0" baseline="0" dirty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Упражнения и игры на развитие мимики,  пластики: «Добрый гном», «Злая собачка», «Сонный мишка» и т.д., овладение  элементами искусства пантомимы: «Сон», «Испуг», Радость», «Печаль» и </a:t>
            </a:r>
            <a:r>
              <a:rPr kumimoji="0" lang="ru-RU" sz="1600" i="1" u="none" strike="noStrike" cap="none" normalizeH="0" baseline="0" dirty="0" err="1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т.д</a:t>
            </a:r>
            <a:endParaRPr kumimoji="0" lang="ru-RU" sz="1600" i="1" u="none" strike="noStrike" cap="none" normalizeH="0" baseline="0" dirty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ru-RU" sz="1600" i="1" u="none" strike="noStrike" cap="none" normalizeH="0" baseline="0" dirty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Разыгрывание сказки (настольный театр)</a:t>
            </a:r>
            <a:endParaRPr kumimoji="0" lang="ru-RU" sz="1600" i="1" u="none" strike="noStrike" cap="none" normalizeH="0" baseline="0" dirty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ru-RU" sz="1600" i="1" u="none" strike="noStrike" cap="none" normalizeH="0" baseline="0" dirty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Режиссерская игра «Покажи сказку»</a:t>
            </a:r>
            <a:endParaRPr kumimoji="0" lang="ru-RU" sz="1600" i="1" u="none" strike="noStrike" cap="none" normalizeH="0" baseline="0" dirty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ru-RU" sz="1600" i="1" u="none" strike="noStrike" cap="none" normalizeH="0" baseline="0" dirty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Чтение скороговорок</a:t>
            </a:r>
            <a:endParaRPr kumimoji="0" lang="ru-RU" sz="1600" i="1" u="none" strike="noStrike" cap="none" normalizeH="0" baseline="0" dirty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2222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4100" name="Picture 4" descr="C:\Users\Acer 2\Desktop\сказка о мышонке\16055115587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052736"/>
            <a:ext cx="3362952" cy="252221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101" name="Picture 5" descr="D:\Фото сказка\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 flipV="1">
            <a:off x="189584" y="4254762"/>
            <a:ext cx="3352880" cy="232732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102" name="Picture 6" descr="D:\Фото сказка\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43325" y="4596348"/>
            <a:ext cx="3530207" cy="198574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xmlns="" id="{C6F7BC61-2473-4E40-849A-0B1B8BAEF835}"/>
              </a:ext>
            </a:extLst>
          </p:cNvPr>
          <p:cNvSpPr/>
          <p:nvPr/>
        </p:nvSpPr>
        <p:spPr>
          <a:xfrm>
            <a:off x="1278084" y="167884"/>
            <a:ext cx="6584199" cy="584775"/>
          </a:xfrm>
          <a:prstGeom prst="rect">
            <a:avLst/>
          </a:prstGeom>
          <a:blipFill>
            <a:blip r:embed="rId5" cstate="print"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2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 Black" panose="020B0A04020102020204" pitchFamily="34" charset="0"/>
              </a:rPr>
              <a:t>Этапы выполнения проекта</a:t>
            </a:r>
          </a:p>
        </p:txBody>
      </p:sp>
    </p:spTree>
    <p:extLst>
      <p:ext uri="{BB962C8B-B14F-4D97-AF65-F5344CB8AC3E}">
        <p14:creationId xmlns:p14="http://schemas.microsoft.com/office/powerpoint/2010/main" xmlns="" val="30813610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Rectangle 1"/>
          <p:cNvSpPr>
            <a:spLocks noChangeArrowheads="1"/>
          </p:cNvSpPr>
          <p:nvPr/>
        </p:nvSpPr>
        <p:spPr bwMode="auto">
          <a:xfrm>
            <a:off x="2222412" y="683982"/>
            <a:ext cx="5598301" cy="378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342900" marR="0" lvl="0" indent="-3429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 startAt="10"/>
              <a:tabLst/>
            </a:pPr>
            <a:r>
              <a:rPr kumimoji="0" lang="ru-RU" sz="1600" i="1" strike="noStrike" cap="none" normalizeH="0" baseline="0" dirty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Игры на развитие воображения и </a:t>
            </a:r>
            <a:r>
              <a:rPr kumimoji="0" lang="ru-RU" sz="1600" i="1" strike="noStrike" cap="none" normalizeH="0" baseline="0" dirty="0" err="1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раскрепошенности</a:t>
            </a:r>
            <a:r>
              <a:rPr kumimoji="0" lang="ru-RU" sz="1600" i="1" u="sng" strike="noStrike" cap="none" normalizeH="0" baseline="0" dirty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</a:t>
            </a:r>
            <a:r>
              <a:rPr kumimoji="0" lang="ru-RU" sz="1600" i="1" u="none" strike="noStrike" cap="none" normalizeH="0" baseline="0" dirty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"Передай позу", "Что мы делали, не скажем" и др.</a:t>
            </a:r>
            <a:endParaRPr kumimoji="0" lang="ru-RU" sz="1600" i="1" u="none" strike="noStrike" cap="none" normalizeH="0" baseline="0" dirty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  <a:p>
            <a:pPr marL="342900" marR="0" lvl="0" indent="-3429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 startAt="10"/>
              <a:tabLst/>
            </a:pPr>
            <a:r>
              <a:rPr kumimoji="0" lang="ru-RU" sz="1600" i="1" u="none" strike="noStrike" cap="none" normalizeH="0" baseline="0" dirty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Изготовление пригласительных билетов на премьеру.</a:t>
            </a:r>
            <a:endParaRPr kumimoji="0" lang="ru-RU" sz="1600" i="1" u="none" strike="noStrike" cap="none" normalizeH="0" baseline="0" dirty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  <a:p>
            <a:pPr marL="342900" marR="0" lvl="0" indent="-3429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 startAt="10"/>
              <a:tabLst/>
            </a:pPr>
            <a:r>
              <a:rPr kumimoji="0" lang="ru-RU" sz="1600" i="1" u="none" strike="noStrike" cap="none" normalizeH="0" baseline="0" dirty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Чтение сценария, обсуждение и распределение ролей. </a:t>
            </a:r>
            <a:endParaRPr kumimoji="0" lang="ru-RU" sz="1600" i="1" u="none" strike="noStrike" cap="none" normalizeH="0" baseline="0" dirty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  <a:p>
            <a:pPr marL="342900" marR="0" lvl="0" indent="-3429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 startAt="10"/>
              <a:tabLst/>
            </a:pPr>
            <a:r>
              <a:rPr kumimoji="0" lang="ru-RU" sz="1600" i="1" u="none" strike="noStrike" cap="none" normalizeH="0" baseline="0" dirty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600" i="1" strike="noStrike" cap="none" normalizeH="0" baseline="0" dirty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Пробы: </a:t>
            </a:r>
            <a:r>
              <a:rPr kumimoji="0" lang="ru-RU" sz="1600" i="1" u="none" strike="noStrike" cap="none" normalizeH="0" baseline="0" dirty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вхождение в образ. </a:t>
            </a:r>
            <a:endParaRPr lang="ru-RU" sz="1600" i="1" dirty="0">
              <a:latin typeface="Times New Roman" pitchFamily="18" charset="0"/>
              <a:cs typeface="Times New Roman" pitchFamily="18" charset="0"/>
            </a:endParaRPr>
          </a:p>
          <a:p>
            <a:pPr marL="342900" marR="0" lvl="0" indent="-3429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 startAt="10"/>
              <a:tabLst/>
            </a:pPr>
            <a:r>
              <a:rPr kumimoji="0" lang="ru-RU" sz="1600" i="1" u="none" strike="noStrike" cap="none" normalizeH="0" baseline="0" dirty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Разучивание ролей, музыкальных номеров, отработка диалогов. </a:t>
            </a:r>
          </a:p>
          <a:p>
            <a:pPr marL="342900" marR="0" lvl="0" indent="-3429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 startAt="10"/>
              <a:tabLst/>
            </a:pPr>
            <a:r>
              <a:rPr kumimoji="0" lang="ru-RU" sz="1600" i="1" u="none" strike="noStrike" cap="none" normalizeH="0" baseline="0" dirty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Игровые обучающие ситуации, обыгрывание диалогов  между персонажами</a:t>
            </a:r>
            <a:endParaRPr kumimoji="0" lang="ru-RU" sz="1600" i="1" u="none" strike="noStrike" cap="none" normalizeH="0" baseline="0" dirty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  <a:p>
            <a:pPr marL="342900" marR="0" lvl="0" indent="-3429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 startAt="10"/>
              <a:tabLst/>
            </a:pPr>
            <a:r>
              <a:rPr kumimoji="0" lang="ru-RU" sz="1600" i="1" u="none" strike="noStrike" cap="none" normalizeH="0" baseline="0" dirty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Изготовление и ремонт атрибутов, костюмов   к спектаклю. </a:t>
            </a:r>
            <a:endParaRPr lang="ru-RU" sz="1600" i="1" dirty="0">
              <a:latin typeface="Times New Roman" pitchFamily="18" charset="0"/>
              <a:cs typeface="Times New Roman" pitchFamily="18" charset="0"/>
            </a:endParaRPr>
          </a:p>
          <a:p>
            <a:pPr marR="0" lvl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1600" i="1" u="none" strike="noStrike" cap="none" normalizeH="0" baseline="0" dirty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18. Индивидуальная работа.</a:t>
            </a:r>
            <a:endParaRPr kumimoji="0" lang="ru-RU" sz="1600" i="1" u="none" strike="noStrike" cap="none" normalizeH="0" baseline="0" dirty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  <a:p>
            <a:pPr marR="0" lvl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1600" i="1" u="none" strike="noStrike" cap="none" normalizeH="0" baseline="0" dirty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19.Репетиции. </a:t>
            </a:r>
          </a:p>
          <a:p>
            <a:pPr marR="0" lvl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1600" i="1" u="none" strike="noStrike" cap="none" normalizeH="0" baseline="0" dirty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Пробный показ спектакля.</a:t>
            </a:r>
            <a:r>
              <a:rPr kumimoji="0" lang="ru-RU" sz="1600" i="1" u="none" strike="noStrike" cap="none" normalizeH="0" baseline="0" dirty="0">
                <a:ln>
                  <a:noFill/>
                </a:ln>
                <a:effectLst/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pic>
        <p:nvPicPr>
          <p:cNvPr id="26626" name="Picture 2" descr="C:\Users\Acer 2\Desktop\сказка о мышонке\IMG_20201111_192723.jpg"/>
          <p:cNvPicPr>
            <a:picLocks noChangeAspect="1" noChangeArrowheads="1"/>
          </p:cNvPicPr>
          <p:nvPr/>
        </p:nvPicPr>
        <p:blipFill>
          <a:blip r:embed="rId2" cstate="print"/>
          <a:srcRect l="9361"/>
          <a:stretch>
            <a:fillRect/>
          </a:stretch>
        </p:blipFill>
        <p:spPr bwMode="auto">
          <a:xfrm rot="5400000">
            <a:off x="56329" y="1031903"/>
            <a:ext cx="2262591" cy="187220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6627" name="Picture 3" descr="C:\Users\Acer 2\Desktop\сказка о мышонке\1605511669046.jpg"/>
          <p:cNvPicPr>
            <a:picLocks noChangeAspect="1" noChangeArrowheads="1"/>
          </p:cNvPicPr>
          <p:nvPr/>
        </p:nvPicPr>
        <p:blipFill>
          <a:blip r:embed="rId3" cstate="print"/>
          <a:srcRect b="13385"/>
          <a:stretch>
            <a:fillRect/>
          </a:stretch>
        </p:blipFill>
        <p:spPr bwMode="auto">
          <a:xfrm flipH="1">
            <a:off x="228964" y="4218421"/>
            <a:ext cx="1872208" cy="180286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6628" name="Picture 4" descr="C:\Users\Acer 2\Desktop\сказка о мышонке\1605511669040.jpg"/>
          <p:cNvPicPr>
            <a:picLocks noChangeAspect="1" noChangeArrowheads="1"/>
          </p:cNvPicPr>
          <p:nvPr/>
        </p:nvPicPr>
        <p:blipFill>
          <a:blip r:embed="rId4" cstate="print"/>
          <a:srcRect t="14042" b="22748"/>
          <a:stretch>
            <a:fillRect/>
          </a:stretch>
        </p:blipFill>
        <p:spPr bwMode="auto">
          <a:xfrm>
            <a:off x="2589942" y="4653136"/>
            <a:ext cx="2205352" cy="177281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6629" name="Picture 5" descr="D:\Фото сказка\28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162824" y="3667410"/>
            <a:ext cx="3922566" cy="220644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xmlns="" id="{916216E3-06C1-42F2-97B5-6FD4BD655C73}"/>
              </a:ext>
            </a:extLst>
          </p:cNvPr>
          <p:cNvSpPr/>
          <p:nvPr/>
        </p:nvSpPr>
        <p:spPr>
          <a:xfrm>
            <a:off x="1588201" y="99207"/>
            <a:ext cx="6584199" cy="584775"/>
          </a:xfrm>
          <a:prstGeom prst="rect">
            <a:avLst/>
          </a:prstGeom>
          <a:blipFill>
            <a:blip r:embed="rId6" cstate="print"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2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 Black" panose="020B0A04020102020204" pitchFamily="34" charset="0"/>
              </a:rPr>
              <a:t>Этапы выполнения проекта</a:t>
            </a:r>
          </a:p>
        </p:txBody>
      </p:sp>
    </p:spTree>
    <p:extLst>
      <p:ext uri="{BB962C8B-B14F-4D97-AF65-F5344CB8AC3E}">
        <p14:creationId xmlns:p14="http://schemas.microsoft.com/office/powerpoint/2010/main" xmlns="" val="30813610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1475656" y="807459"/>
            <a:ext cx="2664296" cy="22159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Заключительный  этап:</a:t>
            </a:r>
          </a:p>
          <a:p>
            <a:pPr algn="just"/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Показ спектакля «Сказка о глупом мышонке» на сцене </a:t>
            </a:r>
            <a:r>
              <a:rPr lang="ru-RU" b="1" i="1" dirty="0" err="1">
                <a:latin typeface="Times New Roman" pitchFamily="18" charset="0"/>
                <a:cs typeface="Times New Roman" pitchFamily="18" charset="0"/>
              </a:rPr>
              <a:t>Шкилёвского</a:t>
            </a:r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 сельского дома культуры.</a:t>
            </a:r>
          </a:p>
        </p:txBody>
      </p:sp>
      <p:pic>
        <p:nvPicPr>
          <p:cNvPr id="1026" name="Picture 2" descr="D:\Фото сказка\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2076" y="3664906"/>
            <a:ext cx="3181443" cy="194421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27" name="Picture 3" descr="D:\Фото сказка\1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5976" y="1083312"/>
            <a:ext cx="4064454" cy="228625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28" name="Picture 4" descr="D:\Фото сказка\2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17531" y="3648918"/>
            <a:ext cx="5141054" cy="289184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xmlns="" id="{CFACAEEC-8529-4ADA-B45D-39A1DA1E336B}"/>
              </a:ext>
            </a:extLst>
          </p:cNvPr>
          <p:cNvSpPr/>
          <p:nvPr/>
        </p:nvSpPr>
        <p:spPr>
          <a:xfrm>
            <a:off x="1278084" y="167884"/>
            <a:ext cx="6584199" cy="584775"/>
          </a:xfrm>
          <a:prstGeom prst="rect">
            <a:avLst/>
          </a:prstGeom>
          <a:blipFill>
            <a:blip r:embed="rId5" cstate="print"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2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 Black" panose="020B0A04020102020204" pitchFamily="34" charset="0"/>
              </a:rPr>
              <a:t>Этапы выполнения проекта</a:t>
            </a:r>
          </a:p>
        </p:txBody>
      </p:sp>
    </p:spTree>
    <p:extLst>
      <p:ext uri="{BB962C8B-B14F-4D97-AF65-F5344CB8AC3E}">
        <p14:creationId xmlns:p14="http://schemas.microsoft.com/office/powerpoint/2010/main" xmlns="" val="1642802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949073" y="3244334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4171890" y="3244334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1259632" y="1484784"/>
            <a:ext cx="6624736" cy="4596323"/>
          </a:xfrm>
          <a:prstGeom prst="rect">
            <a:avLst/>
          </a:prstGeo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</p:spPr>
        <p:txBody>
          <a:bodyPr wrap="square">
            <a:spAutoFit/>
          </a:bodyPr>
          <a:lstStyle/>
          <a:p>
            <a:pPr algn="just"/>
            <a:r>
              <a:rPr lang="ru-RU" i="1" dirty="0">
                <a:latin typeface="Times New Roman" pitchFamily="18" charset="0"/>
                <a:cs typeface="Times New Roman" pitchFamily="18" charset="0"/>
              </a:rPr>
              <a:t> У детей </a:t>
            </a:r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сформировались</a:t>
            </a:r>
            <a:r>
              <a:rPr lang="ru-RU" i="1" dirty="0">
                <a:latin typeface="Times New Roman" pitchFamily="18" charset="0"/>
                <a:cs typeface="Times New Roman" pitchFamily="18" charset="0"/>
              </a:rPr>
              <a:t>  коммуникативные функции, умения сотрудничать с взрослыми и друг с другом, контролировать свои эмоции,  держаться уверенно перед аудиторией.</a:t>
            </a:r>
          </a:p>
          <a:p>
            <a:pPr lvl="0" algn="just"/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Расширились</a:t>
            </a:r>
            <a:r>
              <a:rPr lang="ru-RU" i="1" dirty="0">
                <a:latin typeface="Times New Roman" pitchFamily="18" charset="0"/>
                <a:cs typeface="Times New Roman" pitchFamily="18" charset="0"/>
              </a:rPr>
              <a:t> представления детей о театре, его видах, атрибутах, костюмах, декорациях.</a:t>
            </a:r>
          </a:p>
          <a:p>
            <a:pPr lvl="0" algn="just"/>
            <a:r>
              <a:rPr lang="ru-RU" i="1" dirty="0">
                <a:latin typeface="Times New Roman" pitchFamily="18" charset="0"/>
                <a:cs typeface="Times New Roman" pitchFamily="18" charset="0"/>
              </a:rPr>
              <a:t>Дети </a:t>
            </a:r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освоили</a:t>
            </a:r>
            <a:r>
              <a:rPr lang="ru-RU" i="1" dirty="0">
                <a:latin typeface="Times New Roman" pitchFamily="18" charset="0"/>
                <a:cs typeface="Times New Roman" pitchFamily="18" charset="0"/>
              </a:rPr>
              <a:t>  навыки  выразительной речи, правил хорошего тона, поведения, этикета общения со сверстниками и взрослыми, способы передачи различных чувств, образов сказочных персонажей характерными движениями, используя мимику, жест, интонацию.</a:t>
            </a:r>
          </a:p>
          <a:p>
            <a:pPr lvl="0" algn="just"/>
            <a:r>
              <a:rPr lang="ru-RU" i="1" dirty="0">
                <a:latin typeface="Times New Roman" pitchFamily="18" charset="0"/>
                <a:cs typeface="Times New Roman" pitchFamily="18" charset="0"/>
              </a:rPr>
              <a:t>У родителей </a:t>
            </a:r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повысился уровень компетентности  </a:t>
            </a:r>
            <a:r>
              <a:rPr lang="ru-RU" i="1" dirty="0">
                <a:latin typeface="Times New Roman" pitchFamily="18" charset="0"/>
                <a:cs typeface="Times New Roman" pitchFamily="18" charset="0"/>
              </a:rPr>
              <a:t>в вопросах воспитания детей.</a:t>
            </a:r>
          </a:p>
          <a:p>
            <a:pPr lvl="0" algn="just"/>
            <a:r>
              <a:rPr lang="ru-RU" i="1" dirty="0">
                <a:latin typeface="Times New Roman" pitchFamily="18" charset="0"/>
                <a:cs typeface="Times New Roman" pitchFamily="18" charset="0"/>
              </a:rPr>
              <a:t>Родители  </a:t>
            </a:r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стали принимать активное участие </a:t>
            </a:r>
            <a:r>
              <a:rPr lang="ru-RU" i="1" dirty="0">
                <a:latin typeface="Times New Roman" pitchFamily="18" charset="0"/>
                <a:cs typeface="Times New Roman" pitchFamily="18" charset="0"/>
              </a:rPr>
              <a:t>в жизнедеятельности ДОУ.</a:t>
            </a:r>
          </a:p>
          <a:p>
            <a:pPr lvl="0" algn="just"/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Выработались новые формы работы с родителями</a:t>
            </a:r>
            <a:r>
              <a:rPr lang="ru-RU" i="1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lvl="0" algn="just"/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Установился  тесный контакт </a:t>
            </a:r>
            <a:r>
              <a:rPr lang="ru-RU" i="1" dirty="0">
                <a:latin typeface="Times New Roman" pitchFamily="18" charset="0"/>
                <a:cs typeface="Times New Roman" pitchFamily="18" charset="0"/>
              </a:rPr>
              <a:t>с родителями.</a:t>
            </a: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xmlns="" id="{26823798-2C7D-4E2B-85F2-EF26C1D99D2E}"/>
              </a:ext>
            </a:extLst>
          </p:cNvPr>
          <p:cNvSpPr/>
          <p:nvPr/>
        </p:nvSpPr>
        <p:spPr>
          <a:xfrm>
            <a:off x="251520" y="167884"/>
            <a:ext cx="8712968" cy="584775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2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 Black" panose="020B0A04020102020204" pitchFamily="34" charset="0"/>
              </a:rPr>
              <a:t>Результаты проведенной работы</a:t>
            </a:r>
          </a:p>
        </p:txBody>
      </p:sp>
    </p:spTree>
    <p:extLst>
      <p:ext uri="{BB962C8B-B14F-4D97-AF65-F5344CB8AC3E}">
        <p14:creationId xmlns:p14="http://schemas.microsoft.com/office/powerpoint/2010/main" xmlns="" val="41363749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AE6F2518-B084-4896-AF52-66CC2144AA2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656</TotalTime>
  <Words>822</Words>
  <Application>Microsoft Office PowerPoint</Application>
  <PresentationFormat>Экран (4:3)</PresentationFormat>
  <Paragraphs>101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Office Theme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</dc:creator>
  <cp:lastModifiedBy>Acer 2</cp:lastModifiedBy>
  <cp:revision>65</cp:revision>
  <dcterms:created xsi:type="dcterms:W3CDTF">2014-11-22T17:39:51Z</dcterms:created>
  <dcterms:modified xsi:type="dcterms:W3CDTF">2025-02-07T06:33:16Z</dcterms:modified>
</cp:coreProperties>
</file>