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6" r:id="rId3"/>
    <p:sldId id="283" r:id="rId4"/>
    <p:sldId id="280" r:id="rId5"/>
    <p:sldId id="277" r:id="rId6"/>
    <p:sldId id="279"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 id="311" r:id="rId32"/>
    <p:sldId id="312" r:id="rId33"/>
    <p:sldId id="313" r:id="rId34"/>
    <p:sldId id="319" r:id="rId35"/>
    <p:sldId id="278" r:id="rId36"/>
    <p:sldId id="276" r:id="rId37"/>
    <p:sldId id="275" r:id="rId38"/>
    <p:sldId id="274" r:id="rId39"/>
    <p:sldId id="273" r:id="rId40"/>
    <p:sldId id="322" r:id="rId41"/>
    <p:sldId id="270" r:id="rId42"/>
    <p:sldId id="266" r:id="rId4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12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3735570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393237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1702611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1483238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2447618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1754625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633926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1105266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3865936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3404849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804E923-5D84-4C71-BE2F-F44313B3F0EB}" type="slidenum">
              <a:rPr lang="ru-RU" smtClean="0"/>
              <a:t>‹#›</a:t>
            </a:fld>
            <a:endParaRPr lang="ru-RU" dirty="0"/>
          </a:p>
        </p:txBody>
      </p:sp>
    </p:spTree>
    <p:extLst>
      <p:ext uri="{BB962C8B-B14F-4D97-AF65-F5344CB8AC3E}">
        <p14:creationId xmlns:p14="http://schemas.microsoft.com/office/powerpoint/2010/main" val="4261943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734B5B-B9F7-4D41-9EE2-E092381385B1}" type="datetimeFigureOut">
              <a:rPr lang="ru-RU" smtClean="0"/>
              <a:t>11.05.2021</a:t>
            </a:fld>
            <a:endParaRPr lang="ru-RU" dirty="0"/>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04E923-5D84-4C71-BE2F-F44313B3F0EB}" type="slidenum">
              <a:rPr lang="ru-RU" smtClean="0"/>
              <a:t>‹#›</a:t>
            </a:fld>
            <a:endParaRPr lang="ru-RU" dirty="0"/>
          </a:p>
        </p:txBody>
      </p:sp>
    </p:spTree>
    <p:extLst>
      <p:ext uri="{BB962C8B-B14F-4D97-AF65-F5344CB8AC3E}">
        <p14:creationId xmlns:p14="http://schemas.microsoft.com/office/powerpoint/2010/main" val="2993315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44653" y="-259553"/>
            <a:ext cx="12702363" cy="7304567"/>
          </a:xfrm>
        </p:spPr>
      </p:pic>
      <p:sp>
        <p:nvSpPr>
          <p:cNvPr id="5" name="TextBox 4"/>
          <p:cNvSpPr txBox="1"/>
          <p:nvPr/>
        </p:nvSpPr>
        <p:spPr>
          <a:xfrm>
            <a:off x="193182" y="656822"/>
            <a:ext cx="10959921" cy="3570208"/>
          </a:xfrm>
          <a:prstGeom prst="rect">
            <a:avLst/>
          </a:prstGeom>
          <a:noFill/>
        </p:spPr>
        <p:txBody>
          <a:bodyPr wrap="square" rtlCol="0">
            <a:spAutoFit/>
          </a:bodyPr>
          <a:lstStyle/>
          <a:p>
            <a:pPr algn="ctr"/>
            <a:r>
              <a:rPr lang="ru-RU" sz="6600" b="1" dirty="0" smtClean="0">
                <a:ln w="22225">
                  <a:solidFill>
                    <a:schemeClr val="accent2"/>
                  </a:solidFill>
                  <a:prstDash val="solid"/>
                </a:ln>
                <a:solidFill>
                  <a:srgbClr val="271203"/>
                </a:solidFill>
                <a:latin typeface="Times New Roman" panose="02020603050405020304" pitchFamily="18" charset="0"/>
                <a:cs typeface="Times New Roman" panose="02020603050405020304" pitchFamily="18" charset="0"/>
              </a:rPr>
              <a:t>Литературный вернисаж</a:t>
            </a:r>
            <a:endParaRPr lang="ru-RU" sz="6600" b="1" dirty="0" smtClean="0">
              <a:ln w="22225">
                <a:solidFill>
                  <a:schemeClr val="accent2"/>
                </a:solidFill>
                <a:prstDash val="solid"/>
              </a:ln>
              <a:solidFill>
                <a:srgbClr val="271203"/>
              </a:solidFill>
              <a:latin typeface="Times New Roman" panose="02020603050405020304" pitchFamily="18" charset="0"/>
              <a:cs typeface="Times New Roman" panose="02020603050405020304" pitchFamily="18" charset="0"/>
            </a:endParaRPr>
          </a:p>
          <a:p>
            <a:pPr algn="ctr"/>
            <a:r>
              <a:rPr lang="ru-RU" sz="8000" b="1" dirty="0" smtClean="0">
                <a:ln w="22225">
                  <a:solidFill>
                    <a:schemeClr val="accent2"/>
                  </a:solidFill>
                  <a:prstDash val="solid"/>
                </a:ln>
                <a:solidFill>
                  <a:srgbClr val="271203"/>
                </a:solidFill>
                <a:latin typeface="Times New Roman" panose="02020603050405020304" pitchFamily="18" charset="0"/>
                <a:cs typeface="Times New Roman" panose="02020603050405020304" pitchFamily="18" charset="0"/>
              </a:rPr>
              <a:t> </a:t>
            </a:r>
            <a:r>
              <a:rPr lang="ru-RU" sz="8000" b="1" dirty="0" smtClean="0">
                <a:ln w="22225">
                  <a:solidFill>
                    <a:schemeClr val="accent2"/>
                  </a:solidFill>
                  <a:prstDash val="solid"/>
                </a:ln>
                <a:solidFill>
                  <a:srgbClr val="C00000"/>
                </a:solidFill>
                <a:latin typeface="Times New Roman" panose="02020603050405020304" pitchFamily="18" charset="0"/>
                <a:cs typeface="Times New Roman" panose="02020603050405020304" pitchFamily="18" charset="0"/>
              </a:rPr>
              <a:t>«</a:t>
            </a:r>
            <a:r>
              <a:rPr lang="ru-RU" sz="8000" b="1" dirty="0" smtClean="0">
                <a:ln w="22225">
                  <a:solidFill>
                    <a:schemeClr val="accent2"/>
                  </a:solidFill>
                  <a:prstDash val="solid"/>
                </a:ln>
                <a:solidFill>
                  <a:srgbClr val="C00000"/>
                </a:solidFill>
                <a:latin typeface="Times New Roman" panose="02020603050405020304" pitchFamily="18" charset="0"/>
                <a:cs typeface="Times New Roman" panose="02020603050405020304" pitchFamily="18" charset="0"/>
              </a:rPr>
              <a:t>В книжной памяти мгновения войны»</a:t>
            </a:r>
            <a:endParaRPr lang="ru-RU" sz="8000" dirty="0">
              <a:solidFill>
                <a:srgbClr val="C00000"/>
              </a:solidFill>
            </a:endParaRPr>
          </a:p>
        </p:txBody>
      </p:sp>
    </p:spTree>
    <p:extLst>
      <p:ext uri="{BB962C8B-B14F-4D97-AF65-F5344CB8AC3E}">
        <p14:creationId xmlns:p14="http://schemas.microsoft.com/office/powerpoint/2010/main" val="24397939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702363" cy="7304567"/>
          </a:xfrm>
        </p:spPr>
      </p:pic>
      <p:sp>
        <p:nvSpPr>
          <p:cNvPr id="3" name="TextBox 2"/>
          <p:cNvSpPr txBox="1"/>
          <p:nvPr/>
        </p:nvSpPr>
        <p:spPr>
          <a:xfrm>
            <a:off x="238125" y="133350"/>
            <a:ext cx="11325225" cy="5632311"/>
          </a:xfrm>
          <a:prstGeom prst="rect">
            <a:avLst/>
          </a:prstGeom>
          <a:noFill/>
        </p:spPr>
        <p:txBody>
          <a:bodyPr wrap="square" rtlCol="0">
            <a:spAutoFit/>
          </a:bodyPr>
          <a:lstStyle/>
          <a:p>
            <a:pPr algn="ctr"/>
            <a:r>
              <a:rPr lang="ru-RU" sz="3600" b="1" dirty="0" smtClean="0">
                <a:solidFill>
                  <a:srgbClr val="271203"/>
                </a:solidFill>
                <a:latin typeface="Times New Roman" pitchFamily="18" charset="0"/>
              </a:rPr>
              <a:t>Сегодня мы поговорим о произведениях, в которых поднимаются общечеловеческие проблемы: любви и ненависти, добра и зла, счастья, патриотизма и многие другие.</a:t>
            </a:r>
            <a:br>
              <a:rPr lang="ru-RU" sz="3600" b="1" dirty="0" smtClean="0">
                <a:solidFill>
                  <a:srgbClr val="271203"/>
                </a:solidFill>
                <a:latin typeface="Times New Roman" pitchFamily="18" charset="0"/>
              </a:rPr>
            </a:br>
            <a:r>
              <a:rPr lang="ru-RU" sz="3600" b="1" dirty="0" smtClean="0">
                <a:solidFill>
                  <a:srgbClr val="271203"/>
                </a:solidFill>
                <a:latin typeface="Times New Roman" pitchFamily="18" charset="0"/>
              </a:rPr>
              <a:t>Это будут не просто книги, а книги, где предлагаются пути преодоления сложных проблем, пути выхода из тупиковых ситуаций. </a:t>
            </a:r>
            <a:br>
              <a:rPr lang="ru-RU" sz="3600" b="1" dirty="0" smtClean="0">
                <a:solidFill>
                  <a:srgbClr val="271203"/>
                </a:solidFill>
                <a:latin typeface="Times New Roman" pitchFamily="18" charset="0"/>
              </a:rPr>
            </a:br>
            <a:r>
              <a:rPr lang="ru-RU" sz="3600" b="1" dirty="0" smtClean="0">
                <a:solidFill>
                  <a:srgbClr val="271203"/>
                </a:solidFill>
                <a:latin typeface="Times New Roman" pitchFamily="18" charset="0"/>
              </a:rPr>
              <a:t>Классическая литература учит жить по совести, помогать ближним, любить свою Родину и окружающих вас людей.</a:t>
            </a:r>
            <a:endParaRPr lang="ru-RU" sz="3600" dirty="0">
              <a:solidFill>
                <a:srgbClr val="271203"/>
              </a:solidFill>
            </a:endParaRPr>
          </a:p>
        </p:txBody>
      </p:sp>
    </p:spTree>
    <p:extLst>
      <p:ext uri="{BB962C8B-B14F-4D97-AF65-F5344CB8AC3E}">
        <p14:creationId xmlns:p14="http://schemas.microsoft.com/office/powerpoint/2010/main" val="3972555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702363" cy="7304567"/>
          </a:xfrm>
        </p:spPr>
      </p:pic>
      <p:sp>
        <p:nvSpPr>
          <p:cNvPr id="3" name="TextBox 2"/>
          <p:cNvSpPr txBox="1"/>
          <p:nvPr/>
        </p:nvSpPr>
        <p:spPr>
          <a:xfrm>
            <a:off x="609600" y="295275"/>
            <a:ext cx="10401300" cy="5324535"/>
          </a:xfrm>
          <a:prstGeom prst="rect">
            <a:avLst/>
          </a:prstGeom>
          <a:noFill/>
        </p:spPr>
        <p:txBody>
          <a:bodyPr wrap="square" rtlCol="0">
            <a:spAutoFit/>
          </a:bodyPr>
          <a:lstStyle/>
          <a:p>
            <a:pPr algn="ctr"/>
            <a:r>
              <a:rPr lang="ru-RU" sz="3600" b="1" dirty="0">
                <a:solidFill>
                  <a:srgbClr val="271203"/>
                </a:solidFill>
                <a:latin typeface="Times New Roman" pitchFamily="18" charset="0"/>
              </a:rPr>
              <a:t>Война оставила незабываемый след в сердцах людей. Поэмы, стихи, рассказы  повествуют нам события тех времён. </a:t>
            </a:r>
          </a:p>
          <a:p>
            <a:pPr algn="ctr"/>
            <a:r>
              <a:rPr lang="ru-RU" sz="3600" b="1" dirty="0">
                <a:solidFill>
                  <a:srgbClr val="271203"/>
                </a:solidFill>
                <a:latin typeface="Times New Roman" pitchFamily="18" charset="0"/>
              </a:rPr>
              <a:t>В трудные годы литература стала горячим оборонным </a:t>
            </a:r>
            <a:r>
              <a:rPr lang="ru-RU" sz="3600" b="1" dirty="0" smtClean="0">
                <a:solidFill>
                  <a:srgbClr val="271203"/>
                </a:solidFill>
                <a:latin typeface="Times New Roman" pitchFamily="18" charset="0"/>
              </a:rPr>
              <a:t>цехом</a:t>
            </a:r>
            <a:r>
              <a:rPr lang="ru-RU" sz="3600" b="1" dirty="0">
                <a:solidFill>
                  <a:srgbClr val="271203"/>
                </a:solidFill>
                <a:latin typeface="Times New Roman" pitchFamily="18" charset="0"/>
              </a:rPr>
              <a:t>, а художественное слово – действенным оружием в борьбе.</a:t>
            </a:r>
          </a:p>
          <a:p>
            <a:pPr algn="ctr"/>
            <a:r>
              <a:rPr lang="ru-RU" sz="3600" b="1" dirty="0">
                <a:solidFill>
                  <a:srgbClr val="271203"/>
                </a:solidFill>
                <a:latin typeface="Times New Roman" pitchFamily="18" charset="0"/>
              </a:rPr>
              <a:t>Сегодня мы поговорим о произведениях, которые напомнят о былых сражениях, которые призывают беречь мир на планете.</a:t>
            </a:r>
          </a:p>
          <a:p>
            <a:endParaRPr lang="ru-RU" sz="1600" b="1" dirty="0" smtClean="0">
              <a:solidFill>
                <a:schemeClr val="tx1"/>
              </a:solidFill>
              <a:latin typeface="Times New Roman" pitchFamily="18" charset="0"/>
            </a:endParaRPr>
          </a:p>
        </p:txBody>
      </p:sp>
    </p:spTree>
    <p:extLst>
      <p:ext uri="{BB962C8B-B14F-4D97-AF65-F5344CB8AC3E}">
        <p14:creationId xmlns:p14="http://schemas.microsoft.com/office/powerpoint/2010/main" val="24710114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702363" cy="7304567"/>
          </a:xfrm>
        </p:spPr>
      </p:pic>
      <p:sp>
        <p:nvSpPr>
          <p:cNvPr id="3" name="TextBox 2"/>
          <p:cNvSpPr txBox="1"/>
          <p:nvPr/>
        </p:nvSpPr>
        <p:spPr>
          <a:xfrm>
            <a:off x="1" y="0"/>
            <a:ext cx="11591924" cy="6186309"/>
          </a:xfrm>
          <a:prstGeom prst="rect">
            <a:avLst/>
          </a:prstGeom>
          <a:noFill/>
        </p:spPr>
        <p:txBody>
          <a:bodyPr wrap="square" rtlCol="0">
            <a:spAutoFit/>
          </a:bodyPr>
          <a:lstStyle/>
          <a:p>
            <a:pPr algn="ctr"/>
            <a:r>
              <a:rPr lang="ru-RU" sz="3600" b="1" dirty="0">
                <a:solidFill>
                  <a:srgbClr val="271203"/>
                </a:solidFill>
                <a:latin typeface="Times New Roman" pitchFamily="18" charset="0"/>
              </a:rPr>
              <a:t>Повесть Валентина Распутина </a:t>
            </a:r>
            <a:r>
              <a:rPr lang="ru-RU" sz="3600" b="1" i="1" dirty="0">
                <a:solidFill>
                  <a:srgbClr val="271203"/>
                </a:solidFill>
                <a:latin typeface="Times New Roman" pitchFamily="18" charset="0"/>
              </a:rPr>
              <a:t>«Живи и помни» </a:t>
            </a:r>
            <a:r>
              <a:rPr lang="ru-RU" sz="3600" b="1" dirty="0">
                <a:solidFill>
                  <a:srgbClr val="271203"/>
                </a:solidFill>
                <a:latin typeface="Times New Roman" pitchFamily="18" charset="0"/>
              </a:rPr>
              <a:t>вряд ли кого-то оставит равнодушным. Она неоднозначна и способна вызвать разные эмоции. Героям сочувствуешь, понимаешь, насколько тяжела была их жизнь в военное время, но поступки некоторых всё же остаются непонятны. Иногда герои вызывают осуждение, недоумение. И именно в этих эмоциях кроется главный вопрос, на который читатель должен будет честно ответить сам себе. Это вопрос о чести и долге, об ответственности, совести, собственной жизни и любви к близким.</a:t>
            </a:r>
          </a:p>
        </p:txBody>
      </p:sp>
      <p:pic>
        <p:nvPicPr>
          <p:cNvPr id="5" name="Picture 4" descr="74301"/>
          <p:cNvPicPr>
            <a:picLocks noChangeAspect="1" noChangeArrowheads="1"/>
          </p:cNvPicPr>
          <p:nvPr/>
        </p:nvPicPr>
        <p:blipFill>
          <a:blip r:embed="rId3"/>
          <a:srcRect/>
          <a:stretch>
            <a:fillRect/>
          </a:stretch>
        </p:blipFill>
        <p:spPr bwMode="auto">
          <a:xfrm>
            <a:off x="-329388" y="5495925"/>
            <a:ext cx="1291413" cy="1055509"/>
          </a:xfrm>
          <a:prstGeom prst="rect">
            <a:avLst/>
          </a:prstGeom>
          <a:noFill/>
          <a:ln w="9525">
            <a:noFill/>
            <a:miter lim="800000"/>
            <a:headEnd/>
            <a:tailEnd/>
          </a:ln>
        </p:spPr>
      </p:pic>
    </p:spTree>
    <p:extLst>
      <p:ext uri="{BB962C8B-B14F-4D97-AF65-F5344CB8AC3E}">
        <p14:creationId xmlns:p14="http://schemas.microsoft.com/office/powerpoint/2010/main" val="3110016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195816"/>
            <a:ext cx="12702363" cy="7304567"/>
          </a:xfrm>
        </p:spPr>
      </p:pic>
      <p:sp>
        <p:nvSpPr>
          <p:cNvPr id="3" name="TextBox 2"/>
          <p:cNvSpPr txBox="1"/>
          <p:nvPr/>
        </p:nvSpPr>
        <p:spPr>
          <a:xfrm>
            <a:off x="314326" y="123825"/>
            <a:ext cx="11144250" cy="5509200"/>
          </a:xfrm>
          <a:prstGeom prst="rect">
            <a:avLst/>
          </a:prstGeom>
          <a:noFill/>
        </p:spPr>
        <p:txBody>
          <a:bodyPr wrap="square" rtlCol="0">
            <a:spAutoFit/>
          </a:bodyPr>
          <a:lstStyle/>
          <a:p>
            <a:pPr algn="ctr"/>
            <a:r>
              <a:rPr lang="ru-RU" sz="3200" b="1" dirty="0" smtClean="0">
                <a:solidFill>
                  <a:srgbClr val="271203"/>
                </a:solidFill>
                <a:latin typeface="Times New Roman" pitchFamily="18" charset="0"/>
              </a:rPr>
              <a:t>Писатель рассказывает о мужчине Андрее, живущем в глухой сибирской деревеньке. Он женился на девушке Настёне, но побыть вместе они успели только четыре года, затем наступила война, и Андрей отправился на фронт. В 1944 году Андрей получает тяжёлое ранение и попадает в госпиталь. Он надеется, что после выздоровления сможет попасть домой. Однако его хотят снова отправить воевать, а видеть все ужасы войны он больше не готов. Андрей хочет хотя бы ненадолго повидаться с родными и уезжает. Он понимает, что всё равно не успеет вернуться вовремя, то есть его уже считают дезертиром.</a:t>
            </a:r>
          </a:p>
        </p:txBody>
      </p:sp>
      <p:pic>
        <p:nvPicPr>
          <p:cNvPr id="5" name="Picture 4" descr="74301"/>
          <p:cNvPicPr>
            <a:picLocks noChangeAspect="1" noChangeArrowheads="1"/>
          </p:cNvPicPr>
          <p:nvPr/>
        </p:nvPicPr>
        <p:blipFill>
          <a:blip r:embed="rId3"/>
          <a:srcRect/>
          <a:stretch>
            <a:fillRect/>
          </a:stretch>
        </p:blipFill>
        <p:spPr bwMode="auto">
          <a:xfrm>
            <a:off x="-419098" y="4967799"/>
            <a:ext cx="1647825" cy="1616075"/>
          </a:xfrm>
          <a:prstGeom prst="rect">
            <a:avLst/>
          </a:prstGeom>
          <a:noFill/>
          <a:ln w="9525">
            <a:noFill/>
            <a:miter lim="800000"/>
            <a:headEnd/>
            <a:tailEnd/>
          </a:ln>
        </p:spPr>
      </p:pic>
    </p:spTree>
    <p:extLst>
      <p:ext uri="{BB962C8B-B14F-4D97-AF65-F5344CB8AC3E}">
        <p14:creationId xmlns:p14="http://schemas.microsoft.com/office/powerpoint/2010/main" val="27590608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702363" cy="7304567"/>
          </a:xfrm>
        </p:spPr>
      </p:pic>
      <p:sp>
        <p:nvSpPr>
          <p:cNvPr id="3" name="TextBox 2"/>
          <p:cNvSpPr txBox="1"/>
          <p:nvPr/>
        </p:nvSpPr>
        <p:spPr>
          <a:xfrm>
            <a:off x="504825" y="133350"/>
            <a:ext cx="10848975" cy="5410712"/>
          </a:xfrm>
          <a:prstGeom prst="rect">
            <a:avLst/>
          </a:prstGeom>
          <a:noFill/>
        </p:spPr>
        <p:txBody>
          <a:bodyPr wrap="square" rtlCol="0">
            <a:spAutoFit/>
          </a:bodyPr>
          <a:lstStyle/>
          <a:p>
            <a:pPr>
              <a:lnSpc>
                <a:spcPct val="90000"/>
              </a:lnSpc>
            </a:pPr>
            <a:r>
              <a:rPr lang="ru-RU" sz="3200" b="1" dirty="0">
                <a:solidFill>
                  <a:srgbClr val="271203"/>
                </a:solidFill>
                <a:latin typeface="Times New Roman" pitchFamily="18" charset="0"/>
              </a:rPr>
              <a:t>Прибыв в родную деревню, Андрей скрывается, чтобы никто не знал о его позоре. Он постоянно размышляет о своём поступке, но понимает, что вернуться на войну не может. А в то время его уже разыскивают. Настёна знает, что её муж вернулся, но по его просьбе никому не рассказывает. Но так ли легко прятать от всех мужа-дезертира? Каково самой Настёне, каково родителям Андрея, ждущего сына-героя с войны? Насколько сильна любовь Настёны к мужу, чем она готова пожертвовать, чтобы сохранить тайну? И насколько человечным можно считать самого Андрея, вынуждающего жену лгать всем, чтобы скрыть свою трусость?</a:t>
            </a:r>
          </a:p>
        </p:txBody>
      </p:sp>
      <p:pic>
        <p:nvPicPr>
          <p:cNvPr id="5" name="Picture 4" descr="74301"/>
          <p:cNvPicPr>
            <a:picLocks noChangeAspect="1" noChangeArrowheads="1"/>
          </p:cNvPicPr>
          <p:nvPr/>
        </p:nvPicPr>
        <p:blipFill>
          <a:blip r:embed="rId3"/>
          <a:srcRect/>
          <a:stretch>
            <a:fillRect/>
          </a:stretch>
        </p:blipFill>
        <p:spPr bwMode="auto">
          <a:xfrm>
            <a:off x="10439400" y="4967799"/>
            <a:ext cx="1647825" cy="1616075"/>
          </a:xfrm>
          <a:prstGeom prst="rect">
            <a:avLst/>
          </a:prstGeom>
          <a:noFill/>
          <a:ln w="9525">
            <a:noFill/>
            <a:miter lim="800000"/>
            <a:headEnd/>
            <a:tailEnd/>
          </a:ln>
        </p:spPr>
      </p:pic>
    </p:spTree>
    <p:extLst>
      <p:ext uri="{BB962C8B-B14F-4D97-AF65-F5344CB8AC3E}">
        <p14:creationId xmlns:p14="http://schemas.microsoft.com/office/powerpoint/2010/main" val="1995654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59554"/>
            <a:ext cx="12926952" cy="7430375"/>
          </a:xfrm>
        </p:spPr>
      </p:pic>
      <p:sp>
        <p:nvSpPr>
          <p:cNvPr id="3" name="TextBox 2"/>
          <p:cNvSpPr txBox="1"/>
          <p:nvPr/>
        </p:nvSpPr>
        <p:spPr>
          <a:xfrm>
            <a:off x="623844" y="222191"/>
            <a:ext cx="10571148" cy="5016758"/>
          </a:xfrm>
          <a:prstGeom prst="rect">
            <a:avLst/>
          </a:prstGeom>
          <a:noFill/>
        </p:spPr>
        <p:txBody>
          <a:bodyPr wrap="square" rtlCol="0">
            <a:spAutoFit/>
          </a:bodyPr>
          <a:lstStyle/>
          <a:p>
            <a:pPr algn="ctr"/>
            <a:r>
              <a:rPr lang="ru-RU" sz="3200" b="1" dirty="0">
                <a:solidFill>
                  <a:srgbClr val="271203"/>
                </a:solidFill>
                <a:latin typeface="Times New Roman" pitchFamily="18" charset="0"/>
              </a:rPr>
              <a:t>Война никому не принесла радость, а только слёзы, боль утраты и неимоверную печаль. Произведение Бориса Васильева </a:t>
            </a:r>
            <a:r>
              <a:rPr lang="ru-RU" sz="3200" b="1" i="1" dirty="0" smtClean="0">
                <a:solidFill>
                  <a:srgbClr val="271203"/>
                </a:solidFill>
                <a:latin typeface="Times New Roman" pitchFamily="18" charset="0"/>
              </a:rPr>
              <a:t>«В списках не значился» </a:t>
            </a:r>
            <a:r>
              <a:rPr lang="ru-RU" sz="3200" b="1" dirty="0" smtClean="0">
                <a:solidFill>
                  <a:srgbClr val="271203"/>
                </a:solidFill>
                <a:latin typeface="Times New Roman" pitchFamily="18" charset="0"/>
              </a:rPr>
              <a:t>показывает </a:t>
            </a:r>
            <a:r>
              <a:rPr lang="ru-RU" sz="3200" b="1" dirty="0">
                <a:solidFill>
                  <a:srgbClr val="271203"/>
                </a:solidFill>
                <a:latin typeface="Times New Roman" pitchFamily="18" charset="0"/>
              </a:rPr>
              <a:t>читателю, каким мужеством и силой воли обладал главный герой Николай Плужников. Он вёл довольно-таки свободную жизнь, пока однажды не оказался в крепости, которую уже на следующее утро атаковали враги. В списках не значился Николай Плужников, а значит, мог покинуть крепость в любой момент военных действий.</a:t>
            </a:r>
            <a:endParaRPr lang="ru-RU" sz="3200" dirty="0">
              <a:solidFill>
                <a:srgbClr val="271203"/>
              </a:solidFill>
            </a:endParaRPr>
          </a:p>
        </p:txBody>
      </p:sp>
      <p:pic>
        <p:nvPicPr>
          <p:cNvPr id="5" name="Picture 4" descr="14899577"/>
          <p:cNvPicPr>
            <a:picLocks noChangeAspect="1" noChangeArrowheads="1"/>
          </p:cNvPicPr>
          <p:nvPr/>
        </p:nvPicPr>
        <p:blipFill>
          <a:blip r:embed="rId3"/>
          <a:srcRect/>
          <a:stretch>
            <a:fillRect/>
          </a:stretch>
        </p:blipFill>
        <p:spPr bwMode="auto">
          <a:xfrm>
            <a:off x="-146702" y="4332718"/>
            <a:ext cx="1522575" cy="2221907"/>
          </a:xfrm>
          <a:prstGeom prst="rect">
            <a:avLst/>
          </a:prstGeom>
          <a:noFill/>
          <a:ln w="9525">
            <a:noFill/>
            <a:miter lim="800000"/>
            <a:headEnd/>
            <a:tailEnd/>
          </a:ln>
        </p:spPr>
      </p:pic>
    </p:spTree>
    <p:extLst>
      <p:ext uri="{BB962C8B-B14F-4D97-AF65-F5344CB8AC3E}">
        <p14:creationId xmlns:p14="http://schemas.microsoft.com/office/powerpoint/2010/main" val="3717918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24588"/>
            <a:ext cx="12926952" cy="7365854"/>
          </a:xfrm>
        </p:spPr>
      </p:pic>
      <p:sp>
        <p:nvSpPr>
          <p:cNvPr id="3" name="TextBox 2"/>
          <p:cNvSpPr txBox="1"/>
          <p:nvPr/>
        </p:nvSpPr>
        <p:spPr>
          <a:xfrm>
            <a:off x="435836" y="196553"/>
            <a:ext cx="10767700" cy="5016758"/>
          </a:xfrm>
          <a:prstGeom prst="rect">
            <a:avLst/>
          </a:prstGeom>
          <a:noFill/>
        </p:spPr>
        <p:txBody>
          <a:bodyPr wrap="square" rtlCol="0">
            <a:spAutoFit/>
          </a:bodyPr>
          <a:lstStyle/>
          <a:p>
            <a:pPr algn="ctr"/>
            <a:r>
              <a:rPr lang="ru-RU" sz="3200" b="1" dirty="0">
                <a:solidFill>
                  <a:srgbClr val="271203"/>
                </a:solidFill>
                <a:latin typeface="Times New Roman" panose="02020603050405020304" pitchFamily="18" charset="0"/>
                <a:cs typeface="Times New Roman" panose="02020603050405020304" pitchFamily="18" charset="0"/>
              </a:rPr>
              <a:t>Николай остался, несмотря на любимую девушку и инстинкт самосохранения. Его характер очень изменился в этой крепости, он дрался, несмотря ни на что и был верен своей Родине. Плужников был патриотом и примером для будущего поколения...</a:t>
            </a:r>
          </a:p>
          <a:p>
            <a:pPr algn="ctr"/>
            <a:r>
              <a:rPr lang="ru-RU" sz="3200" b="1" dirty="0">
                <a:solidFill>
                  <a:srgbClr val="271203"/>
                </a:solidFill>
                <a:latin typeface="Times New Roman" panose="02020603050405020304" pitchFamily="18" charset="0"/>
                <a:cs typeface="Times New Roman" panose="02020603050405020304" pitchFamily="18" charset="0"/>
              </a:rPr>
              <a:t> Писатель повествует о пути, пройденном им самим и его сверстниками. Это путь формирования личного человеческого и национального достоинства, вынуждающего врага отдавать честь мальчишке, заявляющего</a:t>
            </a:r>
            <a:r>
              <a:rPr lang="ru-RU" sz="3200" b="1" dirty="0" smtClean="0">
                <a:solidFill>
                  <a:srgbClr val="271203"/>
                </a:solidFill>
                <a:latin typeface="Times New Roman" panose="02020603050405020304" pitchFamily="18" charset="0"/>
                <a:cs typeface="Times New Roman" panose="02020603050405020304" pitchFamily="18" charset="0"/>
              </a:rPr>
              <a:t>: </a:t>
            </a:r>
            <a:r>
              <a:rPr lang="ru-RU" sz="3200" b="1" i="1" dirty="0" smtClean="0">
                <a:solidFill>
                  <a:srgbClr val="C00000"/>
                </a:solidFill>
                <a:latin typeface="Times New Roman" panose="02020603050405020304" pitchFamily="18" charset="0"/>
                <a:cs typeface="Times New Roman" panose="02020603050405020304" pitchFamily="18" charset="0"/>
              </a:rPr>
              <a:t>«</a:t>
            </a:r>
            <a:r>
              <a:rPr lang="ru-RU" sz="3200" b="1" i="1" dirty="0">
                <a:solidFill>
                  <a:srgbClr val="C00000"/>
                </a:solidFill>
                <a:latin typeface="Times New Roman" panose="02020603050405020304" pitchFamily="18" charset="0"/>
                <a:cs typeface="Times New Roman" panose="02020603050405020304" pitchFamily="18" charset="0"/>
              </a:rPr>
              <a:t>Я - русский солдат». </a:t>
            </a:r>
          </a:p>
        </p:txBody>
      </p:sp>
      <p:pic>
        <p:nvPicPr>
          <p:cNvPr id="5" name="Picture 4"/>
          <p:cNvPicPr>
            <a:picLocks noChangeAspect="1" noChangeArrowheads="1"/>
          </p:cNvPicPr>
          <p:nvPr/>
        </p:nvPicPr>
        <p:blipFill>
          <a:blip r:embed="rId3"/>
          <a:srcRect/>
          <a:stretch>
            <a:fillRect/>
          </a:stretch>
        </p:blipFill>
        <p:spPr bwMode="auto">
          <a:xfrm>
            <a:off x="-170917" y="4580545"/>
            <a:ext cx="1410057" cy="1986695"/>
          </a:xfrm>
          <a:prstGeom prst="rect">
            <a:avLst/>
          </a:prstGeom>
          <a:noFill/>
          <a:ln w="9525">
            <a:noFill/>
            <a:miter lim="800000"/>
            <a:headEnd/>
            <a:tailEnd/>
          </a:ln>
        </p:spPr>
      </p:pic>
    </p:spTree>
    <p:extLst>
      <p:ext uri="{BB962C8B-B14F-4D97-AF65-F5344CB8AC3E}">
        <p14:creationId xmlns:p14="http://schemas.microsoft.com/office/powerpoint/2010/main" val="3252155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30700" cy="7436821"/>
          </a:xfrm>
        </p:spPr>
      </p:pic>
      <p:sp>
        <p:nvSpPr>
          <p:cNvPr id="3" name="TextBox 2"/>
          <p:cNvSpPr txBox="1"/>
          <p:nvPr/>
        </p:nvSpPr>
        <p:spPr>
          <a:xfrm>
            <a:off x="838200" y="76912"/>
            <a:ext cx="10108963" cy="5016758"/>
          </a:xfrm>
          <a:prstGeom prst="rect">
            <a:avLst/>
          </a:prstGeom>
          <a:noFill/>
        </p:spPr>
        <p:txBody>
          <a:bodyPr wrap="square" rtlCol="0">
            <a:spAutoFit/>
          </a:bodyPr>
          <a:lstStyle/>
          <a:p>
            <a:pPr algn="ctr"/>
            <a:r>
              <a:rPr lang="ru-RU" sz="3200" b="1" dirty="0">
                <a:solidFill>
                  <a:srgbClr val="271203"/>
                </a:solidFill>
                <a:latin typeface="Times New Roman" pitchFamily="18" charset="0"/>
              </a:rPr>
              <a:t>Повесть Василя Быкова </a:t>
            </a:r>
            <a:r>
              <a:rPr lang="ru-RU" sz="3200" b="1" i="1" dirty="0">
                <a:solidFill>
                  <a:srgbClr val="271203"/>
                </a:solidFill>
                <a:latin typeface="Times New Roman" pitchFamily="18" charset="0"/>
              </a:rPr>
              <a:t>«Дожить до рассвета»,  </a:t>
            </a:r>
            <a:r>
              <a:rPr lang="ru-RU" sz="3200" b="1" dirty="0">
                <a:solidFill>
                  <a:srgbClr val="271203"/>
                </a:solidFill>
                <a:latin typeface="Times New Roman" pitchFamily="18" charset="0"/>
              </a:rPr>
              <a:t>позволяет лучше понять представление писателя о героизме, героическом человеке и природу героизма. Именно на размышлениях и переживаниях главного героя построена данная повесть. Здесь все поступки лейтенанта Ивановского логично вытекают из его размышлений, воспоминаний, болевых ощущений. Глубоко нравственный молодой лейтенант страдает от безнравственности своих командиров, от их поступков, приведших к поражению и гибели бойцов. </a:t>
            </a:r>
          </a:p>
        </p:txBody>
      </p:sp>
      <p:pic>
        <p:nvPicPr>
          <p:cNvPr id="5" name="Picture 4" descr="1391686611_dozhit-do-rassveta"/>
          <p:cNvPicPr>
            <a:picLocks noChangeAspect="1" noChangeArrowheads="1"/>
          </p:cNvPicPr>
          <p:nvPr/>
        </p:nvPicPr>
        <p:blipFill>
          <a:blip r:embed="rId3"/>
          <a:srcRect/>
          <a:stretch>
            <a:fillRect/>
          </a:stretch>
        </p:blipFill>
        <p:spPr bwMode="auto">
          <a:xfrm>
            <a:off x="10725328" y="4965106"/>
            <a:ext cx="1128045" cy="1632549"/>
          </a:xfrm>
          <a:prstGeom prst="rect">
            <a:avLst/>
          </a:prstGeom>
          <a:noFill/>
          <a:ln w="9525">
            <a:noFill/>
            <a:miter lim="800000"/>
            <a:headEnd/>
            <a:tailEnd/>
          </a:ln>
        </p:spPr>
      </p:pic>
    </p:spTree>
    <p:extLst>
      <p:ext uri="{BB962C8B-B14F-4D97-AF65-F5344CB8AC3E}">
        <p14:creationId xmlns:p14="http://schemas.microsoft.com/office/powerpoint/2010/main" val="3358668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484948"/>
          </a:xfrm>
        </p:spPr>
      </p:pic>
      <p:sp>
        <p:nvSpPr>
          <p:cNvPr id="3" name="TextBox 2"/>
          <p:cNvSpPr txBox="1"/>
          <p:nvPr/>
        </p:nvSpPr>
        <p:spPr>
          <a:xfrm>
            <a:off x="358923" y="170916"/>
            <a:ext cx="10801883" cy="4524315"/>
          </a:xfrm>
          <a:prstGeom prst="rect">
            <a:avLst/>
          </a:prstGeom>
          <a:noFill/>
        </p:spPr>
        <p:txBody>
          <a:bodyPr wrap="square" rtlCol="0">
            <a:spAutoFit/>
          </a:bodyPr>
          <a:lstStyle/>
          <a:p>
            <a:pPr algn="ctr"/>
            <a:r>
              <a:rPr lang="ru-RU" sz="3600" b="1" dirty="0">
                <a:solidFill>
                  <a:srgbClr val="271203"/>
                </a:solidFill>
                <a:latin typeface="Times New Roman" pitchFamily="18" charset="0"/>
              </a:rPr>
              <a:t>События романа Юрия Бондарева </a:t>
            </a:r>
            <a:r>
              <a:rPr lang="ru-RU" sz="3600" b="1" i="1" dirty="0">
                <a:solidFill>
                  <a:srgbClr val="271203"/>
                </a:solidFill>
                <a:latin typeface="Times New Roman" pitchFamily="18" charset="0"/>
              </a:rPr>
              <a:t>«Горячий снег» </a:t>
            </a:r>
            <a:r>
              <a:rPr lang="ru-RU" sz="3600" b="1" dirty="0">
                <a:solidFill>
                  <a:srgbClr val="271203"/>
                </a:solidFill>
                <a:latin typeface="Times New Roman" pitchFamily="18" charset="0"/>
              </a:rPr>
              <a:t>разворачиваются в холодном декабре 1942 года под Сталинградом, южнее блокированной советскими войсками 6-й армии генерала Паулюса, когда одна из наших армий сдерживала в приволжской степи удар танковых дивизий фельдмаршала Манштейна, который стремился пробить коридор к армии Паулюса и вывести её из окружения. </a:t>
            </a:r>
          </a:p>
        </p:txBody>
      </p:sp>
      <p:pic>
        <p:nvPicPr>
          <p:cNvPr id="5" name="Picture 8"/>
          <p:cNvPicPr>
            <a:picLocks noChangeAspect="1" noChangeArrowheads="1"/>
          </p:cNvPicPr>
          <p:nvPr/>
        </p:nvPicPr>
        <p:blipFill>
          <a:blip r:embed="rId3"/>
          <a:srcRect/>
          <a:stretch>
            <a:fillRect/>
          </a:stretch>
        </p:blipFill>
        <p:spPr bwMode="auto">
          <a:xfrm>
            <a:off x="-155586" y="4695231"/>
            <a:ext cx="1329293" cy="1910668"/>
          </a:xfrm>
          <a:prstGeom prst="rect">
            <a:avLst/>
          </a:prstGeom>
          <a:noFill/>
          <a:ln w="9525">
            <a:noFill/>
            <a:miter lim="800000"/>
            <a:headEnd/>
            <a:tailEnd/>
          </a:ln>
        </p:spPr>
      </p:pic>
    </p:spTree>
    <p:extLst>
      <p:ext uri="{BB962C8B-B14F-4D97-AF65-F5344CB8AC3E}">
        <p14:creationId xmlns:p14="http://schemas.microsoft.com/office/powerpoint/2010/main" val="2422699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30700" cy="7372653"/>
          </a:xfrm>
        </p:spPr>
      </p:pic>
      <p:sp>
        <p:nvSpPr>
          <p:cNvPr id="3" name="TextBox 2"/>
          <p:cNvSpPr txBox="1"/>
          <p:nvPr/>
        </p:nvSpPr>
        <p:spPr>
          <a:xfrm>
            <a:off x="170916" y="162370"/>
            <a:ext cx="11323177" cy="5293757"/>
          </a:xfrm>
          <a:prstGeom prst="rect">
            <a:avLst/>
          </a:prstGeom>
          <a:noFill/>
        </p:spPr>
        <p:txBody>
          <a:bodyPr wrap="square" rtlCol="0">
            <a:spAutoFit/>
          </a:bodyPr>
          <a:lstStyle/>
          <a:p>
            <a:pPr algn="ctr"/>
            <a:r>
              <a:rPr lang="ru-RU" sz="3200" b="1" dirty="0">
                <a:solidFill>
                  <a:srgbClr val="271203"/>
                </a:solidFill>
                <a:latin typeface="Times New Roman" pitchFamily="18" charset="0"/>
              </a:rPr>
              <a:t>От успеха или неуспеха этой операции в значительной степени зависел исход битвы на Волге. Время действия романа ограничено всего несколькими днями, в течение которых герои Юрия Бондарева самоотверженно обороняют крошечный пятачок земли от немецких танков.</a:t>
            </a:r>
            <a:br>
              <a:rPr lang="ru-RU" sz="3200" b="1" dirty="0">
                <a:solidFill>
                  <a:srgbClr val="271203"/>
                </a:solidFill>
                <a:latin typeface="Times New Roman" pitchFamily="18" charset="0"/>
              </a:rPr>
            </a:br>
            <a:r>
              <a:rPr lang="ru-RU" sz="3200" b="1" dirty="0">
                <a:solidFill>
                  <a:srgbClr val="271203"/>
                </a:solidFill>
                <a:latin typeface="Times New Roman" pitchFamily="18" charset="0"/>
              </a:rPr>
              <a:t>Плотность времени столь высока в романе, что возникает ощущение перехваченного дыхания. Гибель героев накануне победы, преступная неизбежность смерти заключает в себе высокую трагедийность и вызывает протест против жестокости войны и развязавших её сил.</a:t>
            </a:r>
            <a:r>
              <a:rPr lang="ru-RU" b="1" dirty="0">
                <a:latin typeface="Times New Roman" pitchFamily="18" charset="0"/>
              </a:rPr>
              <a:t/>
            </a:r>
            <a:br>
              <a:rPr lang="ru-RU" b="1" dirty="0">
                <a:latin typeface="Times New Roman" pitchFamily="18" charset="0"/>
              </a:rPr>
            </a:br>
            <a:endParaRPr lang="ru-RU" b="1" dirty="0">
              <a:latin typeface="Times New Roman" pitchFamily="18" charset="0"/>
            </a:endParaRPr>
          </a:p>
        </p:txBody>
      </p:sp>
      <p:pic>
        <p:nvPicPr>
          <p:cNvPr id="5" name="Picture 4"/>
          <p:cNvPicPr>
            <a:picLocks noChangeAspect="1" noChangeArrowheads="1"/>
          </p:cNvPicPr>
          <p:nvPr/>
        </p:nvPicPr>
        <p:blipFill>
          <a:blip r:embed="rId3"/>
          <a:srcRect/>
          <a:stretch>
            <a:fillRect/>
          </a:stretch>
        </p:blipFill>
        <p:spPr bwMode="auto">
          <a:xfrm>
            <a:off x="10707880" y="5027274"/>
            <a:ext cx="1222049" cy="1650278"/>
          </a:xfrm>
          <a:prstGeom prst="rect">
            <a:avLst/>
          </a:prstGeom>
          <a:noFill/>
          <a:ln w="9525">
            <a:noFill/>
            <a:miter lim="800000"/>
            <a:headEnd/>
            <a:tailEnd/>
          </a:ln>
        </p:spPr>
      </p:pic>
    </p:spTree>
    <p:extLst>
      <p:ext uri="{BB962C8B-B14F-4D97-AF65-F5344CB8AC3E}">
        <p14:creationId xmlns:p14="http://schemas.microsoft.com/office/powerpoint/2010/main" val="234887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30700" cy="7436821"/>
          </a:xfrm>
        </p:spPr>
      </p:pic>
      <p:sp>
        <p:nvSpPr>
          <p:cNvPr id="3" name="TextBox 2"/>
          <p:cNvSpPr txBox="1"/>
          <p:nvPr/>
        </p:nvSpPr>
        <p:spPr>
          <a:xfrm>
            <a:off x="464024" y="162370"/>
            <a:ext cx="10645253" cy="5078313"/>
          </a:xfrm>
          <a:prstGeom prst="rect">
            <a:avLst/>
          </a:prstGeom>
          <a:noFill/>
        </p:spPr>
        <p:txBody>
          <a:bodyPr wrap="square" rtlCol="0">
            <a:spAutoFit/>
          </a:bodyPr>
          <a:lstStyle/>
          <a:p>
            <a:pPr algn="ctr"/>
            <a:r>
              <a:rPr lang="ru-RU" sz="3600" b="1" dirty="0">
                <a:solidFill>
                  <a:srgbClr val="271203"/>
                </a:solidFill>
                <a:latin typeface="Times New Roman" pitchFamily="18" charset="0"/>
              </a:rPr>
              <a:t>Повесть Бориса Васильева </a:t>
            </a:r>
            <a:r>
              <a:rPr lang="ru-RU" sz="3600" b="1" i="1" dirty="0">
                <a:solidFill>
                  <a:srgbClr val="271203"/>
                </a:solidFill>
                <a:latin typeface="Times New Roman" pitchFamily="18" charset="0"/>
              </a:rPr>
              <a:t>«А зори здесь тихие...» </a:t>
            </a:r>
            <a:r>
              <a:rPr lang="ru-RU" sz="3600" b="1" dirty="0">
                <a:solidFill>
                  <a:srgbClr val="271203"/>
                </a:solidFill>
                <a:latin typeface="Times New Roman" pitchFamily="18" charset="0"/>
              </a:rPr>
              <a:t>- одно из самых пронзительных по своей лиричности и трагедийности произведений о войне. Пять девушек-зенитчиц во главе со старшиной Васковым в мае 1942 года на далёком разъезде противостоят отряду отборных немецких диверсантов-десантников. Хрупкие девушки вступают в смертельную схватку с крепкими, обученными убивать мужчинами. </a:t>
            </a:r>
          </a:p>
        </p:txBody>
      </p:sp>
      <p:pic>
        <p:nvPicPr>
          <p:cNvPr id="5" name="Picture 7"/>
          <p:cNvPicPr>
            <a:picLocks noChangeAspect="1" noChangeArrowheads="1"/>
          </p:cNvPicPr>
          <p:nvPr/>
        </p:nvPicPr>
        <p:blipFill>
          <a:blip r:embed="rId3"/>
          <a:srcRect/>
          <a:stretch>
            <a:fillRect/>
          </a:stretch>
        </p:blipFill>
        <p:spPr bwMode="auto">
          <a:xfrm>
            <a:off x="-109182" y="4723616"/>
            <a:ext cx="1473129" cy="1826705"/>
          </a:xfrm>
          <a:prstGeom prst="rect">
            <a:avLst/>
          </a:prstGeom>
          <a:noFill/>
          <a:ln w="9525">
            <a:noFill/>
            <a:miter lim="800000"/>
            <a:headEnd/>
            <a:tailEnd/>
          </a:ln>
        </p:spPr>
      </p:pic>
    </p:spTree>
    <p:extLst>
      <p:ext uri="{BB962C8B-B14F-4D97-AF65-F5344CB8AC3E}">
        <p14:creationId xmlns:p14="http://schemas.microsoft.com/office/powerpoint/2010/main" val="1332551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62784" cy="7420779"/>
          </a:xfrm>
        </p:spPr>
      </p:pic>
      <p:sp>
        <p:nvSpPr>
          <p:cNvPr id="3" name="TextBox 2"/>
          <p:cNvSpPr txBox="1"/>
          <p:nvPr/>
        </p:nvSpPr>
        <p:spPr>
          <a:xfrm>
            <a:off x="495656" y="153824"/>
            <a:ext cx="10596785" cy="5909310"/>
          </a:xfrm>
          <a:prstGeom prst="rect">
            <a:avLst/>
          </a:prstGeom>
          <a:noFill/>
        </p:spPr>
        <p:txBody>
          <a:bodyPr wrap="square" rtlCol="0">
            <a:spAutoFit/>
          </a:bodyPr>
          <a:lstStyle/>
          <a:p>
            <a:pPr algn="ctr"/>
            <a:r>
              <a:rPr lang="ru-RU" sz="3600" b="1" dirty="0">
                <a:solidFill>
                  <a:srgbClr val="271203"/>
                </a:solidFill>
                <a:latin typeface="Times New Roman" pitchFamily="18" charset="0"/>
              </a:rPr>
              <a:t>Светлые образы девушек, их мечты и воспоминания о любимых, создают разительный контраст с нечеловеческим лицом войны, которая не пощадила их -  юных, любящих, нежных. Но и через смерть они продолжают утверждать жизнь и милосердие. </a:t>
            </a:r>
          </a:p>
          <a:p>
            <a:pPr algn="ctr"/>
            <a:r>
              <a:rPr lang="ru-RU" sz="3600" b="1" dirty="0">
                <a:solidFill>
                  <a:srgbClr val="271203"/>
                </a:solidFill>
                <a:latin typeface="Times New Roman" panose="02020603050405020304" pitchFamily="18" charset="0"/>
                <a:cs typeface="Times New Roman" panose="02020603050405020304" pitchFamily="18" charset="0"/>
              </a:rPr>
              <a:t>Здесь, своими историями с вами поделятся совершенно реальные женщины. О них - матерях, бабушках, рассказывают их дочери, сыновья, внуки.</a:t>
            </a:r>
            <a:r>
              <a:rPr lang="ru-RU" sz="3200" b="1" dirty="0">
                <a:solidFill>
                  <a:srgbClr val="271203"/>
                </a:solidFill>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p>
        </p:txBody>
      </p:sp>
      <p:pic>
        <p:nvPicPr>
          <p:cNvPr id="5" name="Picture 7"/>
          <p:cNvPicPr>
            <a:picLocks noChangeAspect="1" noChangeArrowheads="1"/>
          </p:cNvPicPr>
          <p:nvPr/>
        </p:nvPicPr>
        <p:blipFill>
          <a:blip r:embed="rId3"/>
          <a:srcRect/>
          <a:stretch>
            <a:fillRect/>
          </a:stretch>
        </p:blipFill>
        <p:spPr bwMode="auto">
          <a:xfrm>
            <a:off x="10610708" y="5079581"/>
            <a:ext cx="1224826" cy="1487312"/>
          </a:xfrm>
          <a:prstGeom prst="rect">
            <a:avLst/>
          </a:prstGeom>
          <a:noFill/>
          <a:ln w="9525">
            <a:noFill/>
            <a:miter lim="800000"/>
            <a:headEnd/>
            <a:tailEnd/>
          </a:ln>
        </p:spPr>
      </p:pic>
    </p:spTree>
    <p:extLst>
      <p:ext uri="{BB962C8B-B14F-4D97-AF65-F5344CB8AC3E}">
        <p14:creationId xmlns:p14="http://schemas.microsoft.com/office/powerpoint/2010/main" val="1308094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313898"/>
            <a:ext cx="12830700" cy="7597014"/>
          </a:xfrm>
        </p:spPr>
      </p:pic>
      <p:sp>
        <p:nvSpPr>
          <p:cNvPr id="3" name="TextBox 2"/>
          <p:cNvSpPr txBox="1"/>
          <p:nvPr/>
        </p:nvSpPr>
        <p:spPr>
          <a:xfrm>
            <a:off x="1418602" y="0"/>
            <a:ext cx="8263783" cy="4247317"/>
          </a:xfrm>
          <a:prstGeom prst="rect">
            <a:avLst/>
          </a:prstGeom>
          <a:noFill/>
        </p:spPr>
        <p:txBody>
          <a:bodyPr wrap="square" rtlCol="0">
            <a:spAutoFit/>
          </a:bodyPr>
          <a:lstStyle/>
          <a:p>
            <a:pPr algn="ctr"/>
            <a:endParaRPr lang="ru-RU" sz="3600" b="1" dirty="0" smtClean="0">
              <a:solidFill>
                <a:srgbClr val="271203"/>
              </a:solidFill>
              <a:latin typeface="Times New Roman" panose="02020603050405020304" pitchFamily="18" charset="0"/>
              <a:cs typeface="Times New Roman" panose="02020603050405020304" pitchFamily="18" charset="0"/>
            </a:endParaRPr>
          </a:p>
          <a:p>
            <a:pPr algn="ctr"/>
            <a:r>
              <a:rPr lang="ru-RU" sz="3600" b="1" dirty="0" smtClean="0">
                <a:solidFill>
                  <a:srgbClr val="271203"/>
                </a:solidFill>
                <a:latin typeface="Times New Roman" panose="02020603050405020304" pitchFamily="18" charset="0"/>
                <a:cs typeface="Times New Roman" panose="02020603050405020304" pitchFamily="18" charset="0"/>
              </a:rPr>
              <a:t>Эти </a:t>
            </a:r>
            <a:r>
              <a:rPr lang="ru-RU" sz="3600" b="1" dirty="0">
                <a:solidFill>
                  <a:srgbClr val="271203"/>
                </a:solidFill>
                <a:latin typeface="Times New Roman" panose="02020603050405020304" pitchFamily="18" charset="0"/>
                <a:cs typeface="Times New Roman" panose="02020603050405020304" pitchFamily="18" charset="0"/>
              </a:rPr>
              <a:t>семейные воспоминания о военном времени - фрагменты единой картины, записанной в генетическом коде нашего народа, которую мы не смеем забывать, ибо забытое повторяется.</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p>
        </p:txBody>
      </p:sp>
      <p:pic>
        <p:nvPicPr>
          <p:cNvPr id="5" name="Picture 7"/>
          <p:cNvPicPr>
            <a:picLocks noChangeAspect="1" noChangeArrowheads="1"/>
          </p:cNvPicPr>
          <p:nvPr/>
        </p:nvPicPr>
        <p:blipFill>
          <a:blip r:embed="rId3"/>
          <a:srcRect/>
          <a:stretch>
            <a:fillRect/>
          </a:stretch>
        </p:blipFill>
        <p:spPr bwMode="auto">
          <a:xfrm>
            <a:off x="9430603" y="3255840"/>
            <a:ext cx="2374788" cy="3341000"/>
          </a:xfrm>
          <a:prstGeom prst="rect">
            <a:avLst/>
          </a:prstGeom>
          <a:noFill/>
          <a:ln w="9525">
            <a:noFill/>
            <a:miter lim="800000"/>
            <a:headEnd/>
            <a:tailEnd/>
          </a:ln>
        </p:spPr>
      </p:pic>
    </p:spTree>
    <p:extLst>
      <p:ext uri="{BB962C8B-B14F-4D97-AF65-F5344CB8AC3E}">
        <p14:creationId xmlns:p14="http://schemas.microsoft.com/office/powerpoint/2010/main" val="2073181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62784" cy="7436821"/>
          </a:xfrm>
        </p:spPr>
      </p:pic>
      <p:sp>
        <p:nvSpPr>
          <p:cNvPr id="3" name="TextBox 2"/>
          <p:cNvSpPr txBox="1"/>
          <p:nvPr/>
        </p:nvSpPr>
        <p:spPr>
          <a:xfrm>
            <a:off x="572569" y="205099"/>
            <a:ext cx="10613876" cy="5078313"/>
          </a:xfrm>
          <a:prstGeom prst="rect">
            <a:avLst/>
          </a:prstGeom>
          <a:noFill/>
        </p:spPr>
        <p:txBody>
          <a:bodyPr wrap="square" rtlCol="0">
            <a:spAutoFit/>
          </a:bodyPr>
          <a:lstStyle/>
          <a:p>
            <a:pPr algn="ctr"/>
            <a:r>
              <a:rPr lang="ru-RU" sz="3600" b="1" dirty="0" smtClean="0">
                <a:solidFill>
                  <a:srgbClr val="271203"/>
                </a:solidFill>
                <a:latin typeface="Times New Roman" panose="02020603050405020304" pitchFamily="18" charset="0"/>
                <a:cs typeface="Times New Roman" panose="02020603050405020304" pitchFamily="18" charset="0"/>
              </a:rPr>
              <a:t>Роман-анекдот </a:t>
            </a:r>
            <a:r>
              <a:rPr lang="ru-RU" sz="3600" b="1" i="1" dirty="0" smtClean="0">
                <a:solidFill>
                  <a:srgbClr val="271203"/>
                </a:solidFill>
                <a:latin typeface="Times New Roman" panose="02020603050405020304" pitchFamily="18" charset="0"/>
                <a:cs typeface="Times New Roman" panose="02020603050405020304" pitchFamily="18" charset="0"/>
              </a:rPr>
              <a:t>«Жизнь и Необычайные приключения солдата Ивана Чонкина»</a:t>
            </a:r>
            <a:r>
              <a:rPr lang="ru-RU" sz="3600" b="1" dirty="0" smtClean="0">
                <a:solidFill>
                  <a:srgbClr val="271203"/>
                </a:solidFill>
                <a:latin typeface="Times New Roman" panose="02020603050405020304" pitchFamily="18" charset="0"/>
                <a:cs typeface="Times New Roman" panose="02020603050405020304" pitchFamily="18" charset="0"/>
              </a:rPr>
              <a:t> </a:t>
            </a:r>
            <a:r>
              <a:rPr lang="ru-RU" sz="3600" b="1" dirty="0">
                <a:solidFill>
                  <a:srgbClr val="271203"/>
                </a:solidFill>
                <a:latin typeface="Times New Roman" panose="02020603050405020304" pitchFamily="18" charset="0"/>
                <a:cs typeface="Times New Roman" panose="02020603050405020304" pitchFamily="18" charset="0"/>
              </a:rPr>
              <a:t>Владимира Войновича, </a:t>
            </a:r>
            <a:r>
              <a:rPr lang="ru-RU" sz="3600" b="1" dirty="0" smtClean="0">
                <a:solidFill>
                  <a:srgbClr val="271203"/>
                </a:solidFill>
                <a:latin typeface="Times New Roman" panose="02020603050405020304" pitchFamily="18" charset="0"/>
                <a:cs typeface="Times New Roman" panose="02020603050405020304" pitchFamily="18" charset="0"/>
              </a:rPr>
              <a:t>здесь </a:t>
            </a:r>
            <a:r>
              <a:rPr lang="ru-RU" sz="3600" b="1" dirty="0">
                <a:solidFill>
                  <a:srgbClr val="271203"/>
                </a:solidFill>
                <a:latin typeface="Times New Roman" panose="02020603050405020304" pitchFamily="18" charset="0"/>
                <a:cs typeface="Times New Roman" panose="02020603050405020304" pitchFamily="18" charset="0"/>
              </a:rPr>
              <a:t>главный герой, смешной и нелепый Ваня попадает в водоворот событий, помеченных в современной истории грифом </a:t>
            </a:r>
            <a:r>
              <a:rPr lang="ru-RU" sz="3600" b="1" i="1" dirty="0">
                <a:solidFill>
                  <a:srgbClr val="271203"/>
                </a:solidFill>
                <a:latin typeface="Times New Roman" panose="02020603050405020304" pitchFamily="18" charset="0"/>
                <a:cs typeface="Times New Roman" panose="02020603050405020304" pitchFamily="18" charset="0"/>
              </a:rPr>
              <a:t>«совершено серьёзно». </a:t>
            </a:r>
            <a:r>
              <a:rPr lang="ru-RU" sz="3600" b="1" dirty="0">
                <a:solidFill>
                  <a:srgbClr val="271203"/>
                </a:solidFill>
                <a:latin typeface="Times New Roman" panose="02020603050405020304" pitchFamily="18" charset="0"/>
                <a:cs typeface="Times New Roman" panose="02020603050405020304" pitchFamily="18" charset="0"/>
              </a:rPr>
              <a:t>Но его простачковое восприятие действительности превращает всё в анекдот. И естественно, как и положено герою, впереди его ждёт подвиг.</a:t>
            </a:r>
          </a:p>
        </p:txBody>
      </p:sp>
      <p:pic>
        <p:nvPicPr>
          <p:cNvPr id="5" name="Рисунок 4" descr="C:\Documents and Settings\Admin\Рабочий стол\11805.jpg"/>
          <p:cNvPicPr/>
          <p:nvPr/>
        </p:nvPicPr>
        <p:blipFill>
          <a:blip r:embed="rId3"/>
          <a:srcRect/>
          <a:stretch>
            <a:fillRect/>
          </a:stretch>
        </p:blipFill>
        <p:spPr bwMode="auto">
          <a:xfrm>
            <a:off x="10510395" y="4702339"/>
            <a:ext cx="1352100" cy="1849107"/>
          </a:xfrm>
          <a:prstGeom prst="rect">
            <a:avLst/>
          </a:prstGeom>
          <a:noFill/>
          <a:ln w="9525">
            <a:noFill/>
            <a:miter lim="800000"/>
            <a:headEnd/>
            <a:tailEnd/>
          </a:ln>
        </p:spPr>
      </p:pic>
    </p:spTree>
    <p:extLst>
      <p:ext uri="{BB962C8B-B14F-4D97-AF65-F5344CB8AC3E}">
        <p14:creationId xmlns:p14="http://schemas.microsoft.com/office/powerpoint/2010/main" val="4266120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388695"/>
          </a:xfrm>
        </p:spPr>
      </p:pic>
      <p:sp>
        <p:nvSpPr>
          <p:cNvPr id="3" name="TextBox 2"/>
          <p:cNvSpPr txBox="1"/>
          <p:nvPr/>
        </p:nvSpPr>
        <p:spPr>
          <a:xfrm>
            <a:off x="393108" y="179462"/>
            <a:ext cx="10348956" cy="5632311"/>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Действие романа Юлиана Семёнова </a:t>
            </a:r>
            <a:r>
              <a:rPr lang="ru-RU" sz="3600" b="1" i="1" dirty="0">
                <a:solidFill>
                  <a:srgbClr val="271203"/>
                </a:solidFill>
                <a:latin typeface="Times New Roman" panose="02020603050405020304" pitchFamily="18" charset="0"/>
                <a:cs typeface="Times New Roman" panose="02020603050405020304" pitchFamily="18" charset="0"/>
              </a:rPr>
              <a:t>«Семнадцать мгновений весны» </a:t>
            </a:r>
            <a:r>
              <a:rPr lang="ru-RU" sz="3600" b="1" dirty="0">
                <a:solidFill>
                  <a:srgbClr val="271203"/>
                </a:solidFill>
                <a:latin typeface="Times New Roman" panose="02020603050405020304" pitchFamily="18" charset="0"/>
                <a:cs typeface="Times New Roman" panose="02020603050405020304" pitchFamily="18" charset="0"/>
              </a:rPr>
              <a:t>разворачивается в феврале-марте 1945 года, незадолго до капитуляции Германии во Второй Мировой войне. Герой романа, штандартенфюрер Макс Отто фон Штирлиц, советский разведчик, работающий в центральном аппарате СД, получает задание выяснить, кто из высших руководителей Рейха ведёт сепаратные переговоры с </a:t>
            </a:r>
            <a:r>
              <a:rPr lang="ru-RU" sz="3600" b="1" dirty="0" smtClean="0">
                <a:solidFill>
                  <a:srgbClr val="271203"/>
                </a:solidFill>
                <a:latin typeface="Times New Roman" panose="02020603050405020304" pitchFamily="18" charset="0"/>
                <a:cs typeface="Times New Roman" panose="02020603050405020304" pitchFamily="18" charset="0"/>
              </a:rPr>
              <a:t>Западом.</a:t>
            </a:r>
            <a:endParaRPr lang="ru-RU" sz="3600" b="1" dirty="0">
              <a:solidFill>
                <a:srgbClr val="271203"/>
              </a:solidFill>
            </a:endParaRPr>
          </a:p>
        </p:txBody>
      </p:sp>
      <p:pic>
        <p:nvPicPr>
          <p:cNvPr id="5" name="Рисунок 4" descr="C:\Documents and Settings\Admin\Рабочий стол\yulian_semenov_semnadtsat_mgnovenij_vesny.jpg"/>
          <p:cNvPicPr/>
          <p:nvPr/>
        </p:nvPicPr>
        <p:blipFill>
          <a:blip r:embed="rId3"/>
          <a:srcRect/>
          <a:stretch>
            <a:fillRect/>
          </a:stretch>
        </p:blipFill>
        <p:spPr bwMode="auto">
          <a:xfrm>
            <a:off x="10325053" y="4503761"/>
            <a:ext cx="1445758" cy="2054316"/>
          </a:xfrm>
          <a:prstGeom prst="rect">
            <a:avLst/>
          </a:prstGeom>
          <a:noFill/>
          <a:ln w="9525">
            <a:noFill/>
            <a:miter lim="800000"/>
            <a:headEnd/>
            <a:tailEnd/>
          </a:ln>
        </p:spPr>
      </p:pic>
    </p:spTree>
    <p:extLst>
      <p:ext uri="{BB962C8B-B14F-4D97-AF65-F5344CB8AC3E}">
        <p14:creationId xmlns:p14="http://schemas.microsoft.com/office/powerpoint/2010/main" val="1595992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468905"/>
          </a:xfrm>
        </p:spPr>
      </p:pic>
      <p:sp>
        <p:nvSpPr>
          <p:cNvPr id="3" name="TextBox 2"/>
          <p:cNvSpPr txBox="1"/>
          <p:nvPr/>
        </p:nvSpPr>
        <p:spPr>
          <a:xfrm>
            <a:off x="502909" y="0"/>
            <a:ext cx="10742845" cy="6186309"/>
          </a:xfrm>
          <a:prstGeom prst="rect">
            <a:avLst/>
          </a:prstGeom>
          <a:noFill/>
        </p:spPr>
        <p:txBody>
          <a:bodyPr wrap="square" rtlCol="0">
            <a:spAutoFit/>
          </a:bodyPr>
          <a:lstStyle/>
          <a:p>
            <a:r>
              <a:rPr lang="ru-RU" sz="3600" b="1" dirty="0">
                <a:solidFill>
                  <a:srgbClr val="271203"/>
                </a:solidFill>
                <a:latin typeface="Times New Roman" panose="02020603050405020304" pitchFamily="18" charset="0"/>
                <a:cs typeface="Times New Roman" panose="02020603050405020304" pitchFamily="18" charset="0"/>
              </a:rPr>
              <a:t>Чтобы воспрепятствовать переговорам, Штирлиц решает использовать соперничество в высших эшелонах власти Рейха. Он идёт на прямой контакт с рейхсляйтером Мартином Борманом и сообщает ему о </a:t>
            </a:r>
            <a:r>
              <a:rPr lang="ru-RU" sz="3600" b="1" i="1" dirty="0">
                <a:solidFill>
                  <a:srgbClr val="271203"/>
                </a:solidFill>
                <a:latin typeface="Times New Roman" panose="02020603050405020304" pitchFamily="18" charset="0"/>
                <a:cs typeface="Times New Roman" panose="02020603050405020304" pitchFamily="18" charset="0"/>
              </a:rPr>
              <a:t>«предательском заговоре против фюрера».</a:t>
            </a:r>
          </a:p>
          <a:p>
            <a:r>
              <a:rPr lang="ru-RU" sz="3600" b="1" dirty="0">
                <a:solidFill>
                  <a:srgbClr val="271203"/>
                </a:solidFill>
                <a:latin typeface="Times New Roman" panose="02020603050405020304" pitchFamily="18" charset="0"/>
                <a:cs typeface="Times New Roman" panose="02020603050405020304" pitchFamily="18" charset="0"/>
              </a:rPr>
              <a:t>Тем временем в руки шефа гестапо Мюллера попадают серьёзные улики, указывающие на Штирлица, как на советского резидента. Штирлиц ведёт напряжённую психологическую дуэль с Мюллером, стремясь избежать провала.</a:t>
            </a:r>
          </a:p>
        </p:txBody>
      </p:sp>
      <p:pic>
        <p:nvPicPr>
          <p:cNvPr id="5" name="Рисунок 4" descr="C:\Documents and Settings\Admin\Рабочий стол\big (1).jpg"/>
          <p:cNvPicPr/>
          <p:nvPr/>
        </p:nvPicPr>
        <p:blipFill>
          <a:blip r:embed="rId3"/>
          <a:srcRect/>
          <a:stretch>
            <a:fillRect/>
          </a:stretch>
        </p:blipFill>
        <p:spPr bwMode="auto">
          <a:xfrm>
            <a:off x="10141265" y="2892271"/>
            <a:ext cx="1403172" cy="2092455"/>
          </a:xfrm>
          <a:prstGeom prst="rect">
            <a:avLst/>
          </a:prstGeom>
          <a:noFill/>
          <a:ln w="9525">
            <a:noFill/>
            <a:miter lim="800000"/>
            <a:headEnd/>
            <a:tailEnd/>
          </a:ln>
        </p:spPr>
      </p:pic>
    </p:spTree>
    <p:extLst>
      <p:ext uri="{BB962C8B-B14F-4D97-AF65-F5344CB8AC3E}">
        <p14:creationId xmlns:p14="http://schemas.microsoft.com/office/powerpoint/2010/main" val="3373275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30700" cy="7372653"/>
          </a:xfrm>
        </p:spPr>
      </p:pic>
      <p:sp>
        <p:nvSpPr>
          <p:cNvPr id="3" name="TextBox 2"/>
          <p:cNvSpPr txBox="1"/>
          <p:nvPr/>
        </p:nvSpPr>
        <p:spPr>
          <a:xfrm>
            <a:off x="538384" y="162370"/>
            <a:ext cx="10682243" cy="5509200"/>
          </a:xfrm>
          <a:prstGeom prst="rect">
            <a:avLst/>
          </a:prstGeom>
          <a:noFill/>
        </p:spPr>
        <p:txBody>
          <a:bodyPr wrap="square" rtlCol="0">
            <a:spAutoFit/>
          </a:bodyPr>
          <a:lstStyle/>
          <a:p>
            <a:pPr algn="ctr"/>
            <a:r>
              <a:rPr lang="ru-RU" sz="3200" b="1" dirty="0">
                <a:solidFill>
                  <a:srgbClr val="271203"/>
                </a:solidFill>
                <a:latin typeface="Times New Roman" panose="02020603050405020304" pitchFamily="18" charset="0"/>
                <a:cs typeface="Times New Roman" panose="02020603050405020304" pitchFamily="18" charset="0"/>
              </a:rPr>
              <a:t>Объяснения, которые он может представить в своё оправдание, достаточно шатки, но Мюллер удовлетворяется ими. Шеф гестапо даёт понять Штирлицу, что заинтересован в нём и сейчас, и особенно после войны, когда придётся налаживать отношения с победителями.</a:t>
            </a:r>
          </a:p>
          <a:p>
            <a:pPr algn="ctr"/>
            <a:r>
              <a:rPr lang="ru-RU" sz="3200" b="1" dirty="0">
                <a:solidFill>
                  <a:srgbClr val="271203"/>
                </a:solidFill>
                <a:latin typeface="Times New Roman" panose="02020603050405020304" pitchFamily="18" charset="0"/>
                <a:cs typeface="Times New Roman" panose="02020603050405020304" pitchFamily="18" charset="0"/>
              </a:rPr>
              <a:t>В свою очередь, обращение к Борману даёт результат - генерала Вольфа, представителя Гиммлера на переговорах с представителями спецслужб США, отзывают в Берлин. Переговоры сорваны, задание выполнено.</a:t>
            </a:r>
          </a:p>
        </p:txBody>
      </p:sp>
      <p:pic>
        <p:nvPicPr>
          <p:cNvPr id="5" name="Рисунок 4" descr="C:\Documents and Settings\Admin\Рабочий стол\yulian_semenov_semnadtsat_mgnovenij_vesny.jpg"/>
          <p:cNvPicPr/>
          <p:nvPr/>
        </p:nvPicPr>
        <p:blipFill>
          <a:blip r:embed="rId3"/>
          <a:srcRect/>
          <a:stretch>
            <a:fillRect/>
          </a:stretch>
        </p:blipFill>
        <p:spPr bwMode="auto">
          <a:xfrm>
            <a:off x="10680399" y="4888195"/>
            <a:ext cx="1213629" cy="1725624"/>
          </a:xfrm>
          <a:prstGeom prst="rect">
            <a:avLst/>
          </a:prstGeom>
          <a:noFill/>
          <a:ln w="9525">
            <a:noFill/>
            <a:miter lim="800000"/>
            <a:headEnd/>
            <a:tailEnd/>
          </a:ln>
        </p:spPr>
      </p:pic>
    </p:spTree>
    <p:extLst>
      <p:ext uri="{BB962C8B-B14F-4D97-AF65-F5344CB8AC3E}">
        <p14:creationId xmlns:p14="http://schemas.microsoft.com/office/powerpoint/2010/main" val="2021058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910910" cy="7420779"/>
          </a:xfrm>
        </p:spPr>
      </p:pic>
      <p:sp>
        <p:nvSpPr>
          <p:cNvPr id="3" name="TextBox 2"/>
          <p:cNvSpPr txBox="1"/>
          <p:nvPr/>
        </p:nvSpPr>
        <p:spPr>
          <a:xfrm>
            <a:off x="1358780" y="136733"/>
            <a:ext cx="8802169" cy="3416320"/>
          </a:xfrm>
          <a:prstGeom prst="rect">
            <a:avLst/>
          </a:prstGeom>
          <a:noFill/>
        </p:spPr>
        <p:txBody>
          <a:bodyPr wrap="square" rtlCol="0">
            <a:spAutoFit/>
          </a:bodyPr>
          <a:lstStyle/>
          <a:p>
            <a:pPr algn="ctr"/>
            <a:endParaRPr lang="ru-RU" sz="3600" b="1" dirty="0" smtClean="0">
              <a:solidFill>
                <a:srgbClr val="271203"/>
              </a:solidFill>
              <a:latin typeface="Times New Roman" panose="02020603050405020304" pitchFamily="18" charset="0"/>
              <a:cs typeface="Times New Roman" panose="02020603050405020304" pitchFamily="18" charset="0"/>
            </a:endParaRPr>
          </a:p>
          <a:p>
            <a:pPr algn="ctr"/>
            <a:r>
              <a:rPr lang="ru-RU" sz="3600" b="1" dirty="0" smtClean="0">
                <a:solidFill>
                  <a:srgbClr val="271203"/>
                </a:solidFill>
                <a:latin typeface="Times New Roman" panose="02020603050405020304" pitchFamily="18" charset="0"/>
                <a:cs typeface="Times New Roman" panose="02020603050405020304" pitchFamily="18" charset="0"/>
              </a:rPr>
              <a:t>В </a:t>
            </a:r>
            <a:r>
              <a:rPr lang="ru-RU" sz="3600" b="1" dirty="0">
                <a:solidFill>
                  <a:srgbClr val="271203"/>
                </a:solidFill>
                <a:latin typeface="Times New Roman" panose="02020603050405020304" pitchFamily="18" charset="0"/>
                <a:cs typeface="Times New Roman" panose="02020603050405020304" pitchFamily="18" charset="0"/>
              </a:rPr>
              <a:t>Берне Штирлиц восстанавливает связь с Центром, узнаёт о представлении к присвоению ему звания Героя Советского Союза и возвращается в Берлин, чтобы продолжить свою работу.</a:t>
            </a:r>
          </a:p>
        </p:txBody>
      </p:sp>
      <p:pic>
        <p:nvPicPr>
          <p:cNvPr id="5" name="Рисунок 4" descr="C:\Documents and Settings\Admin\Рабочий стол\big (1).jpg"/>
          <p:cNvPicPr/>
          <p:nvPr/>
        </p:nvPicPr>
        <p:blipFill>
          <a:blip r:embed="rId3"/>
          <a:srcRect/>
          <a:stretch>
            <a:fillRect/>
          </a:stretch>
        </p:blipFill>
        <p:spPr bwMode="auto">
          <a:xfrm>
            <a:off x="-102063" y="3781445"/>
            <a:ext cx="1880526" cy="2755027"/>
          </a:xfrm>
          <a:prstGeom prst="rect">
            <a:avLst/>
          </a:prstGeom>
          <a:noFill/>
          <a:ln w="9525">
            <a:noFill/>
            <a:miter lim="800000"/>
            <a:headEnd/>
            <a:tailEnd/>
          </a:ln>
        </p:spPr>
      </p:pic>
    </p:spTree>
    <p:extLst>
      <p:ext uri="{BB962C8B-B14F-4D97-AF65-F5344CB8AC3E}">
        <p14:creationId xmlns:p14="http://schemas.microsoft.com/office/powerpoint/2010/main" val="40273559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62784" cy="7452863"/>
          </a:xfrm>
        </p:spPr>
      </p:pic>
      <p:sp>
        <p:nvSpPr>
          <p:cNvPr id="3" name="TextBox 2"/>
          <p:cNvSpPr txBox="1"/>
          <p:nvPr/>
        </p:nvSpPr>
        <p:spPr>
          <a:xfrm>
            <a:off x="838200" y="179462"/>
            <a:ext cx="9468028" cy="3970318"/>
          </a:xfrm>
          <a:prstGeom prst="rect">
            <a:avLst/>
          </a:prstGeom>
          <a:noFill/>
        </p:spPr>
        <p:txBody>
          <a:bodyPr wrap="square" rtlCol="0">
            <a:spAutoFit/>
          </a:bodyPr>
          <a:lstStyle/>
          <a:p>
            <a:pPr algn="ctr"/>
            <a:r>
              <a:rPr lang="ru-RU" sz="3600" b="1" i="1" dirty="0">
                <a:solidFill>
                  <a:srgbClr val="271203"/>
                </a:solidFill>
                <a:latin typeface="Times New Roman" panose="02020603050405020304" pitchFamily="18" charset="0"/>
                <a:ea typeface="Calibri" panose="020F0502020204030204" pitchFamily="34" charset="0"/>
                <a:cs typeface="Times New Roman" panose="02020603050405020304" pitchFamily="18" charset="0"/>
              </a:rPr>
              <a:t>«Они сражались за Родину» </a:t>
            </a:r>
            <a:r>
              <a:rPr lang="ru-RU" sz="3600" b="1" dirty="0">
                <a:solidFill>
                  <a:srgbClr val="271203"/>
                </a:solidFill>
                <a:latin typeface="Times New Roman" panose="02020603050405020304" pitchFamily="18" charset="0"/>
                <a:ea typeface="Calibri" panose="020F0502020204030204" pitchFamily="34" charset="0"/>
                <a:cs typeface="Times New Roman" panose="02020603050405020304" pitchFamily="18" charset="0"/>
              </a:rPr>
              <a:t>- роман Михаила Шолохова о Великой Отечественной войне. Работа над романом велась в три этапа: в 1942-1944, 1949 и 1969 годах. Незадолго до смерти писатель сжёг рукопись романа. В печать вышли только отдельные главы. </a:t>
            </a:r>
            <a:r>
              <a:rPr lang="ru-RU" sz="3200" b="1" dirty="0">
                <a:solidFill>
                  <a:srgbClr val="271203"/>
                </a:solidFill>
                <a:latin typeface="Times New Roman" panose="02020603050405020304" pitchFamily="18" charset="0"/>
                <a:ea typeface="Calibri" panose="020F0502020204030204" pitchFamily="34" charset="0"/>
                <a:cs typeface="Times New Roman" panose="02020603050405020304" pitchFamily="18" charset="0"/>
              </a:rPr>
              <a:t> </a:t>
            </a:r>
          </a:p>
        </p:txBody>
      </p:sp>
      <p:pic>
        <p:nvPicPr>
          <p:cNvPr id="5" name="Рисунок 4" descr="ÐÐ½Ð¸ ÑÑÐ°Ð¶Ð°Ð»Ð¸ÑÑ Ð·Ð° ÑÐ¾Ð´Ð¸Ð½Ñ Ð¨Ð¾Ð»Ð¾ÑÐ¾Ð²"/>
          <p:cNvPicPr/>
          <p:nvPr/>
        </p:nvPicPr>
        <p:blipFill>
          <a:blip r:embed="rId3">
            <a:extLst>
              <a:ext uri="{28A0092B-C50C-407E-A947-70E740481C1C}">
                <a14:useLocalDpi xmlns:a14="http://schemas.microsoft.com/office/drawing/2010/main" val="0"/>
              </a:ext>
            </a:extLst>
          </a:blip>
          <a:srcRect/>
          <a:stretch>
            <a:fillRect/>
          </a:stretch>
        </p:blipFill>
        <p:spPr bwMode="auto">
          <a:xfrm>
            <a:off x="-130469" y="3816053"/>
            <a:ext cx="1937338" cy="2857500"/>
          </a:xfrm>
          <a:prstGeom prst="rect">
            <a:avLst/>
          </a:prstGeom>
          <a:noFill/>
          <a:ln>
            <a:noFill/>
          </a:ln>
        </p:spPr>
      </p:pic>
    </p:spTree>
    <p:extLst>
      <p:ext uri="{BB962C8B-B14F-4D97-AF65-F5344CB8AC3E}">
        <p14:creationId xmlns:p14="http://schemas.microsoft.com/office/powerpoint/2010/main" val="1979804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78826" cy="7388695"/>
          </a:xfrm>
        </p:spPr>
      </p:pic>
      <p:sp>
        <p:nvSpPr>
          <p:cNvPr id="3" name="TextBox 2"/>
          <p:cNvSpPr txBox="1"/>
          <p:nvPr/>
        </p:nvSpPr>
        <p:spPr>
          <a:xfrm>
            <a:off x="1563880" y="196553"/>
            <a:ext cx="8793623" cy="4247317"/>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1941- 1942 гг. </a:t>
            </a:r>
            <a:br>
              <a:rPr lang="ru-RU" sz="3600" b="1" dirty="0">
                <a:solidFill>
                  <a:srgbClr val="271203"/>
                </a:solidFill>
                <a:latin typeface="Times New Roman" panose="02020603050405020304" pitchFamily="18" charset="0"/>
                <a:cs typeface="Times New Roman" panose="02020603050405020304" pitchFamily="18" charset="0"/>
              </a:rPr>
            </a:br>
            <a:r>
              <a:rPr lang="ru-RU" sz="3600" b="1" dirty="0">
                <a:solidFill>
                  <a:srgbClr val="271203"/>
                </a:solidFill>
                <a:latin typeface="Times New Roman" panose="02020603050405020304" pitchFamily="18" charset="0"/>
                <a:cs typeface="Times New Roman" panose="02020603050405020304" pitchFamily="18" charset="0"/>
              </a:rPr>
              <a:t>Три друга-однополчанина, прошедшие вместе первые годы войны, защищают переправу советских войск через Дон. Их полк с честью выполняет задачу, сумев сохранить при этом полковое знамя. </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p>
        </p:txBody>
      </p:sp>
      <p:pic>
        <p:nvPicPr>
          <p:cNvPr id="5" name="Объект 3" descr="ÐÐ½Ð¸ ÑÑÐ°Ð¶Ð°Ð»Ð¸ÑÑ Ð·Ð° ÑÐ¾Ð´Ð¸Ð½Ñ Ð¨Ð¾Ð»Ð¾ÑÐ¾Ð²"/>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98023" y="3864819"/>
            <a:ext cx="1890345" cy="2747172"/>
          </a:xfrm>
          <a:prstGeom prst="rect">
            <a:avLst/>
          </a:prstGeom>
          <a:noFill/>
          <a:ln>
            <a:noFill/>
          </a:ln>
        </p:spPr>
      </p:pic>
    </p:spTree>
    <p:extLst>
      <p:ext uri="{BB962C8B-B14F-4D97-AF65-F5344CB8AC3E}">
        <p14:creationId xmlns:p14="http://schemas.microsoft.com/office/powerpoint/2010/main" val="2271866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94868" cy="7420779"/>
          </a:xfrm>
        </p:spPr>
      </p:pic>
      <p:sp>
        <p:nvSpPr>
          <p:cNvPr id="3" name="TextBox 2"/>
          <p:cNvSpPr txBox="1"/>
          <p:nvPr/>
        </p:nvSpPr>
        <p:spPr>
          <a:xfrm>
            <a:off x="385011" y="179462"/>
            <a:ext cx="10780294" cy="4524315"/>
          </a:xfrm>
          <a:prstGeom prst="rect">
            <a:avLst/>
          </a:prstGeom>
          <a:noFill/>
        </p:spPr>
        <p:txBody>
          <a:bodyPr wrap="square" rtlCol="0">
            <a:spAutoFit/>
          </a:bodyPr>
          <a:lstStyle/>
          <a:p>
            <a:pPr algn="ctr"/>
            <a:r>
              <a:rPr lang="ru-RU" sz="3200" b="1" dirty="0" smtClean="0">
                <a:solidFill>
                  <a:srgbClr val="271203"/>
                </a:solidFill>
                <a:latin typeface="Times New Roman" panose="02020603050405020304" pitchFamily="18" charset="0"/>
                <a:cs typeface="Times New Roman" panose="02020603050405020304" pitchFamily="18" charset="0"/>
              </a:rPr>
              <a:t>Повесть Василя Быкова </a:t>
            </a:r>
            <a:r>
              <a:rPr lang="ru-RU" sz="3200" b="1" i="1" dirty="0" smtClean="0">
                <a:solidFill>
                  <a:srgbClr val="271203"/>
                </a:solidFill>
                <a:latin typeface="Times New Roman" panose="02020603050405020304" pitchFamily="18" charset="0"/>
                <a:cs typeface="Times New Roman" panose="02020603050405020304" pitchFamily="18" charset="0"/>
              </a:rPr>
              <a:t>«Альпийская баллада»</a:t>
            </a:r>
            <a:r>
              <a:rPr lang="ru-RU" sz="3200" b="1" dirty="0" smtClean="0">
                <a:solidFill>
                  <a:srgbClr val="271203"/>
                </a:solidFill>
                <a:latin typeface="Times New Roman" panose="02020603050405020304" pitchFamily="18" charset="0"/>
                <a:cs typeface="Times New Roman" panose="02020603050405020304" pitchFamily="18" charset="0"/>
              </a:rPr>
              <a:t>.</a:t>
            </a:r>
          </a:p>
          <a:p>
            <a:pPr algn="ctr"/>
            <a:r>
              <a:rPr lang="ru-RU" sz="3200" b="1" dirty="0" smtClean="0">
                <a:solidFill>
                  <a:srgbClr val="271203"/>
                </a:solidFill>
                <a:latin typeface="Times New Roman" panose="02020603050405020304" pitchFamily="18" charset="0"/>
                <a:cs typeface="Times New Roman" panose="02020603050405020304" pitchFamily="18" charset="0"/>
              </a:rPr>
              <a:t> Во </a:t>
            </a:r>
            <a:r>
              <a:rPr lang="ru-RU" sz="3200" b="1" dirty="0">
                <a:solidFill>
                  <a:srgbClr val="271203"/>
                </a:solidFill>
                <a:latin typeface="Times New Roman" panose="02020603050405020304" pitchFamily="18" charset="0"/>
                <a:cs typeface="Times New Roman" panose="02020603050405020304" pitchFamily="18" charset="0"/>
              </a:rPr>
              <a:t>время Второй мировой войны в Альпах из двух лагерей для военнопленных и политзаключённых совершают побег советский солдат Иван и итальянская девушка Джулия. Их встреча неожиданно-случайна. Иван собирается пробираться на восток, и девушка идёт за ним. Вместе они проводят в Альпах несколько дней и ночей, спасаясь от преследования, пока немцы не настигают беглецов… </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859" y="4199021"/>
            <a:ext cx="1754783" cy="2384216"/>
          </a:xfrm>
          <a:prstGeom prst="rect">
            <a:avLst/>
          </a:prstGeom>
        </p:spPr>
      </p:pic>
    </p:spTree>
    <p:extLst>
      <p:ext uri="{BB962C8B-B14F-4D97-AF65-F5344CB8AC3E}">
        <p14:creationId xmlns:p14="http://schemas.microsoft.com/office/powerpoint/2010/main" val="1924367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30700" cy="7484948"/>
          </a:xfrm>
        </p:spPr>
      </p:pic>
      <p:sp>
        <p:nvSpPr>
          <p:cNvPr id="3" name="TextBox 2"/>
          <p:cNvSpPr txBox="1"/>
          <p:nvPr/>
        </p:nvSpPr>
        <p:spPr>
          <a:xfrm>
            <a:off x="541421" y="365125"/>
            <a:ext cx="10696074" cy="3970318"/>
          </a:xfrm>
          <a:prstGeom prst="rect">
            <a:avLst/>
          </a:prstGeom>
          <a:noFill/>
        </p:spPr>
        <p:txBody>
          <a:bodyPr wrap="square" rtlCol="0">
            <a:spAutoFit/>
          </a:bodyPr>
          <a:lstStyle/>
          <a:p>
            <a:pPr algn="ctr"/>
            <a:r>
              <a:rPr lang="ru-RU" sz="3600" b="1" dirty="0">
                <a:latin typeface="Times New Roman" panose="02020603050405020304" pitchFamily="18" charset="0"/>
                <a:cs typeface="Times New Roman" panose="02020603050405020304" pitchFamily="18" charset="0"/>
              </a:rPr>
              <a:t>Диалог между ними идёт на разных языках.</a:t>
            </a:r>
          </a:p>
          <a:p>
            <a:pPr algn="ctr"/>
            <a:r>
              <a:rPr lang="ru-RU" sz="3600" b="1" dirty="0">
                <a:latin typeface="Times New Roman" panose="02020603050405020304" pitchFamily="18" charset="0"/>
                <a:cs typeface="Times New Roman" panose="02020603050405020304" pitchFamily="18" charset="0"/>
              </a:rPr>
              <a:t>За этот короткий период они переживают самое невероятное приключение в своей жизни. Голодные, измученные, напуганные и растерянные, вчерашние узники неожиданно сталкиваются с грандиозным величием альпийской природы.</a:t>
            </a:r>
          </a:p>
        </p:txBody>
      </p:sp>
      <p:pic>
        <p:nvPicPr>
          <p:cNvPr id="5" name="Рисунок 4" descr="C:\Documents and Settings\Admin\Рабочий стол\Vasil_Bykov__Alpijskaya_ballada.jpg"/>
          <p:cNvPicPr/>
          <p:nvPr/>
        </p:nvPicPr>
        <p:blipFill>
          <a:blip r:embed="rId3"/>
          <a:srcRect/>
          <a:stretch>
            <a:fillRect/>
          </a:stretch>
        </p:blipFill>
        <p:spPr bwMode="auto">
          <a:xfrm>
            <a:off x="-115062" y="3753133"/>
            <a:ext cx="1848328" cy="2826617"/>
          </a:xfrm>
          <a:prstGeom prst="rect">
            <a:avLst/>
          </a:prstGeom>
          <a:noFill/>
          <a:ln w="9525">
            <a:noFill/>
            <a:miter lim="800000"/>
            <a:headEnd/>
            <a:tailEnd/>
          </a:ln>
        </p:spPr>
      </p:pic>
    </p:spTree>
    <p:extLst>
      <p:ext uri="{BB962C8B-B14F-4D97-AF65-F5344CB8AC3E}">
        <p14:creationId xmlns:p14="http://schemas.microsoft.com/office/powerpoint/2010/main" val="2962469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420779"/>
          </a:xfrm>
        </p:spPr>
      </p:pic>
      <p:sp>
        <p:nvSpPr>
          <p:cNvPr id="3" name="TextBox 2"/>
          <p:cNvSpPr txBox="1"/>
          <p:nvPr/>
        </p:nvSpPr>
        <p:spPr>
          <a:xfrm>
            <a:off x="1130968" y="457200"/>
            <a:ext cx="9504948" cy="3416320"/>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Они окунаются в красоты самых великолепных гор Европы, с трудом осознавая, что окружающее ещё может быть прекрасным. Иван погибает, а чудом выжившая Джулия навсегда сохраняет в сердце любовь к этому человеку. </a:t>
            </a:r>
          </a:p>
        </p:txBody>
      </p:sp>
      <p:pic>
        <p:nvPicPr>
          <p:cNvPr id="5" name="Рисунок 4" descr="C:\Documents and Settings\Admin\Рабочий стол\Vasil_Bykov__Alpijskaya_ballada.jpg"/>
          <p:cNvPicPr/>
          <p:nvPr/>
        </p:nvPicPr>
        <p:blipFill>
          <a:blip r:embed="rId3"/>
          <a:srcRect/>
          <a:stretch>
            <a:fillRect/>
          </a:stretch>
        </p:blipFill>
        <p:spPr bwMode="auto">
          <a:xfrm>
            <a:off x="-124806" y="3671247"/>
            <a:ext cx="1912663" cy="2871685"/>
          </a:xfrm>
          <a:prstGeom prst="rect">
            <a:avLst/>
          </a:prstGeom>
          <a:noFill/>
          <a:ln w="9525">
            <a:noFill/>
            <a:miter lim="800000"/>
            <a:headEnd/>
            <a:tailEnd/>
          </a:ln>
        </p:spPr>
      </p:pic>
    </p:spTree>
    <p:extLst>
      <p:ext uri="{BB962C8B-B14F-4D97-AF65-F5344CB8AC3E}">
        <p14:creationId xmlns:p14="http://schemas.microsoft.com/office/powerpoint/2010/main" val="2110787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320842"/>
            <a:ext cx="12830700" cy="7507705"/>
          </a:xfrm>
        </p:spPr>
      </p:pic>
      <p:sp>
        <p:nvSpPr>
          <p:cNvPr id="3" name="TextBox 2"/>
          <p:cNvSpPr txBox="1"/>
          <p:nvPr/>
        </p:nvSpPr>
        <p:spPr>
          <a:xfrm>
            <a:off x="493294" y="365125"/>
            <a:ext cx="10720137" cy="5078313"/>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Находясь в блокадном Ленинграде Леонид Пантелеев почти постоянно писал свои заметки. После войны он отобрал из своих записей самое существенное и опубликовал. Эти произведения представляют особенно большой интерес, как свидетельство очевидца и участника описываемых событий. </a:t>
            </a:r>
          </a:p>
          <a:p>
            <a:pPr algn="ctr"/>
            <a:r>
              <a:rPr lang="ru-RU" sz="3600" b="1" i="1" dirty="0">
                <a:solidFill>
                  <a:srgbClr val="271203"/>
                </a:solidFill>
                <a:latin typeface="Times New Roman" panose="02020603050405020304" pitchFamily="18" charset="0"/>
                <a:cs typeface="Times New Roman" panose="02020603050405020304" pitchFamily="18" charset="0"/>
              </a:rPr>
              <a:t>«В осаждённом городе» </a:t>
            </a:r>
            <a:r>
              <a:rPr lang="ru-RU" sz="3600" b="1" dirty="0">
                <a:solidFill>
                  <a:srgbClr val="271203"/>
                </a:solidFill>
                <a:latin typeface="Times New Roman" panose="02020603050405020304" pitchFamily="18" charset="0"/>
                <a:cs typeface="Times New Roman" panose="02020603050405020304" pitchFamily="18" charset="0"/>
              </a:rPr>
              <a:t>– в этих заметках отражён самый тяжёлый период в жизни Ленинграда. </a:t>
            </a:r>
          </a:p>
        </p:txBody>
      </p:sp>
      <p:pic>
        <p:nvPicPr>
          <p:cNvPr id="5" name="Рисунок 4" descr="Ð Ð¾ÑÐ°Ð¶Ð´ÐµÐ½Ð½Ð¾Ð¼ Ð³Ð¾ÑÐ¾Ð´Ðµ"/>
          <p:cNvPicPr/>
          <p:nvPr/>
        </p:nvPicPr>
        <p:blipFill>
          <a:blip r:embed="rId3">
            <a:extLst>
              <a:ext uri="{28A0092B-C50C-407E-A947-70E740481C1C}">
                <a14:useLocalDpi xmlns:a14="http://schemas.microsoft.com/office/drawing/2010/main" val="0"/>
              </a:ext>
            </a:extLst>
          </a:blip>
          <a:srcRect/>
          <a:stretch>
            <a:fillRect/>
          </a:stretch>
        </p:blipFill>
        <p:spPr bwMode="auto">
          <a:xfrm>
            <a:off x="-228947" y="5049672"/>
            <a:ext cx="1163743" cy="1636716"/>
          </a:xfrm>
          <a:prstGeom prst="rect">
            <a:avLst/>
          </a:prstGeom>
          <a:noFill/>
          <a:ln>
            <a:noFill/>
          </a:ln>
        </p:spPr>
      </p:pic>
    </p:spTree>
    <p:extLst>
      <p:ext uri="{BB962C8B-B14F-4D97-AF65-F5344CB8AC3E}">
        <p14:creationId xmlns:p14="http://schemas.microsoft.com/office/powerpoint/2010/main" val="19061586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94868" cy="7452863"/>
          </a:xfrm>
        </p:spPr>
      </p:pic>
      <p:sp>
        <p:nvSpPr>
          <p:cNvPr id="3" name="TextBox 2"/>
          <p:cNvSpPr txBox="1"/>
          <p:nvPr/>
        </p:nvSpPr>
        <p:spPr>
          <a:xfrm>
            <a:off x="553453" y="192505"/>
            <a:ext cx="10587789" cy="4524315"/>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Писатель стремится не упустить ничего, </a:t>
            </a:r>
            <a:r>
              <a:rPr lang="ru-RU" sz="3600" b="1" i="1" dirty="0">
                <a:solidFill>
                  <a:srgbClr val="271203"/>
                </a:solidFill>
                <a:latin typeface="Times New Roman" panose="02020603050405020304" pitchFamily="18" charset="0"/>
                <a:cs typeface="Times New Roman" panose="02020603050405020304" pitchFamily="18" charset="0"/>
              </a:rPr>
              <a:t>«написать всю правду о страшном, горьком и возвышенно-прекрасном», </a:t>
            </a:r>
            <a:r>
              <a:rPr lang="ru-RU" sz="3600" b="1" dirty="0">
                <a:solidFill>
                  <a:srgbClr val="271203"/>
                </a:solidFill>
                <a:latin typeface="Times New Roman" panose="02020603050405020304" pitchFamily="18" charset="0"/>
                <a:cs typeface="Times New Roman" panose="02020603050405020304" pitchFamily="18" charset="0"/>
              </a:rPr>
              <a:t>что составляло бытие ленинградцев, передать дух великого подвига, который объединял жителей блокадного города. Записи делались во время дежурств на крыше, в бомбоубежищах, иногда на клочках бумаги, папиросных коробках, квитанциях. </a:t>
            </a:r>
          </a:p>
        </p:txBody>
      </p:sp>
      <p:pic>
        <p:nvPicPr>
          <p:cNvPr id="5" name="Рисунок 4" descr="Ð Ð¾ÑÐ°Ð¶Ð´ÐµÐ½Ð½Ð¾Ð¼ Ð³Ð¾ÑÐ¾Ð´Ðµ"/>
          <p:cNvPicPr/>
          <p:nvPr/>
        </p:nvPicPr>
        <p:blipFill>
          <a:blip r:embed="rId3">
            <a:extLst>
              <a:ext uri="{28A0092B-C50C-407E-A947-70E740481C1C}">
                <a14:useLocalDpi xmlns:a14="http://schemas.microsoft.com/office/drawing/2010/main" val="0"/>
              </a:ext>
            </a:extLst>
          </a:blip>
          <a:srcRect/>
          <a:stretch>
            <a:fillRect/>
          </a:stretch>
        </p:blipFill>
        <p:spPr bwMode="auto">
          <a:xfrm>
            <a:off x="-127823" y="4588042"/>
            <a:ext cx="1506248" cy="2004245"/>
          </a:xfrm>
          <a:prstGeom prst="rect">
            <a:avLst/>
          </a:prstGeom>
          <a:noFill/>
          <a:ln>
            <a:noFill/>
          </a:ln>
        </p:spPr>
      </p:pic>
    </p:spTree>
    <p:extLst>
      <p:ext uri="{BB962C8B-B14F-4D97-AF65-F5344CB8AC3E}">
        <p14:creationId xmlns:p14="http://schemas.microsoft.com/office/powerpoint/2010/main" val="567514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320842"/>
            <a:ext cx="12830700" cy="7555831"/>
          </a:xfrm>
        </p:spPr>
      </p:pic>
      <p:sp>
        <p:nvSpPr>
          <p:cNvPr id="3" name="TextBox 2"/>
          <p:cNvSpPr txBox="1"/>
          <p:nvPr/>
        </p:nvSpPr>
        <p:spPr>
          <a:xfrm>
            <a:off x="721895" y="365125"/>
            <a:ext cx="10130589" cy="4247317"/>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События второй книги трилогии Константина Симонова </a:t>
            </a:r>
            <a:r>
              <a:rPr lang="ru-RU" sz="3600" b="1" i="1" dirty="0">
                <a:solidFill>
                  <a:srgbClr val="271203"/>
                </a:solidFill>
                <a:latin typeface="Times New Roman" panose="02020603050405020304" pitchFamily="18" charset="0"/>
                <a:cs typeface="Times New Roman" panose="02020603050405020304" pitchFamily="18" charset="0"/>
              </a:rPr>
              <a:t>«Живые и мёртвые»</a:t>
            </a:r>
            <a:r>
              <a:rPr lang="ru-RU" sz="3600" b="1" dirty="0">
                <a:solidFill>
                  <a:srgbClr val="271203"/>
                </a:solidFill>
                <a:latin typeface="Times New Roman" panose="02020603050405020304" pitchFamily="18" charset="0"/>
                <a:cs typeface="Times New Roman" panose="02020603050405020304" pitchFamily="18" charset="0"/>
              </a:rPr>
              <a:t> разворачиваются зимой 1943 года - в период подготовки и проведения Сталинградской битвы, ставшей переломным моментом в истории не только Великой Отечественной, но и всей второй мировой войны.</a:t>
            </a:r>
          </a:p>
          <a:p>
            <a:endParaRPr lang="ru-RU" dirty="0"/>
          </a:p>
        </p:txBody>
      </p:sp>
      <p:pic>
        <p:nvPicPr>
          <p:cNvPr id="5" name="Рисунок 4" descr="C:\Documents and Settings\Admin\Рабочий стол\52325.jpg"/>
          <p:cNvPicPr/>
          <p:nvPr/>
        </p:nvPicPr>
        <p:blipFill>
          <a:blip r:embed="rId3"/>
          <a:srcRect/>
          <a:stretch>
            <a:fillRect/>
          </a:stretch>
        </p:blipFill>
        <p:spPr bwMode="auto">
          <a:xfrm>
            <a:off x="-132347" y="4121624"/>
            <a:ext cx="1756431" cy="2481679"/>
          </a:xfrm>
          <a:prstGeom prst="rect">
            <a:avLst/>
          </a:prstGeom>
          <a:noFill/>
          <a:ln w="9525">
            <a:noFill/>
            <a:miter lim="800000"/>
            <a:headEnd/>
            <a:tailEnd/>
          </a:ln>
        </p:spPr>
      </p:pic>
    </p:spTree>
    <p:extLst>
      <p:ext uri="{BB962C8B-B14F-4D97-AF65-F5344CB8AC3E}">
        <p14:creationId xmlns:p14="http://schemas.microsoft.com/office/powerpoint/2010/main" val="10451592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78826" cy="7452863"/>
          </a:xfrm>
        </p:spPr>
      </p:pic>
      <p:sp>
        <p:nvSpPr>
          <p:cNvPr id="3" name="TextBox 2"/>
          <p:cNvSpPr txBox="1"/>
          <p:nvPr/>
        </p:nvSpPr>
        <p:spPr>
          <a:xfrm>
            <a:off x="313899" y="365125"/>
            <a:ext cx="11039901" cy="5632311"/>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К</a:t>
            </a:r>
            <a:r>
              <a:rPr lang="ru-RU" sz="3600" b="1" dirty="0" smtClean="0">
                <a:solidFill>
                  <a:srgbClr val="271203"/>
                </a:solidFill>
                <a:latin typeface="Times New Roman" panose="02020603050405020304" pitchFamily="18" charset="0"/>
                <a:cs typeface="Times New Roman" panose="02020603050405020304" pitchFamily="18" charset="0"/>
              </a:rPr>
              <a:t>нига Сергея Смирнова </a:t>
            </a:r>
            <a:r>
              <a:rPr lang="ru-RU" sz="3600" b="1" i="1" dirty="0" smtClean="0">
                <a:solidFill>
                  <a:srgbClr val="271203"/>
                </a:solidFill>
                <a:latin typeface="Times New Roman" panose="02020603050405020304" pitchFamily="18" charset="0"/>
                <a:cs typeface="Times New Roman" panose="02020603050405020304" pitchFamily="18" charset="0"/>
              </a:rPr>
              <a:t>«Герои Брестской крепость» - </a:t>
            </a:r>
            <a:r>
              <a:rPr lang="ru-RU" sz="3600" b="1" dirty="0" smtClean="0">
                <a:solidFill>
                  <a:srgbClr val="271203"/>
                </a:solidFill>
                <a:latin typeface="Times New Roman" panose="02020603050405020304" pitchFamily="18" charset="0"/>
                <a:cs typeface="Times New Roman" panose="02020603050405020304" pitchFamily="18" charset="0"/>
              </a:rPr>
              <a:t>сама </a:t>
            </a:r>
            <a:r>
              <a:rPr lang="ru-RU" sz="3600" b="1" dirty="0">
                <a:solidFill>
                  <a:srgbClr val="271203"/>
                </a:solidFill>
                <a:latin typeface="Times New Roman" panose="02020603050405020304" pitchFamily="18" charset="0"/>
                <a:cs typeface="Times New Roman" panose="02020603050405020304" pitchFamily="18" charset="0"/>
              </a:rPr>
              <a:t>часть истории. По мере создания она меняла судьбы своих героев, спасала от забвения и лжи сотни имён. Сергей Смирнов проделал колоссальную работу, по крупицам собирая мозаичную картину великой битвы, которую в течение многих дней вела горстка защитников с многократно превосходящими силами противника. Это книга о надежде, отчаянии и силе духа. </a:t>
            </a:r>
            <a:endParaRPr lang="ru-RU" sz="3600" dirty="0">
              <a:solidFill>
                <a:srgbClr val="271203"/>
              </a:solidFill>
            </a:endParaRPr>
          </a:p>
        </p:txBody>
      </p:sp>
      <p:pic>
        <p:nvPicPr>
          <p:cNvPr id="5" name="Picture 2" descr="Ð¡Ð¼Ð¸ÑÐ½Ð¾Ð², Ð¡.Ð¡.: ÐÐµÑÐ¾Ð¸ ÐÑÐµÑÑÑÐºÐ¾Ð¹ ÐºÑÐµÐ¿Ð¾ÑÑ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310" y="2305365"/>
            <a:ext cx="1282484" cy="1751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4525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0238" y="-304800"/>
            <a:ext cx="12702363" cy="7571874"/>
          </a:xfrm>
        </p:spPr>
      </p:pic>
      <p:sp>
        <p:nvSpPr>
          <p:cNvPr id="3" name="TextBox 2"/>
          <p:cNvSpPr txBox="1"/>
          <p:nvPr/>
        </p:nvSpPr>
        <p:spPr>
          <a:xfrm>
            <a:off x="457200" y="365125"/>
            <a:ext cx="10708105" cy="5078313"/>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Книга </a:t>
            </a:r>
            <a:r>
              <a:rPr lang="ru-RU" sz="3600" b="1" i="1" dirty="0">
                <a:solidFill>
                  <a:srgbClr val="271203"/>
                </a:solidFill>
                <a:latin typeface="Times New Roman" panose="02020603050405020304" pitchFamily="18" charset="0"/>
                <a:cs typeface="Times New Roman" panose="02020603050405020304" pitchFamily="18" charset="0"/>
              </a:rPr>
              <a:t>«Герои Брестской крепости»</a:t>
            </a:r>
            <a:r>
              <a:rPr lang="ru-RU" sz="3600" b="1" dirty="0">
                <a:solidFill>
                  <a:srgbClr val="271203"/>
                </a:solidFill>
                <a:latin typeface="Times New Roman" panose="02020603050405020304" pitchFamily="18" charset="0"/>
                <a:cs typeface="Times New Roman" panose="02020603050405020304" pitchFamily="18" charset="0"/>
              </a:rPr>
              <a:t> - литературный памятник одному из самых драматических и значительных событий военной истории ХХ века. Она иллюстрирована фотографиями уникальных архивных материалов и документов. </a:t>
            </a:r>
          </a:p>
          <a:p>
            <a:pPr algn="ctr"/>
            <a:r>
              <a:rPr lang="ru-RU" sz="3600" b="1" dirty="0">
                <a:solidFill>
                  <a:srgbClr val="271203"/>
                </a:solidFill>
                <a:latin typeface="Times New Roman" panose="02020603050405020304" pitchFamily="18" charset="0"/>
                <a:cs typeface="Times New Roman" panose="02020603050405020304" pitchFamily="18" charset="0"/>
              </a:rPr>
              <a:t>Без книги Сергея Смирнова наша память о Великой Отечественной войне, о народном характере и о самой крепости была бы неполной. </a:t>
            </a:r>
          </a:p>
        </p:txBody>
      </p:sp>
      <p:pic>
        <p:nvPicPr>
          <p:cNvPr id="5" name="Picture 2" descr="Ð¡Ð¼Ð¸ÑÐ½Ð¾Ð², Ð¡.Ð¡.: ÐÐµÑÐ¾Ð¸ ÐÑÐµÑÑÑÐºÐ¾Ð¹ ÐºÑÐµÐ¿Ð¾ÑÑ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707" y="123866"/>
            <a:ext cx="1237813" cy="1566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191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40632"/>
            <a:ext cx="12878826" cy="7571874"/>
          </a:xfrm>
        </p:spPr>
      </p:pic>
      <p:sp>
        <p:nvSpPr>
          <p:cNvPr id="3" name="TextBox 2"/>
          <p:cNvSpPr txBox="1"/>
          <p:nvPr/>
        </p:nvSpPr>
        <p:spPr>
          <a:xfrm>
            <a:off x="481264" y="365125"/>
            <a:ext cx="10611852" cy="3970318"/>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Как мало всё-таки читают книг о войне, причём написанные писателями, которые сами ощутили на себе её ужасы, сами принимали непосредственное участие в достижении Победы. Таким был и Эммануил Казакевич, </a:t>
            </a:r>
            <a:r>
              <a:rPr lang="ru-RU" sz="3600" b="1" dirty="0" smtClean="0">
                <a:solidFill>
                  <a:srgbClr val="271203"/>
                </a:solidFill>
                <a:latin typeface="Times New Roman" panose="02020603050405020304" pitchFamily="18" charset="0"/>
                <a:cs typeface="Times New Roman" panose="02020603050405020304" pitchFamily="18" charset="0"/>
              </a:rPr>
              <a:t>написавший роман</a:t>
            </a:r>
            <a:r>
              <a:rPr lang="ru-RU" sz="3600" b="1" i="1" dirty="0" smtClean="0">
                <a:solidFill>
                  <a:srgbClr val="271203"/>
                </a:solidFill>
                <a:latin typeface="Times New Roman" panose="02020603050405020304" pitchFamily="18" charset="0"/>
                <a:cs typeface="Times New Roman" panose="02020603050405020304" pitchFamily="18" charset="0"/>
              </a:rPr>
              <a:t> «Весна на Одере»</a:t>
            </a:r>
            <a:r>
              <a:rPr lang="ru-RU" sz="3600" b="1" dirty="0" smtClean="0">
                <a:solidFill>
                  <a:srgbClr val="271203"/>
                </a:solidFill>
                <a:latin typeface="Times New Roman" panose="02020603050405020304" pitchFamily="18" charset="0"/>
                <a:cs typeface="Times New Roman" panose="02020603050405020304" pitchFamily="18" charset="0"/>
              </a:rPr>
              <a:t> </a:t>
            </a:r>
            <a:r>
              <a:rPr lang="ru-RU" sz="3600" b="1" dirty="0">
                <a:solidFill>
                  <a:srgbClr val="271203"/>
                </a:solidFill>
                <a:latin typeface="Times New Roman" panose="02020603050405020304" pitchFamily="18" charset="0"/>
                <a:cs typeface="Times New Roman" panose="02020603050405020304" pitchFamily="18" charset="0"/>
              </a:rPr>
              <a:t>о заключительном периоде войны, когда победа была уже близка. </a:t>
            </a:r>
            <a:endParaRPr lang="ru-RU" sz="3600" dirty="0">
              <a:solidFill>
                <a:srgbClr val="271203"/>
              </a:solidFill>
            </a:endParaRPr>
          </a:p>
        </p:txBody>
      </p:sp>
      <p:pic>
        <p:nvPicPr>
          <p:cNvPr id="5" name="Рисунок 4" descr="Эм. Казакевич - Весна на Одере"/>
          <p:cNvPicPr/>
          <p:nvPr/>
        </p:nvPicPr>
        <p:blipFill>
          <a:blip r:embed="rId3"/>
          <a:srcRect/>
          <a:stretch>
            <a:fillRect/>
          </a:stretch>
        </p:blipFill>
        <p:spPr bwMode="auto">
          <a:xfrm>
            <a:off x="-191245" y="4335443"/>
            <a:ext cx="1583317" cy="2297846"/>
          </a:xfrm>
          <a:prstGeom prst="rect">
            <a:avLst/>
          </a:prstGeom>
          <a:noFill/>
          <a:ln w="9525">
            <a:noFill/>
            <a:miter lim="800000"/>
            <a:headEnd/>
            <a:tailEnd/>
          </a:ln>
        </p:spPr>
      </p:pic>
    </p:spTree>
    <p:extLst>
      <p:ext uri="{BB962C8B-B14F-4D97-AF65-F5344CB8AC3E}">
        <p14:creationId xmlns:p14="http://schemas.microsoft.com/office/powerpoint/2010/main" val="1900145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468905"/>
          </a:xfrm>
        </p:spPr>
      </p:pic>
      <p:sp>
        <p:nvSpPr>
          <p:cNvPr id="3" name="TextBox 2"/>
          <p:cNvSpPr txBox="1"/>
          <p:nvPr/>
        </p:nvSpPr>
        <p:spPr>
          <a:xfrm>
            <a:off x="493294" y="365125"/>
            <a:ext cx="10696073" cy="4801314"/>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Эта весна оказалась радостной и для двух любящих сердец, расставшиеся в первые годы на дорогах войны. Такое необычное окончание даже вызвало волну критики за его идейно-тематическое благополучие, к которому ещё не привыкли. А читать было радостно, тем более, что выходила вторая книга дилогии </a:t>
            </a:r>
            <a:endParaRPr lang="ru-RU" sz="3600" b="1" dirty="0" smtClean="0">
              <a:solidFill>
                <a:srgbClr val="271203"/>
              </a:solidFill>
              <a:latin typeface="Times New Roman" panose="02020603050405020304" pitchFamily="18" charset="0"/>
              <a:cs typeface="Times New Roman" panose="02020603050405020304" pitchFamily="18" charset="0"/>
            </a:endParaRPr>
          </a:p>
          <a:p>
            <a:pPr algn="ctr"/>
            <a:r>
              <a:rPr lang="ru-RU" sz="3600" b="1" i="1" dirty="0" smtClean="0">
                <a:solidFill>
                  <a:srgbClr val="271203"/>
                </a:solidFill>
                <a:latin typeface="Times New Roman" panose="02020603050405020304" pitchFamily="18" charset="0"/>
                <a:cs typeface="Times New Roman" panose="02020603050405020304" pitchFamily="18" charset="0"/>
              </a:rPr>
              <a:t>«</a:t>
            </a:r>
            <a:r>
              <a:rPr lang="ru-RU" sz="3600" b="1" i="1" dirty="0">
                <a:solidFill>
                  <a:srgbClr val="271203"/>
                </a:solidFill>
                <a:latin typeface="Times New Roman" panose="02020603050405020304" pitchFamily="18" charset="0"/>
                <a:cs typeface="Times New Roman" panose="02020603050405020304" pitchFamily="18" charset="0"/>
              </a:rPr>
              <a:t>Дом на площади».</a:t>
            </a:r>
            <a:r>
              <a:rPr lang="ru-RU" sz="3600" b="1" dirty="0">
                <a:solidFill>
                  <a:srgbClr val="271203"/>
                </a:solidFill>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5" name="Рисунок 4" descr="Эм. Казакевич - Весна на Одере"/>
          <p:cNvPicPr/>
          <p:nvPr/>
        </p:nvPicPr>
        <p:blipFill>
          <a:blip r:embed="rId3"/>
          <a:srcRect/>
          <a:stretch>
            <a:fillRect/>
          </a:stretch>
        </p:blipFill>
        <p:spPr bwMode="auto">
          <a:xfrm>
            <a:off x="-116477" y="4094328"/>
            <a:ext cx="1645026" cy="2493138"/>
          </a:xfrm>
          <a:prstGeom prst="rect">
            <a:avLst/>
          </a:prstGeom>
          <a:noFill/>
          <a:ln w="9525">
            <a:noFill/>
            <a:miter lim="800000"/>
            <a:headEnd/>
            <a:tailEnd/>
          </a:ln>
        </p:spPr>
      </p:pic>
    </p:spTree>
    <p:extLst>
      <p:ext uri="{BB962C8B-B14F-4D97-AF65-F5344CB8AC3E}">
        <p14:creationId xmlns:p14="http://schemas.microsoft.com/office/powerpoint/2010/main" val="40983606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500990"/>
          </a:xfrm>
        </p:spPr>
      </p:pic>
      <p:sp>
        <p:nvSpPr>
          <p:cNvPr id="5" name="TextBox 4"/>
          <p:cNvSpPr txBox="1"/>
          <p:nvPr/>
        </p:nvSpPr>
        <p:spPr>
          <a:xfrm>
            <a:off x="3256548" y="429126"/>
            <a:ext cx="5342020" cy="369332"/>
          </a:xfrm>
          <a:prstGeom prst="rect">
            <a:avLst/>
          </a:prstGeom>
          <a:noFill/>
        </p:spPr>
        <p:txBody>
          <a:bodyPr wrap="square" rtlCol="0">
            <a:spAutoFit/>
          </a:bodyPr>
          <a:lstStyle/>
          <a:p>
            <a:endParaRPr lang="ru-RU" dirty="0"/>
          </a:p>
        </p:txBody>
      </p:sp>
      <p:sp>
        <p:nvSpPr>
          <p:cNvPr id="6" name="TextBox 5"/>
          <p:cNvSpPr txBox="1"/>
          <p:nvPr/>
        </p:nvSpPr>
        <p:spPr>
          <a:xfrm>
            <a:off x="336885" y="581526"/>
            <a:ext cx="10864516" cy="4524315"/>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В повести известного советского писателя Константина Симонова </a:t>
            </a:r>
            <a:r>
              <a:rPr lang="ru-RU" sz="3600" b="1" i="1" dirty="0">
                <a:solidFill>
                  <a:srgbClr val="271203"/>
                </a:solidFill>
                <a:latin typeface="Times New Roman" panose="02020603050405020304" pitchFamily="18" charset="0"/>
                <a:cs typeface="Times New Roman" panose="02020603050405020304" pitchFamily="18" charset="0"/>
              </a:rPr>
              <a:t>«Дни и ночи» </a:t>
            </a:r>
            <a:r>
              <a:rPr lang="ru-RU" sz="3600" b="1" dirty="0">
                <a:solidFill>
                  <a:srgbClr val="271203"/>
                </a:solidFill>
                <a:latin typeface="Times New Roman" panose="02020603050405020304" pitchFamily="18" charset="0"/>
                <a:cs typeface="Times New Roman" panose="02020603050405020304" pitchFamily="18" charset="0"/>
              </a:rPr>
              <a:t>рассказывается о мужестве и героизме советских солдат в битве под Сталинградом. </a:t>
            </a:r>
            <a:br>
              <a:rPr lang="ru-RU" sz="3600" b="1" dirty="0">
                <a:solidFill>
                  <a:srgbClr val="271203"/>
                </a:solidFill>
                <a:latin typeface="Times New Roman" panose="02020603050405020304" pitchFamily="18" charset="0"/>
                <a:cs typeface="Times New Roman" panose="02020603050405020304" pitchFamily="18" charset="0"/>
              </a:rPr>
            </a:br>
            <a:r>
              <a:rPr lang="ru-RU" sz="3600" b="1" dirty="0">
                <a:solidFill>
                  <a:srgbClr val="271203"/>
                </a:solidFill>
                <a:latin typeface="Times New Roman" panose="02020603050405020304" pitchFamily="18" charset="0"/>
                <a:cs typeface="Times New Roman" panose="02020603050405020304" pitchFamily="18" charset="0"/>
              </a:rPr>
              <a:t>Читая книги за авторством К. Симонова, можно понять, насколько он умеет писать о войне и людях на ней. Без излишнего пафоса, но при этом совершенно не сухо и тактично. </a:t>
            </a:r>
            <a:endParaRPr lang="ru-RU" sz="3600" dirty="0">
              <a:solidFill>
                <a:srgbClr val="271203"/>
              </a:solidFill>
            </a:endParaRPr>
          </a:p>
        </p:txBody>
      </p:sp>
      <p:pic>
        <p:nvPicPr>
          <p:cNvPr id="7" name="Объект 3" descr="C:\Documents and Settings\Admin\Рабочий стол\Konstantin_Simonov__Dni_i_nochi_sbornik.jpg"/>
          <p:cNvPicPr>
            <a:picLocks/>
          </p:cNvPicPr>
          <p:nvPr/>
        </p:nvPicPr>
        <p:blipFill>
          <a:blip r:embed="rId3"/>
          <a:srcRect/>
          <a:stretch>
            <a:fillRect/>
          </a:stretch>
        </p:blipFill>
        <p:spPr bwMode="auto">
          <a:xfrm>
            <a:off x="-132375" y="4503761"/>
            <a:ext cx="1415266" cy="2064111"/>
          </a:xfrm>
          <a:prstGeom prst="rect">
            <a:avLst/>
          </a:prstGeom>
          <a:noFill/>
          <a:ln w="9525">
            <a:noFill/>
            <a:miter lim="800000"/>
            <a:headEnd/>
            <a:tailEnd/>
          </a:ln>
        </p:spPr>
      </p:pic>
    </p:spTree>
    <p:extLst>
      <p:ext uri="{BB962C8B-B14F-4D97-AF65-F5344CB8AC3E}">
        <p14:creationId xmlns:p14="http://schemas.microsoft.com/office/powerpoint/2010/main" val="3191130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33916"/>
            <a:ext cx="12846742" cy="7468905"/>
          </a:xfrm>
        </p:spPr>
      </p:pic>
      <p:sp>
        <p:nvSpPr>
          <p:cNvPr id="3" name="TextBox 2"/>
          <p:cNvSpPr txBox="1"/>
          <p:nvPr/>
        </p:nvSpPr>
        <p:spPr>
          <a:xfrm>
            <a:off x="505326" y="365125"/>
            <a:ext cx="10672011" cy="6001643"/>
          </a:xfrm>
          <a:prstGeom prst="rect">
            <a:avLst/>
          </a:prstGeom>
          <a:noFill/>
        </p:spPr>
        <p:txBody>
          <a:bodyPr wrap="square" rtlCol="0">
            <a:spAutoFit/>
          </a:bodyPr>
          <a:lstStyle/>
          <a:p>
            <a:pPr algn="ctr"/>
            <a:r>
              <a:rPr lang="ru-RU" sz="3200" b="1" dirty="0">
                <a:latin typeface="Times New Roman" panose="02020603050405020304" pitchFamily="18" charset="0"/>
                <a:cs typeface="Times New Roman" panose="02020603050405020304" pitchFamily="18" charset="0"/>
              </a:rPr>
              <a:t>В его книгах всегда есть место любви на войне, но описано всё настолько бережно и лирично, что они становятся запоминающими и берущими за душу. При этом обязательно есть и место подвигу, вернее постоянной тяжёлой каждодневной смертельной работе, когда атаки следуют за атаками, когда нужно отстоять дом, практически не имея боеприпасов, идти выполнять новое задание после только что выполненного. И обязательно разговоры о будущем, которое будет у тех, кто выживет, чтобы рассказать потомкам как невыносимо трудно и тяжело доставался мир. </a:t>
            </a:r>
            <a:r>
              <a:rPr lang="ru-RU" sz="3200" dirty="0">
                <a:latin typeface="Times New Roman" panose="02020603050405020304" pitchFamily="18" charset="0"/>
                <a:cs typeface="Times New Roman" panose="02020603050405020304" pitchFamily="18" charset="0"/>
              </a:rPr>
              <a:t>                         </a:t>
            </a:r>
          </a:p>
          <a:p>
            <a:pPr algn="ctr"/>
            <a:endParaRPr lang="ru-RU" sz="3200" dirty="0">
              <a:latin typeface="Times New Roman" panose="02020603050405020304" pitchFamily="18" charset="0"/>
              <a:cs typeface="Times New Roman" panose="02020603050405020304" pitchFamily="18" charset="0"/>
            </a:endParaRPr>
          </a:p>
        </p:txBody>
      </p:sp>
      <p:pic>
        <p:nvPicPr>
          <p:cNvPr id="5" name="Объект 3" descr="C:\Documents and Settings\Admin\Рабочий стол\Konstantin_Simonov__Dni_i_nochi_sbornik.jpg"/>
          <p:cNvPicPr>
            <a:picLocks/>
          </p:cNvPicPr>
          <p:nvPr/>
        </p:nvPicPr>
        <p:blipFill>
          <a:blip r:embed="rId3"/>
          <a:srcRect/>
          <a:stretch>
            <a:fillRect/>
          </a:stretch>
        </p:blipFill>
        <p:spPr bwMode="auto">
          <a:xfrm>
            <a:off x="-340899" y="4855906"/>
            <a:ext cx="1339523" cy="1767272"/>
          </a:xfrm>
          <a:prstGeom prst="rect">
            <a:avLst/>
          </a:prstGeom>
          <a:noFill/>
          <a:ln w="9525">
            <a:noFill/>
            <a:miter lim="800000"/>
            <a:headEnd/>
            <a:tailEnd/>
          </a:ln>
        </p:spPr>
      </p:pic>
    </p:spTree>
    <p:extLst>
      <p:ext uri="{BB962C8B-B14F-4D97-AF65-F5344CB8AC3E}">
        <p14:creationId xmlns:p14="http://schemas.microsoft.com/office/powerpoint/2010/main" val="175575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0363" y="-245948"/>
            <a:ext cx="12820644" cy="7464895"/>
          </a:xfrm>
        </p:spPr>
      </p:pic>
      <p:sp>
        <p:nvSpPr>
          <p:cNvPr id="3" name="TextBox 2"/>
          <p:cNvSpPr txBox="1"/>
          <p:nvPr/>
        </p:nvSpPr>
        <p:spPr>
          <a:xfrm>
            <a:off x="457200" y="365125"/>
            <a:ext cx="10732167" cy="5632311"/>
          </a:xfrm>
          <a:prstGeom prst="rect">
            <a:avLst/>
          </a:prstGeom>
          <a:noFill/>
        </p:spPr>
        <p:txBody>
          <a:bodyPr wrap="square" rtlCol="0">
            <a:spAutoFit/>
          </a:bodyPr>
          <a:lstStyle/>
          <a:p>
            <a:pPr algn="ctr"/>
            <a:r>
              <a:rPr lang="ru-RU" sz="3600" b="1" dirty="0">
                <a:solidFill>
                  <a:srgbClr val="271203"/>
                </a:solidFill>
                <a:latin typeface="Times New Roman" panose="02020603050405020304" pitchFamily="18" charset="0"/>
                <a:cs typeface="Times New Roman" panose="02020603050405020304" pitchFamily="18" charset="0"/>
              </a:rPr>
              <a:t>В годы войны Александр Фадеев был одним из руководителей Союза писателей, автором большого количества публицистических статей, очерков. Был на Ленинградском фронте, три месяца провёл в блокадном городе, результатом чего стала книга очерков </a:t>
            </a:r>
            <a:r>
              <a:rPr lang="ru-RU" sz="3600" b="1" i="1" dirty="0">
                <a:solidFill>
                  <a:srgbClr val="271203"/>
                </a:solidFill>
                <a:latin typeface="Times New Roman" panose="02020603050405020304" pitchFamily="18" charset="0"/>
                <a:cs typeface="Times New Roman" panose="02020603050405020304" pitchFamily="18" charset="0"/>
              </a:rPr>
              <a:t>«Ленинград в дни блокады»</a:t>
            </a:r>
            <a:r>
              <a:rPr lang="ru-RU" sz="3600" b="1" dirty="0">
                <a:solidFill>
                  <a:srgbClr val="271203"/>
                </a:solidFill>
                <a:latin typeface="Times New Roman" panose="02020603050405020304" pitchFamily="18" charset="0"/>
                <a:cs typeface="Times New Roman" panose="02020603050405020304" pitchFamily="18" charset="0"/>
              </a:rPr>
              <a:t> (1944г.) о ленинградской обороне, о героических защитниках города, выстоявших суровую зиму 1941-1942 годов, не сдавших родного города врагу.</a:t>
            </a: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120" y="0"/>
            <a:ext cx="1207320" cy="1555845"/>
          </a:xfrm>
          <a:prstGeom prst="rect">
            <a:avLst/>
          </a:prstGeom>
        </p:spPr>
      </p:pic>
    </p:spTree>
    <p:extLst>
      <p:ext uri="{BB962C8B-B14F-4D97-AF65-F5344CB8AC3E}">
        <p14:creationId xmlns:p14="http://schemas.microsoft.com/office/powerpoint/2010/main" val="2118987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0373" y="-233916"/>
            <a:ext cx="12702363" cy="7304567"/>
          </a:xfrm>
        </p:spPr>
      </p:pic>
      <p:sp>
        <p:nvSpPr>
          <p:cNvPr id="7" name="Прямоугольник 6"/>
          <p:cNvSpPr/>
          <p:nvPr/>
        </p:nvSpPr>
        <p:spPr>
          <a:xfrm>
            <a:off x="411480" y="0"/>
            <a:ext cx="10687050" cy="4241867"/>
          </a:xfrm>
          <a:prstGeom prst="rect">
            <a:avLst/>
          </a:prstGeom>
        </p:spPr>
        <p:txBody>
          <a:bodyPr wrap="square">
            <a:spAutoFit/>
          </a:bodyPr>
          <a:lstStyle/>
          <a:p>
            <a:pPr>
              <a:lnSpc>
                <a:spcPct val="107000"/>
              </a:lnSpc>
              <a:spcAft>
                <a:spcPts val="800"/>
              </a:spcAft>
            </a:pPr>
            <a:r>
              <a:rPr lang="ru-RU" sz="3600" b="1" dirty="0">
                <a:latin typeface="Times New Roman" panose="02020603050405020304" pitchFamily="18" charset="0"/>
                <a:ea typeface="Times New Roman" panose="02020603050405020304" pitchFamily="18" charset="0"/>
                <a:cs typeface="Times New Roman" panose="02020603050405020304" pitchFamily="18" charset="0"/>
              </a:rPr>
              <a:t>Известный белорусский писатель Алесь Адамович - участник Великой Отечественной войны, партизан; его </a:t>
            </a:r>
            <a:r>
              <a:rPr lang="ru-RU" sz="3600" b="1" dirty="0" smtClean="0">
                <a:latin typeface="Times New Roman" panose="02020603050405020304" pitchFamily="18" charset="0"/>
                <a:ea typeface="Times New Roman" panose="02020603050405020304" pitchFamily="18" charset="0"/>
                <a:cs typeface="Times New Roman" panose="02020603050405020304" pitchFamily="18" charset="0"/>
              </a:rPr>
              <a:t>«Хатынская повесть», </a:t>
            </a:r>
            <a:r>
              <a:rPr lang="ru-RU" sz="3600" b="1" dirty="0">
                <a:latin typeface="Times New Roman" panose="02020603050405020304" pitchFamily="18" charset="0"/>
                <a:ea typeface="Times New Roman" panose="02020603050405020304" pitchFamily="18" charset="0"/>
                <a:cs typeface="Times New Roman" panose="02020603050405020304" pitchFamily="18" charset="0"/>
              </a:rPr>
              <a:t>представленная в настоящем издании, создана на документальном материале и посвящена партизанской борьбе в оккупированной Белоруссии.</a:t>
            </a:r>
            <a:endParaRPr lang="ru-RU" sz="36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Рисунок 18" descr="C:\Users\Администратор\Desktop\9326.jpg"/>
          <p:cNvPicPr/>
          <p:nvPr/>
        </p:nvPicPr>
        <p:blipFill>
          <a:blip r:embed="rId3">
            <a:extLst>
              <a:ext uri="{28A0092B-C50C-407E-A947-70E740481C1C}">
                <a14:useLocalDpi xmlns:a14="http://schemas.microsoft.com/office/drawing/2010/main" val="0"/>
              </a:ext>
            </a:extLst>
          </a:blip>
          <a:srcRect/>
          <a:stretch>
            <a:fillRect/>
          </a:stretch>
        </p:blipFill>
        <p:spPr bwMode="auto">
          <a:xfrm>
            <a:off x="9029701" y="3359972"/>
            <a:ext cx="1808798" cy="2640777"/>
          </a:xfrm>
          <a:prstGeom prst="rect">
            <a:avLst/>
          </a:prstGeom>
          <a:noFill/>
          <a:ln>
            <a:noFill/>
          </a:ln>
        </p:spPr>
      </p:pic>
    </p:spTree>
    <p:extLst>
      <p:ext uri="{BB962C8B-B14F-4D97-AF65-F5344CB8AC3E}">
        <p14:creationId xmlns:p14="http://schemas.microsoft.com/office/powerpoint/2010/main" val="39655016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44653" y="-233916"/>
            <a:ext cx="12702363" cy="7304567"/>
          </a:xfrm>
        </p:spPr>
      </p:pic>
      <p:sp>
        <p:nvSpPr>
          <p:cNvPr id="3" name="Прямоугольник 2"/>
          <p:cNvSpPr/>
          <p:nvPr/>
        </p:nvSpPr>
        <p:spPr>
          <a:xfrm>
            <a:off x="400050" y="365126"/>
            <a:ext cx="11052810" cy="4524315"/>
          </a:xfrm>
          <a:prstGeom prst="rect">
            <a:avLst/>
          </a:prstGeom>
        </p:spPr>
        <p:txBody>
          <a:bodyPr wrap="square">
            <a:spAutoFit/>
          </a:bodyPr>
          <a:lstStyle/>
          <a:p>
            <a:r>
              <a:rPr lang="ru-RU" sz="3600" b="1" dirty="0" smtClean="0">
                <a:latin typeface="Times New Roman" panose="02020603050405020304" pitchFamily="18" charset="0"/>
                <a:ea typeface="Calibri" panose="020F0502020204030204" pitchFamily="34" charset="0"/>
              </a:rPr>
              <a:t>«Это </a:t>
            </a:r>
            <a:r>
              <a:rPr lang="ru-RU" sz="3600" b="1" dirty="0">
                <a:latin typeface="Times New Roman" panose="02020603050405020304" pitchFamily="18" charset="0"/>
                <a:ea typeface="Calibri" panose="020F0502020204030204" pitchFamily="34" charset="0"/>
              </a:rPr>
              <a:t>талантливо </a:t>
            </a:r>
            <a:r>
              <a:rPr lang="ru-RU" sz="3600" b="1" dirty="0" smtClean="0">
                <a:latin typeface="Times New Roman" panose="02020603050405020304" pitchFamily="18" charset="0"/>
                <a:ea typeface="Calibri" panose="020F0502020204030204" pitchFamily="34" charset="0"/>
              </a:rPr>
              <a:t>воплощённая </a:t>
            </a:r>
            <a:r>
              <a:rPr lang="ru-RU" sz="3600" b="1" dirty="0">
                <a:latin typeface="Times New Roman" panose="02020603050405020304" pitchFamily="18" charset="0"/>
                <a:ea typeface="Calibri" panose="020F0502020204030204" pitchFamily="34" charset="0"/>
              </a:rPr>
              <a:t>память войны, повесть-напоминание и повесть-предупреждение. Опыт тех, кто пережил войну, не может пропасть даром. Он учит человечество, может, самой элементарной из истин: только не щадя своей жизни, можно отстоять свободу и победить врага. Тем более такого </a:t>
            </a:r>
            <a:r>
              <a:rPr lang="ru-RU" sz="3600" b="1" dirty="0" smtClean="0">
                <a:latin typeface="Times New Roman" panose="02020603050405020304" pitchFamily="18" charset="0"/>
                <a:ea typeface="Calibri" panose="020F0502020204030204" pitchFamily="34" charset="0"/>
              </a:rPr>
              <a:t>изощрённого</a:t>
            </a:r>
            <a:r>
              <a:rPr lang="ru-RU" sz="3600" b="1" dirty="0">
                <a:latin typeface="Times New Roman" panose="02020603050405020304" pitchFamily="18" charset="0"/>
                <a:ea typeface="Calibri" panose="020F0502020204030204" pitchFamily="34" charset="0"/>
              </a:rPr>
              <a:t>, каким был немецкий </a:t>
            </a:r>
            <a:r>
              <a:rPr lang="ru-RU" sz="3600" b="1" dirty="0" smtClean="0">
                <a:latin typeface="Times New Roman" panose="02020603050405020304" pitchFamily="18" charset="0"/>
                <a:ea typeface="Calibri" panose="020F0502020204030204" pitchFamily="34" charset="0"/>
              </a:rPr>
              <a:t>фашизм» </a:t>
            </a:r>
            <a:r>
              <a:rPr lang="ru-RU" sz="3600" b="1" dirty="0">
                <a:latin typeface="Times New Roman" panose="02020603050405020304" pitchFamily="18" charset="0"/>
                <a:ea typeface="Calibri" panose="020F0502020204030204" pitchFamily="34" charset="0"/>
              </a:rPr>
              <a:t>(Василь Быков).</a:t>
            </a:r>
            <a:r>
              <a:rPr lang="ru-RU" sz="3600" b="1" dirty="0">
                <a:latin typeface="Times New Roman" panose="02020603050405020304" pitchFamily="18" charset="0"/>
                <a:ea typeface="Times New Roman" panose="02020603050405020304" pitchFamily="18" charset="0"/>
              </a:rPr>
              <a:t> </a:t>
            </a:r>
            <a:endParaRPr lang="ru-RU" sz="3600" b="1" dirty="0"/>
          </a:p>
        </p:txBody>
      </p:sp>
      <p:pic>
        <p:nvPicPr>
          <p:cNvPr id="5" name="Рисунок 4" descr="C:\Users\Администратор\Desktop\9326.jpg"/>
          <p:cNvPicPr/>
          <p:nvPr/>
        </p:nvPicPr>
        <p:blipFill>
          <a:blip r:embed="rId3">
            <a:extLst>
              <a:ext uri="{28A0092B-C50C-407E-A947-70E740481C1C}">
                <a14:useLocalDpi xmlns:a14="http://schemas.microsoft.com/office/drawing/2010/main" val="0"/>
              </a:ext>
            </a:extLst>
          </a:blip>
          <a:srcRect/>
          <a:stretch>
            <a:fillRect/>
          </a:stretch>
        </p:blipFill>
        <p:spPr bwMode="auto">
          <a:xfrm>
            <a:off x="9504998" y="3781425"/>
            <a:ext cx="1533525" cy="2381250"/>
          </a:xfrm>
          <a:prstGeom prst="rect">
            <a:avLst/>
          </a:prstGeom>
          <a:noFill/>
          <a:ln>
            <a:noFill/>
          </a:ln>
        </p:spPr>
      </p:pic>
    </p:spTree>
    <p:extLst>
      <p:ext uri="{BB962C8B-B14F-4D97-AF65-F5344CB8AC3E}">
        <p14:creationId xmlns:p14="http://schemas.microsoft.com/office/powerpoint/2010/main" val="229930768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8943" y="-233916"/>
            <a:ext cx="12702363" cy="7304567"/>
          </a:xfrm>
        </p:spPr>
      </p:pic>
      <p:sp>
        <p:nvSpPr>
          <p:cNvPr id="3" name="Прямоугольник 2"/>
          <p:cNvSpPr/>
          <p:nvPr/>
        </p:nvSpPr>
        <p:spPr>
          <a:xfrm>
            <a:off x="480060" y="91440"/>
            <a:ext cx="10778490" cy="4524315"/>
          </a:xfrm>
          <a:prstGeom prst="rect">
            <a:avLst/>
          </a:prstGeom>
        </p:spPr>
        <p:txBody>
          <a:bodyPr wrap="square">
            <a:spAutoFit/>
          </a:bodyPr>
          <a:lstStyle/>
          <a:p>
            <a:r>
              <a:rPr lang="ru-RU" sz="3600" b="1" dirty="0">
                <a:latin typeface="Times New Roman" panose="02020603050405020304" pitchFamily="18" charset="0"/>
                <a:ea typeface="Times New Roman" panose="02020603050405020304" pitchFamily="18" charset="0"/>
              </a:rPr>
              <a:t>Известный белорусский писатель Алесь Адамович - участник Великой Отечественной войны, партизан.</a:t>
            </a:r>
          </a:p>
          <a:p>
            <a:r>
              <a:rPr lang="ru-RU" sz="3600" b="1" dirty="0">
                <a:latin typeface="Times New Roman" panose="02020603050405020304" pitchFamily="18" charset="0"/>
                <a:ea typeface="Times New Roman" panose="02020603050405020304" pitchFamily="18" charset="0"/>
              </a:rPr>
              <a:t>Его повесть </a:t>
            </a:r>
            <a:r>
              <a:rPr lang="ru-RU" sz="3600" b="1" dirty="0" smtClean="0">
                <a:latin typeface="Times New Roman" panose="02020603050405020304" pitchFamily="18" charset="0"/>
                <a:ea typeface="Times New Roman" panose="02020603050405020304" pitchFamily="18" charset="0"/>
              </a:rPr>
              <a:t>«Каратели», </a:t>
            </a:r>
            <a:r>
              <a:rPr lang="ru-RU" sz="3600" b="1" dirty="0">
                <a:latin typeface="Times New Roman" panose="02020603050405020304" pitchFamily="18" charset="0"/>
                <a:ea typeface="Times New Roman" panose="02020603050405020304" pitchFamily="18" charset="0"/>
              </a:rPr>
              <a:t>представленная в настоящем издании, создана на документальном материале и рассказывает о зверствах гитлеровского батальона в оккупированной Белоруссии.</a:t>
            </a:r>
            <a:endParaRPr lang="ru-RU" sz="3600" b="1" dirty="0">
              <a:effectLst/>
              <a:latin typeface="Times New Roman" panose="02020603050405020304" pitchFamily="18" charset="0"/>
              <a:ea typeface="Times New Roman" panose="02020603050405020304" pitchFamily="18" charset="0"/>
            </a:endParaRPr>
          </a:p>
        </p:txBody>
      </p:sp>
      <p:pic>
        <p:nvPicPr>
          <p:cNvPr id="5" name="Рисунок 4" descr="C:\Users\Администратор\Desktop\9328.jpg"/>
          <p:cNvPicPr/>
          <p:nvPr/>
        </p:nvPicPr>
        <p:blipFill>
          <a:blip r:embed="rId3">
            <a:extLst>
              <a:ext uri="{28A0092B-C50C-407E-A947-70E740481C1C}">
                <a14:useLocalDpi xmlns:a14="http://schemas.microsoft.com/office/drawing/2010/main" val="0"/>
              </a:ext>
            </a:extLst>
          </a:blip>
          <a:srcRect/>
          <a:stretch>
            <a:fillRect/>
          </a:stretch>
        </p:blipFill>
        <p:spPr bwMode="auto">
          <a:xfrm>
            <a:off x="9658351" y="4010802"/>
            <a:ext cx="1337310" cy="2035668"/>
          </a:xfrm>
          <a:prstGeom prst="rect">
            <a:avLst/>
          </a:prstGeom>
          <a:noFill/>
          <a:ln>
            <a:noFill/>
          </a:ln>
        </p:spPr>
      </p:pic>
    </p:spTree>
    <p:extLst>
      <p:ext uri="{BB962C8B-B14F-4D97-AF65-F5344CB8AC3E}">
        <p14:creationId xmlns:p14="http://schemas.microsoft.com/office/powerpoint/2010/main" val="3442093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0373" y="-233916"/>
            <a:ext cx="12702363" cy="7304567"/>
          </a:xfrm>
        </p:spPr>
      </p:pic>
      <p:sp>
        <p:nvSpPr>
          <p:cNvPr id="3" name="Прямоугольник 2"/>
          <p:cNvSpPr/>
          <p:nvPr/>
        </p:nvSpPr>
        <p:spPr>
          <a:xfrm>
            <a:off x="445770" y="0"/>
            <a:ext cx="10698480" cy="2862322"/>
          </a:xfrm>
          <a:prstGeom prst="rect">
            <a:avLst/>
          </a:prstGeom>
        </p:spPr>
        <p:txBody>
          <a:bodyPr wrap="square">
            <a:spAutoFit/>
          </a:bodyPr>
          <a:lstStyle/>
          <a:p>
            <a:r>
              <a:rPr lang="ru-RU" sz="3600" b="1" dirty="0">
                <a:latin typeface="Times New Roman" panose="02020603050405020304" pitchFamily="18" charset="0"/>
                <a:ea typeface="Times New Roman" panose="02020603050405020304" pitchFamily="18" charset="0"/>
              </a:rPr>
              <a:t>Это поистине страшная книга, история превращения военнопленных в убийц-полицаев и кровавая хроника: каратели методично уничтожают на </a:t>
            </a:r>
            <a:r>
              <a:rPr lang="ru-RU" sz="3600" b="1" dirty="0" smtClean="0">
                <a:latin typeface="Times New Roman" panose="02020603050405020304" pitchFamily="18" charset="0"/>
                <a:ea typeface="Times New Roman" panose="02020603050405020304" pitchFamily="18" charset="0"/>
              </a:rPr>
              <a:t>своём </a:t>
            </a:r>
            <a:r>
              <a:rPr lang="ru-RU" sz="3600" b="1" dirty="0">
                <a:latin typeface="Times New Roman" panose="02020603050405020304" pitchFamily="18" charset="0"/>
                <a:ea typeface="Times New Roman" panose="02020603050405020304" pitchFamily="18" charset="0"/>
              </a:rPr>
              <a:t>пути мирные деревни, одну за другой...</a:t>
            </a:r>
            <a:endParaRPr lang="ru-RU" sz="3600" b="1"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36220" y="2708911"/>
            <a:ext cx="11010900" cy="2308324"/>
          </a:xfrm>
          <a:prstGeom prst="rect">
            <a:avLst/>
          </a:prstGeom>
        </p:spPr>
        <p:txBody>
          <a:bodyPr wrap="square">
            <a:spAutoFit/>
          </a:bodyPr>
          <a:lstStyle/>
          <a:p>
            <a:r>
              <a:rPr lang="ru-RU" sz="3600" b="1" dirty="0">
                <a:latin typeface="Times New Roman" panose="02020603050405020304" pitchFamily="18" charset="0"/>
                <a:ea typeface="Times New Roman" panose="02020603050405020304" pitchFamily="18" charset="0"/>
              </a:rPr>
              <a:t>Лучше её читать после </a:t>
            </a:r>
            <a:r>
              <a:rPr lang="ru-RU" sz="3600" b="1" dirty="0" smtClean="0">
                <a:latin typeface="Times New Roman" panose="02020603050405020304" pitchFamily="18" charset="0"/>
                <a:ea typeface="Times New Roman" panose="02020603050405020304" pitchFamily="18" charset="0"/>
              </a:rPr>
              <a:t>«Хатынской повести» </a:t>
            </a:r>
            <a:r>
              <a:rPr lang="ru-RU" sz="3600" b="1" dirty="0">
                <a:latin typeface="Times New Roman" panose="02020603050405020304" pitchFamily="18" charset="0"/>
                <a:ea typeface="Times New Roman" panose="02020603050405020304" pitchFamily="18" charset="0"/>
              </a:rPr>
              <a:t>- эти две книги, хотя и полностью самостоятельные, дополняют друг друга, многое становится понятнее...</a:t>
            </a:r>
            <a:endParaRPr lang="ru-RU" sz="3600" b="1" dirty="0">
              <a:effectLst/>
              <a:latin typeface="Times New Roman" panose="02020603050405020304" pitchFamily="18" charset="0"/>
              <a:ea typeface="Times New Roman" panose="02020603050405020304" pitchFamily="18" charset="0"/>
            </a:endParaRPr>
          </a:p>
        </p:txBody>
      </p:sp>
      <p:pic>
        <p:nvPicPr>
          <p:cNvPr id="6" name="Рисунок 5" descr="C:\Users\Администратор\Desktop\9328.jpg"/>
          <p:cNvPicPr/>
          <p:nvPr/>
        </p:nvPicPr>
        <p:blipFill>
          <a:blip r:embed="rId3">
            <a:extLst>
              <a:ext uri="{28A0092B-C50C-407E-A947-70E740481C1C}">
                <a14:useLocalDpi xmlns:a14="http://schemas.microsoft.com/office/drawing/2010/main" val="0"/>
              </a:ext>
            </a:extLst>
          </a:blip>
          <a:srcRect/>
          <a:stretch>
            <a:fillRect/>
          </a:stretch>
        </p:blipFill>
        <p:spPr bwMode="auto">
          <a:xfrm>
            <a:off x="9478327" y="3913555"/>
            <a:ext cx="1533525" cy="2207360"/>
          </a:xfrm>
          <a:prstGeom prst="rect">
            <a:avLst/>
          </a:prstGeom>
          <a:noFill/>
          <a:ln>
            <a:noFill/>
          </a:ln>
        </p:spPr>
      </p:pic>
    </p:spTree>
    <p:extLst>
      <p:ext uri="{BB962C8B-B14F-4D97-AF65-F5344CB8AC3E}">
        <p14:creationId xmlns:p14="http://schemas.microsoft.com/office/powerpoint/2010/main" val="27713012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0373" y="-233916"/>
            <a:ext cx="12702363" cy="7304567"/>
          </a:xfrm>
        </p:spPr>
      </p:pic>
      <p:pic>
        <p:nvPicPr>
          <p:cNvPr id="5" name="Рисунок 4" descr="C:\Users\Администратор\Desktop\9330.jpg"/>
          <p:cNvPicPr/>
          <p:nvPr/>
        </p:nvPicPr>
        <p:blipFill>
          <a:blip r:embed="rId3">
            <a:extLst>
              <a:ext uri="{28A0092B-C50C-407E-A947-70E740481C1C}">
                <a14:useLocalDpi xmlns:a14="http://schemas.microsoft.com/office/drawing/2010/main" val="0"/>
              </a:ext>
            </a:extLst>
          </a:blip>
          <a:srcRect/>
          <a:stretch>
            <a:fillRect/>
          </a:stretch>
        </p:blipFill>
        <p:spPr bwMode="auto">
          <a:xfrm>
            <a:off x="1087755" y="3418366"/>
            <a:ext cx="1678305" cy="2490943"/>
          </a:xfrm>
          <a:prstGeom prst="rect">
            <a:avLst/>
          </a:prstGeom>
          <a:noFill/>
          <a:ln>
            <a:noFill/>
          </a:ln>
        </p:spPr>
      </p:pic>
      <p:sp>
        <p:nvSpPr>
          <p:cNvPr id="3" name="Прямоугольник 2"/>
          <p:cNvSpPr/>
          <p:nvPr/>
        </p:nvSpPr>
        <p:spPr>
          <a:xfrm>
            <a:off x="480061" y="491490"/>
            <a:ext cx="10595609" cy="2862322"/>
          </a:xfrm>
          <a:prstGeom prst="rect">
            <a:avLst/>
          </a:prstGeom>
        </p:spPr>
        <p:txBody>
          <a:bodyPr wrap="square">
            <a:spAutoFit/>
          </a:bodyPr>
          <a:lstStyle/>
          <a:p>
            <a:r>
              <a:rPr lang="ru-RU" sz="3600" b="1" dirty="0" smtClean="0">
                <a:latin typeface="Times New Roman" panose="02020603050405020304" pitchFamily="18" charset="0"/>
                <a:ea typeface="Times New Roman" panose="02020603050405020304" pitchFamily="18" charset="0"/>
              </a:rPr>
              <a:t>«У войны не женское лицо» - это </a:t>
            </a:r>
            <a:r>
              <a:rPr lang="ru-RU" sz="3600" b="1" dirty="0">
                <a:latin typeface="Times New Roman" panose="02020603050405020304" pitchFamily="18" charset="0"/>
                <a:ea typeface="Times New Roman" panose="02020603050405020304" pitchFamily="18" charset="0"/>
              </a:rPr>
              <a:t>самая известная книга Светланы Алексиевич и одна из самых знаменитых книг о Великой Отечественной Войне, где война впервые показана глазами женщины. Это первое полное издание </a:t>
            </a:r>
            <a:r>
              <a:rPr lang="ru-RU" sz="3600" b="1" dirty="0" smtClean="0">
                <a:latin typeface="Times New Roman" panose="02020603050405020304" pitchFamily="18" charset="0"/>
                <a:ea typeface="Times New Roman" panose="02020603050405020304" pitchFamily="18" charset="0"/>
              </a:rPr>
              <a:t>романа.</a:t>
            </a:r>
            <a:endParaRPr lang="ru-RU" sz="3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058688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0373" y="-233916"/>
            <a:ext cx="12702363" cy="7304567"/>
          </a:xfrm>
        </p:spPr>
      </p:pic>
      <p:sp>
        <p:nvSpPr>
          <p:cNvPr id="3" name="Прямоугольник 2"/>
          <p:cNvSpPr/>
          <p:nvPr/>
        </p:nvSpPr>
        <p:spPr>
          <a:xfrm>
            <a:off x="2057400" y="0"/>
            <a:ext cx="7086600" cy="4305666"/>
          </a:xfrm>
          <a:prstGeom prst="rect">
            <a:avLst/>
          </a:prstGeom>
        </p:spPr>
        <p:txBody>
          <a:bodyPr wrap="square">
            <a:spAutoFit/>
          </a:bodyPr>
          <a:lstStyle/>
          <a:p>
            <a:pPr algn="ctr"/>
            <a:r>
              <a:rPr lang="ru-RU" sz="3600" dirty="0">
                <a:solidFill>
                  <a:srgbClr val="083E0E"/>
                </a:solidFill>
                <a:latin typeface="Times New Roman" panose="02020603050405020304" pitchFamily="18" charset="0"/>
                <a:ea typeface="Times New Roman" panose="02020603050405020304" pitchFamily="18" charset="0"/>
              </a:rPr>
              <a:t> </a:t>
            </a:r>
            <a:endParaRPr lang="ru-RU" sz="3600" b="1" dirty="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0"/>
              </a:spcAft>
            </a:pPr>
            <a:r>
              <a:rPr lang="ru-RU" sz="3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Прошла война, прошла страда, </a:t>
            </a:r>
            <a:endParaRPr lang="ru-RU" sz="3600" b="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ru-RU" sz="3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Но боль взывает к людям:</a:t>
            </a:r>
            <a:endParaRPr lang="ru-RU" sz="3600" b="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ru-RU" sz="3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«Давайте, люди, никогда</a:t>
            </a:r>
            <a:endParaRPr lang="ru-RU" sz="3600" b="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ru-RU" sz="3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Об этом не забудем!» </a:t>
            </a:r>
            <a:endParaRPr lang="ru-RU" sz="3600" b="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ru-RU" sz="3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3600" b="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ru-RU" sz="3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А.Т</a:t>
            </a:r>
            <a:r>
              <a:rPr lang="ru-RU" sz="36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Твардовский</a:t>
            </a:r>
            <a:r>
              <a:rPr lang="ru-RU" sz="3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3600" b="1"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11012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44653" y="-233916"/>
            <a:ext cx="12702363" cy="7304567"/>
          </a:xfrm>
        </p:spPr>
      </p:pic>
      <p:sp>
        <p:nvSpPr>
          <p:cNvPr id="3" name="Прямоугольник 2"/>
          <p:cNvSpPr/>
          <p:nvPr/>
        </p:nvSpPr>
        <p:spPr>
          <a:xfrm>
            <a:off x="731520" y="194310"/>
            <a:ext cx="10264140" cy="4524315"/>
          </a:xfrm>
          <a:prstGeom prst="rect">
            <a:avLst/>
          </a:prstGeom>
        </p:spPr>
        <p:txBody>
          <a:bodyPr wrap="square">
            <a:spAutoFit/>
          </a:bodyPr>
          <a:lstStyle/>
          <a:p>
            <a:pPr algn="ctr"/>
            <a:r>
              <a:rPr lang="ru-RU" sz="4800" b="1" dirty="0">
                <a:solidFill>
                  <a:srgbClr val="000000"/>
                </a:solidFill>
                <a:latin typeface="Times New Roman" panose="02020603050405020304" pitchFamily="18" charset="0"/>
                <a:ea typeface="Times New Roman" panose="02020603050405020304" pitchFamily="18" charset="0"/>
              </a:rPr>
              <a:t>О Великой Отечественной войне написано очень много книг. В Центральной библиотеке можно найти несколько десятков названий интересных книг на эту тематику.</a:t>
            </a:r>
            <a:endParaRPr lang="ru-RU" sz="4800" b="1" dirty="0">
              <a:latin typeface="Times New Roman" panose="02020603050405020304" pitchFamily="18" charset="0"/>
              <a:ea typeface="Times New Roman" panose="02020603050405020304" pitchFamily="18" charset="0"/>
            </a:endParaRPr>
          </a:p>
          <a:p>
            <a:pPr algn="ctr"/>
            <a:r>
              <a:rPr lang="ru-RU" sz="4800" b="1" dirty="0">
                <a:solidFill>
                  <a:srgbClr val="000000"/>
                </a:solidFill>
                <a:latin typeface="Times New Roman" panose="02020603050405020304" pitchFamily="18" charset="0"/>
                <a:ea typeface="Times New Roman" panose="02020603050405020304" pitchFamily="18" charset="0"/>
              </a:rPr>
              <a:t>Ждём </a:t>
            </a:r>
            <a:r>
              <a:rPr lang="ru-RU" sz="4800" b="1" dirty="0" smtClean="0">
                <a:solidFill>
                  <a:srgbClr val="000000"/>
                </a:solidFill>
                <a:latin typeface="Times New Roman" panose="02020603050405020304" pitchFamily="18" charset="0"/>
                <a:ea typeface="Times New Roman" panose="02020603050405020304" pitchFamily="18" charset="0"/>
              </a:rPr>
              <a:t>Вас в библиотеке!</a:t>
            </a:r>
            <a:r>
              <a:rPr lang="ru-RU" sz="4800" b="1" dirty="0" smtClean="0">
                <a:solidFill>
                  <a:srgbClr val="000000"/>
                </a:solidFill>
                <a:latin typeface="Times New Roman" panose="02020603050405020304" pitchFamily="18" charset="0"/>
                <a:ea typeface="Times New Roman" panose="02020603050405020304" pitchFamily="18" charset="0"/>
              </a:rPr>
              <a:t> </a:t>
            </a:r>
            <a:endParaRPr lang="ru-RU" sz="4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63437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7999"/>
          </a:xfrm>
        </p:spPr>
      </p:pic>
      <p:sp>
        <p:nvSpPr>
          <p:cNvPr id="5" name="TextBox 4"/>
          <p:cNvSpPr txBox="1"/>
          <p:nvPr/>
        </p:nvSpPr>
        <p:spPr>
          <a:xfrm flipH="1">
            <a:off x="1442433" y="682580"/>
            <a:ext cx="9569003" cy="3719077"/>
          </a:xfrm>
          <a:prstGeom prst="rect">
            <a:avLst/>
          </a:prstGeom>
          <a:noFill/>
        </p:spPr>
        <p:txBody>
          <a:bodyPr wrap="square" rtlCol="0">
            <a:spAutoFit/>
          </a:bodyPr>
          <a:lstStyle/>
          <a:p>
            <a:pPr algn="ctr"/>
            <a:r>
              <a:rPr lang="ru-RU" sz="7200" b="1" dirty="0" smtClean="0">
                <a:solidFill>
                  <a:schemeClr val="accent2">
                    <a:lumMod val="50000"/>
                  </a:schemeClr>
                </a:solidFill>
                <a:latin typeface="Times New Roman" panose="02020603050405020304" pitchFamily="18" charset="0"/>
                <a:cs typeface="Times New Roman" panose="02020603050405020304" pitchFamily="18" charset="0"/>
              </a:rPr>
              <a:t>Спасибо за внимание</a:t>
            </a:r>
            <a:r>
              <a:rPr lang="ru-RU" sz="7200" b="1" dirty="0" smtClean="0">
                <a:solidFill>
                  <a:schemeClr val="accent2">
                    <a:lumMod val="50000"/>
                  </a:schemeClr>
                </a:solidFill>
                <a:latin typeface="Times New Roman" panose="02020603050405020304" pitchFamily="18" charset="0"/>
                <a:cs typeface="Times New Roman" panose="02020603050405020304" pitchFamily="18" charset="0"/>
              </a:rPr>
              <a:t>!</a:t>
            </a:r>
          </a:p>
          <a:p>
            <a:pPr algn="ctr"/>
            <a:endParaRPr lang="ru-RU" sz="7200" b="1" dirty="0">
              <a:solidFill>
                <a:schemeClr val="accent2">
                  <a:lumMod val="50000"/>
                </a:schemeClr>
              </a:solidFill>
              <a:latin typeface="Times New Roman" panose="02020603050405020304" pitchFamily="18" charset="0"/>
              <a:cs typeface="Times New Roman" panose="02020603050405020304" pitchFamily="18" charset="0"/>
            </a:endParaRPr>
          </a:p>
          <a:p>
            <a:pPr algn="r"/>
            <a:endParaRPr lang="ru-RU" b="1" dirty="0" smtClean="0">
              <a:solidFill>
                <a:schemeClr val="accent2">
                  <a:lumMod val="50000"/>
                </a:schemeClr>
              </a:solidFill>
              <a:latin typeface="Times New Roman" panose="02020603050405020304" pitchFamily="18" charset="0"/>
              <a:cs typeface="Times New Roman" panose="02020603050405020304" pitchFamily="18" charset="0"/>
            </a:endParaRPr>
          </a:p>
          <a:p>
            <a:pPr algn="r"/>
            <a:endParaRPr lang="ru-RU" b="1" dirty="0">
              <a:solidFill>
                <a:schemeClr val="accent2">
                  <a:lumMod val="50000"/>
                </a:schemeClr>
              </a:solidFill>
              <a:latin typeface="Times New Roman" panose="02020603050405020304" pitchFamily="18" charset="0"/>
              <a:cs typeface="Times New Roman" panose="02020603050405020304" pitchFamily="18" charset="0"/>
            </a:endParaRPr>
          </a:p>
          <a:p>
            <a:pPr algn="r"/>
            <a:r>
              <a:rPr lang="ru-RU" b="1" dirty="0" smtClean="0">
                <a:solidFill>
                  <a:schemeClr val="accent2">
                    <a:lumMod val="50000"/>
                  </a:schemeClr>
                </a:solidFill>
                <a:latin typeface="Times New Roman" panose="02020603050405020304" pitchFamily="18" charset="0"/>
                <a:cs typeface="Times New Roman" panose="02020603050405020304" pitchFamily="18" charset="0"/>
              </a:rPr>
              <a:t>С.Н. Кайсарова, </a:t>
            </a:r>
          </a:p>
          <a:p>
            <a:pPr algn="r"/>
            <a:r>
              <a:rPr lang="ru-RU" b="1" dirty="0" smtClean="0">
                <a:solidFill>
                  <a:schemeClr val="accent2">
                    <a:lumMod val="50000"/>
                  </a:schemeClr>
                </a:solidFill>
                <a:latin typeface="Times New Roman" panose="02020603050405020304" pitchFamily="18" charset="0"/>
                <a:cs typeface="Times New Roman" panose="02020603050405020304" pitchFamily="18" charset="0"/>
              </a:rPr>
              <a:t>зав. сектором ММКУК ЦБС</a:t>
            </a:r>
          </a:p>
          <a:p>
            <a:pPr algn="r"/>
            <a:r>
              <a:rPr lang="ru-RU" b="1" dirty="0" smtClean="0">
                <a:solidFill>
                  <a:schemeClr val="accent2">
                    <a:lumMod val="50000"/>
                  </a:schemeClr>
                </a:solidFill>
                <a:latin typeface="Times New Roman" panose="02020603050405020304" pitchFamily="18" charset="0"/>
                <a:cs typeface="Times New Roman" panose="02020603050405020304" pitchFamily="18" charset="0"/>
              </a:rPr>
              <a:t>Центральной районной библиотеки</a:t>
            </a:r>
          </a:p>
        </p:txBody>
      </p:sp>
    </p:spTree>
    <p:extLst>
      <p:ext uri="{BB962C8B-B14F-4D97-AF65-F5344CB8AC3E}">
        <p14:creationId xmlns:p14="http://schemas.microsoft.com/office/powerpoint/2010/main" val="34650130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TotalTime>
  <Words>1925</Words>
  <Application>Microsoft Office PowerPoint</Application>
  <PresentationFormat>Широкоэкранный</PresentationFormat>
  <Paragraphs>71</Paragraphs>
  <Slides>42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42</vt:i4>
      </vt:variant>
    </vt:vector>
  </HeadingPairs>
  <TitlesOfParts>
    <vt:vector size="4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Библиотека</dc:creator>
  <cp:lastModifiedBy>Machine</cp:lastModifiedBy>
  <cp:revision>24</cp:revision>
  <dcterms:created xsi:type="dcterms:W3CDTF">2019-09-23T12:01:38Z</dcterms:created>
  <dcterms:modified xsi:type="dcterms:W3CDTF">2021-05-11T16:01:16Z</dcterms:modified>
</cp:coreProperties>
</file>