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763C0C-0057-4563-81B8-E3600165E0FF}" type="datetimeFigureOut">
              <a:rPr lang="ru-RU" smtClean="0"/>
              <a:pPr/>
              <a:t>22.06.2015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13DE0A6-82AF-4C48-9F8A-4CADEFD6A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udystack.com/picmatch-1905240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udystack.com/picmatch-1905240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Расшифруй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40100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114800"/>
                <a:gridCol w="4114800"/>
              </a:tblGrid>
              <a:tr h="2005000">
                <a:tc>
                  <a:txBody>
                    <a:bodyPr/>
                    <a:lstStyle/>
                    <a:p>
                      <a:pPr algn="ctr"/>
                      <a:endParaRPr lang="ru-RU" sz="3600" b="1" dirty="0" smtClean="0"/>
                    </a:p>
                    <a:p>
                      <a:pPr algn="ctr"/>
                      <a:r>
                        <a:rPr lang="ru-RU" sz="3600" b="1" dirty="0" smtClean="0"/>
                        <a:t>КОУРЬНЖСОТ</a:t>
                      </a:r>
                      <a:endParaRPr lang="ru-RU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600" b="1" dirty="0" smtClean="0"/>
                    </a:p>
                    <a:p>
                      <a:pPr algn="ctr"/>
                      <a:r>
                        <a:rPr lang="ru-RU" sz="3600" b="1" dirty="0" smtClean="0"/>
                        <a:t>ОКРУЖНОСТЬ</a:t>
                      </a:r>
                      <a:endParaRPr lang="ru-RU" sz="3600" b="1" dirty="0"/>
                    </a:p>
                  </a:txBody>
                  <a:tcPr/>
                </a:tc>
              </a:tr>
              <a:tr h="2005000">
                <a:tc>
                  <a:txBody>
                    <a:bodyPr/>
                    <a:lstStyle/>
                    <a:p>
                      <a:pPr algn="ctr"/>
                      <a:endParaRPr lang="ru-RU" sz="3600" b="1" dirty="0" smtClean="0"/>
                    </a:p>
                    <a:p>
                      <a:pPr algn="ctr"/>
                      <a:r>
                        <a:rPr lang="ru-RU" sz="3600" b="1" dirty="0" smtClean="0"/>
                        <a:t>ГУЛО</a:t>
                      </a:r>
                      <a:endParaRPr lang="ru-RU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600" b="1" dirty="0" smtClean="0"/>
                    </a:p>
                    <a:p>
                      <a:pPr algn="ctr"/>
                      <a:r>
                        <a:rPr lang="ru-RU" sz="3600" b="1" dirty="0" smtClean="0"/>
                        <a:t>УГОЛ</a:t>
                      </a:r>
                      <a:endParaRPr lang="ru-RU" sz="3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ятно 1 4"/>
          <p:cNvSpPr/>
          <p:nvPr/>
        </p:nvSpPr>
        <p:spPr>
          <a:xfrm>
            <a:off x="4716016" y="1556792"/>
            <a:ext cx="3960440" cy="115212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467544" y="3573016"/>
            <a:ext cx="3960440" cy="115212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но 1 6"/>
          <p:cNvSpPr/>
          <p:nvPr/>
        </p:nvSpPr>
        <p:spPr>
          <a:xfrm>
            <a:off x="4788024" y="3645024"/>
            <a:ext cx="3960440" cy="115212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Вписанные и центральные углы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1043608" y="620688"/>
            <a:ext cx="2952328" cy="2664296"/>
            <a:chOff x="1043608" y="620688"/>
            <a:chExt cx="2952328" cy="2664296"/>
          </a:xfrm>
        </p:grpSpPr>
        <p:sp>
          <p:nvSpPr>
            <p:cNvPr id="4" name="Овал 3"/>
            <p:cNvSpPr/>
            <p:nvPr/>
          </p:nvSpPr>
          <p:spPr>
            <a:xfrm>
              <a:off x="1043608" y="620688"/>
              <a:ext cx="2232248" cy="22322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единительная линия 5"/>
            <p:cNvCxnSpPr>
              <a:stCxn id="4" idx="1"/>
            </p:cNvCxnSpPr>
            <p:nvPr/>
          </p:nvCxnSpPr>
          <p:spPr>
            <a:xfrm>
              <a:off x="1370513" y="947593"/>
              <a:ext cx="897231" cy="233739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>
              <a:stCxn id="4" idx="1"/>
            </p:cNvCxnSpPr>
            <p:nvPr/>
          </p:nvCxnSpPr>
          <p:spPr>
            <a:xfrm>
              <a:off x="1370513" y="947593"/>
              <a:ext cx="2625423" cy="104124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>
            <a:off x="5076056" y="476672"/>
            <a:ext cx="2952328" cy="2664296"/>
            <a:chOff x="5076056" y="476672"/>
            <a:chExt cx="2952328" cy="2664296"/>
          </a:xfrm>
        </p:grpSpPr>
        <p:sp>
          <p:nvSpPr>
            <p:cNvPr id="12" name="Овал 11"/>
            <p:cNvSpPr/>
            <p:nvPr/>
          </p:nvSpPr>
          <p:spPr>
            <a:xfrm>
              <a:off x="5076056" y="476672"/>
              <a:ext cx="2232248" cy="22322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>
              <a:off x="6228184" y="1556792"/>
              <a:ext cx="72008" cy="15841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>
              <a:off x="6228184" y="1556792"/>
              <a:ext cx="180020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Повторим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8229600" cy="238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ятно 1 4"/>
          <p:cNvSpPr/>
          <p:nvPr/>
        </p:nvSpPr>
        <p:spPr>
          <a:xfrm>
            <a:off x="2915816" y="3068960"/>
            <a:ext cx="864096" cy="1368152"/>
          </a:xfrm>
          <a:prstGeom prst="irregularSeal1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43608" y="4725144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Касательной к окружности называется прямая, имеющая с окружностью только одну общую точку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Повторим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8229600" cy="289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39552" y="1772816"/>
            <a:ext cx="432048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3275856" y="3717032"/>
            <a:ext cx="864096" cy="1368152"/>
          </a:xfrm>
          <a:prstGeom prst="irregularSeal1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43608" y="5013176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Вписанным углом называется угол, вершина которого лежит на окружности, а стороны пересекают ее.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Повторим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8229600" cy="3365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619672" y="170080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90°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043608" y="501317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Вписанный угол, опирающийся на полуокружность – прямой.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36755" t="26615" r="42056" b="13831"/>
          <a:stretch>
            <a:fillRect/>
          </a:stretch>
        </p:blipFill>
        <p:spPr bwMode="auto">
          <a:xfrm>
            <a:off x="179512" y="1761565"/>
            <a:ext cx="2664296" cy="3080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b="76604"/>
          <a:stretch>
            <a:fillRect/>
          </a:stretch>
        </p:blipFill>
        <p:spPr bwMode="auto">
          <a:xfrm>
            <a:off x="467544" y="764704"/>
            <a:ext cx="822960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2987824" y="1730258"/>
          <a:ext cx="6029467" cy="4147014"/>
        </p:xfrm>
        <a:graphic>
          <a:graphicData uri="http://schemas.openxmlformats.org/presentationml/2006/ole">
            <p:oleObj spid="_x0000_s4099" name="Формула" r:id="rId4" imgW="1854000" imgH="1320480" progId="Equation.3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716016" y="1772816"/>
            <a:ext cx="345638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2492896"/>
            <a:ext cx="345638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644008" y="3212976"/>
            <a:ext cx="345638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932040" y="3861048"/>
            <a:ext cx="374441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788024" y="4653136"/>
            <a:ext cx="417646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860032" y="5373216"/>
            <a:ext cx="345638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229600" cy="3340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452320" y="1772816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МК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043608" y="501317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Отрезки касательной, проведенные из одной точки к окружности равны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229600" cy="1879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987824" y="2564904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пересекаться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115616" y="3789040"/>
            <a:ext cx="7272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Если расстояние от центра окружности до прямой меньше радиуса окружности, то прямая и окружность пересекаются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8229600" cy="3030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Дуга 4"/>
          <p:cNvSpPr/>
          <p:nvPr/>
        </p:nvSpPr>
        <p:spPr>
          <a:xfrm rot="11380796">
            <a:off x="4676743" y="2532197"/>
            <a:ext cx="504056" cy="432048"/>
          </a:xfrm>
          <a:prstGeom prst="arc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Дуга 5"/>
          <p:cNvSpPr/>
          <p:nvPr/>
        </p:nvSpPr>
        <p:spPr>
          <a:xfrm rot="14332553">
            <a:off x="4635170" y="3756409"/>
            <a:ext cx="504056" cy="432048"/>
          </a:xfrm>
          <a:prstGeom prst="arc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Дуга 6"/>
          <p:cNvSpPr/>
          <p:nvPr/>
        </p:nvSpPr>
        <p:spPr>
          <a:xfrm rot="14769235">
            <a:off x="3025223" y="2855075"/>
            <a:ext cx="2014895" cy="1394117"/>
          </a:xfrm>
          <a:prstGeom prst="arc">
            <a:avLst>
              <a:gd name="adj1" fmla="val 14432981"/>
              <a:gd name="adj2" fmla="val 19968722"/>
            </a:avLst>
          </a:prstGeom>
          <a:ln w="666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уга 7"/>
          <p:cNvSpPr/>
          <p:nvPr/>
        </p:nvSpPr>
        <p:spPr>
          <a:xfrm rot="1864504">
            <a:off x="3639223" y="3744110"/>
            <a:ext cx="504056" cy="432048"/>
          </a:xfrm>
          <a:prstGeom prst="arc">
            <a:avLst>
              <a:gd name="adj1" fmla="val 15205389"/>
              <a:gd name="adj2" fmla="val 0"/>
            </a:avLst>
          </a:prstGeom>
          <a:ln w="666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уга 8"/>
          <p:cNvSpPr/>
          <p:nvPr/>
        </p:nvSpPr>
        <p:spPr>
          <a:xfrm rot="4639324">
            <a:off x="3817649" y="2499658"/>
            <a:ext cx="2014895" cy="1394117"/>
          </a:xfrm>
          <a:prstGeom prst="arc">
            <a:avLst>
              <a:gd name="adj1" fmla="val 14432981"/>
              <a:gd name="adj2" fmla="val 20483809"/>
            </a:avLst>
          </a:prstGeom>
          <a:ln w="666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уга 9"/>
          <p:cNvSpPr/>
          <p:nvPr/>
        </p:nvSpPr>
        <p:spPr>
          <a:xfrm rot="3675666">
            <a:off x="3406430" y="2817748"/>
            <a:ext cx="504056" cy="432048"/>
          </a:xfrm>
          <a:prstGeom prst="arc">
            <a:avLst>
              <a:gd name="adj1" fmla="val 15205389"/>
              <a:gd name="adj2" fmla="val 0"/>
            </a:avLst>
          </a:prstGeom>
          <a:ln w="666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71600" y="4581128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Вписанные углы, опирающиеся на одну дугу равны</a:t>
            </a:r>
            <a:endParaRPr lang="ru-RU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187624" y="5473005"/>
            <a:ext cx="7272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Если два угла одного треугольника равны двум углам другого треугольника, то такие треугольники подобны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75856" y="1219200"/>
            <a:ext cx="5410944" cy="141771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Доказать: ∆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AEC~∆DEB,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Найти: АЕ, если ВЕ=4см,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DE=6c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СЕ=2 см.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3528" y="1196752"/>
            <a:ext cx="2808312" cy="2808312"/>
          </a:xfrm>
          <a:prstGeom prst="ellipse">
            <a:avLst/>
          </a:prstGeom>
          <a:solidFill>
            <a:schemeClr val="accent1">
              <a:alpha val="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>
            <a:stCxn id="4" idx="1"/>
            <a:endCxn id="4" idx="5"/>
          </p:cNvCxnSpPr>
          <p:nvPr/>
        </p:nvCxnSpPr>
        <p:spPr>
          <a:xfrm>
            <a:off x="734796" y="1608019"/>
            <a:ext cx="1985776" cy="1985778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4" idx="1"/>
            <a:endCxn id="4" idx="4"/>
          </p:cNvCxnSpPr>
          <p:nvPr/>
        </p:nvCxnSpPr>
        <p:spPr>
          <a:xfrm>
            <a:off x="734796" y="1608019"/>
            <a:ext cx="992888" cy="2397045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endCxn id="4" idx="4"/>
          </p:cNvCxnSpPr>
          <p:nvPr/>
        </p:nvCxnSpPr>
        <p:spPr>
          <a:xfrm flipH="1">
            <a:off x="1727684" y="1340768"/>
            <a:ext cx="612068" cy="2664296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4" idx="5"/>
          </p:cNvCxnSpPr>
          <p:nvPr/>
        </p:nvCxnSpPr>
        <p:spPr>
          <a:xfrm>
            <a:off x="2339752" y="1340768"/>
            <a:ext cx="380820" cy="2253029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31640" y="407707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119675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11760" y="90872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99792" y="364502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91680" y="220486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одержимое 2"/>
          <p:cNvSpPr txBox="1">
            <a:spLocks/>
          </p:cNvSpPr>
          <p:nvPr/>
        </p:nvSpPr>
        <p:spPr>
          <a:xfrm>
            <a:off x="3419872" y="2564904"/>
            <a:ext cx="5544616" cy="141771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Доказательство: Рассмотрим ∆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AEC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∆DEB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ﮮСАВ=</a:t>
            </a:r>
            <a:r>
              <a:rPr lang="ar-AE" sz="2600" dirty="0" smtClean="0">
                <a:latin typeface="Times New Roman" pitchFamily="18" charset="0"/>
                <a:cs typeface="Times New Roman" pitchFamily="18" charset="0"/>
              </a:rPr>
              <a:t>ﮮ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BDC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(вписанные углы, опирающиеся на одну дугу),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0" name="Содержимое 2"/>
          <p:cNvSpPr txBox="1">
            <a:spLocks/>
          </p:cNvSpPr>
          <p:nvPr/>
        </p:nvSpPr>
        <p:spPr>
          <a:xfrm>
            <a:off x="3419872" y="3861048"/>
            <a:ext cx="5410944" cy="864096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tabLst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ﮮАЕС=</a:t>
            </a:r>
            <a:r>
              <a:rPr lang="ar-AE" sz="2600" dirty="0" smtClean="0">
                <a:latin typeface="Times New Roman" pitchFamily="18" charset="0"/>
                <a:cs typeface="Times New Roman" pitchFamily="18" charset="0"/>
              </a:rPr>
              <a:t>ﮮ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ЕВ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(как вертикальные углы),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3" name="Содержимое 2"/>
          <p:cNvSpPr txBox="1">
            <a:spLocks/>
          </p:cNvSpPr>
          <p:nvPr/>
        </p:nvSpPr>
        <p:spPr>
          <a:xfrm>
            <a:off x="251520" y="4653136"/>
            <a:ext cx="8568952" cy="5040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Следовательно,  ∆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AEC~∆DEB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(по двум углам), ч.т.д.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4" name="Дуга 23"/>
          <p:cNvSpPr/>
          <p:nvPr/>
        </p:nvSpPr>
        <p:spPr>
          <a:xfrm rot="7114036">
            <a:off x="885799" y="1881438"/>
            <a:ext cx="504056" cy="432048"/>
          </a:xfrm>
          <a:prstGeom prst="arc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Дуга 24"/>
          <p:cNvSpPr/>
          <p:nvPr/>
        </p:nvSpPr>
        <p:spPr>
          <a:xfrm rot="9405171">
            <a:off x="2116522" y="1854752"/>
            <a:ext cx="504056" cy="432048"/>
          </a:xfrm>
          <a:prstGeom prst="arc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Дуга 25"/>
          <p:cNvSpPr/>
          <p:nvPr/>
        </p:nvSpPr>
        <p:spPr>
          <a:xfrm rot="3049199">
            <a:off x="1766327" y="2608711"/>
            <a:ext cx="504056" cy="432048"/>
          </a:xfrm>
          <a:prstGeom prst="arc">
            <a:avLst>
              <a:gd name="adj1" fmla="val 14502009"/>
              <a:gd name="adj2" fmla="val 0"/>
            </a:avLst>
          </a:prstGeom>
          <a:ln w="666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Дуга 28"/>
          <p:cNvSpPr/>
          <p:nvPr/>
        </p:nvSpPr>
        <p:spPr>
          <a:xfrm rot="12194191">
            <a:off x="1756464" y="2574804"/>
            <a:ext cx="504056" cy="432048"/>
          </a:xfrm>
          <a:prstGeom prst="arc">
            <a:avLst>
              <a:gd name="adj1" fmla="val 15205389"/>
              <a:gd name="adj2" fmla="val 0"/>
            </a:avLst>
          </a:prstGeom>
          <a:ln w="666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9" grpId="0" build="p"/>
      <p:bldP spid="20" grpId="0" build="p"/>
      <p:bldP spid="23" grpId="0" build="p"/>
      <p:bldP spid="24" grpId="0" animBg="1"/>
      <p:bldP spid="25" grpId="0" animBg="1"/>
      <p:bldP spid="26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75856" y="1219200"/>
            <a:ext cx="5410944" cy="14177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Найти: АЕ, если ВЕ=4см,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DE=6c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СЕ=2 см.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одержимое 2"/>
          <p:cNvSpPr txBox="1">
            <a:spLocks/>
          </p:cNvSpPr>
          <p:nvPr/>
        </p:nvSpPr>
        <p:spPr>
          <a:xfrm>
            <a:off x="3491880" y="2204864"/>
            <a:ext cx="5256584" cy="5040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∆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AEC~∆DEB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(по двум углам),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tabLst/>
              <a:defRPr/>
            </a:pP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24" name="Объект 23"/>
          <p:cNvGraphicFramePr>
            <a:graphicFrameLocks noChangeAspect="1"/>
          </p:cNvGraphicFramePr>
          <p:nvPr/>
        </p:nvGraphicFramePr>
        <p:xfrm>
          <a:off x="3347864" y="2852936"/>
          <a:ext cx="4908928" cy="2081634"/>
        </p:xfrm>
        <a:graphic>
          <a:graphicData uri="http://schemas.openxmlformats.org/presentationml/2006/ole">
            <p:oleObj spid="_x0000_s21506" name="Формула" r:id="rId3" imgW="2006280" imgH="850680" progId="Equation.3">
              <p:embed/>
            </p:oleObj>
          </a:graphicData>
        </a:graphic>
      </p:graphicFrame>
      <p:grpSp>
        <p:nvGrpSpPr>
          <p:cNvPr id="35" name="Группа 34"/>
          <p:cNvGrpSpPr/>
          <p:nvPr/>
        </p:nvGrpSpPr>
        <p:grpSpPr>
          <a:xfrm>
            <a:off x="323528" y="908720"/>
            <a:ext cx="2808312" cy="3630017"/>
            <a:chOff x="323528" y="908720"/>
            <a:chExt cx="2808312" cy="3630017"/>
          </a:xfrm>
        </p:grpSpPr>
        <p:sp>
          <p:nvSpPr>
            <p:cNvPr id="4" name="Овал 3"/>
            <p:cNvSpPr/>
            <p:nvPr/>
          </p:nvSpPr>
          <p:spPr>
            <a:xfrm>
              <a:off x="323528" y="1196752"/>
              <a:ext cx="2808312" cy="2808312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единительная линия 5"/>
            <p:cNvCxnSpPr>
              <a:stCxn id="4" idx="1"/>
              <a:endCxn id="4" idx="5"/>
            </p:cNvCxnSpPr>
            <p:nvPr/>
          </p:nvCxnSpPr>
          <p:spPr>
            <a:xfrm>
              <a:off x="734796" y="1608019"/>
              <a:ext cx="1985776" cy="1985778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>
              <a:stCxn id="4" idx="1"/>
              <a:endCxn id="4" idx="4"/>
            </p:cNvCxnSpPr>
            <p:nvPr/>
          </p:nvCxnSpPr>
          <p:spPr>
            <a:xfrm>
              <a:off x="734796" y="1608019"/>
              <a:ext cx="992888" cy="2397045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>
              <a:endCxn id="4" idx="4"/>
            </p:cNvCxnSpPr>
            <p:nvPr/>
          </p:nvCxnSpPr>
          <p:spPr>
            <a:xfrm flipH="1">
              <a:off x="1727684" y="1340768"/>
              <a:ext cx="612068" cy="2664296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>
              <a:endCxn id="4" idx="5"/>
            </p:cNvCxnSpPr>
            <p:nvPr/>
          </p:nvCxnSpPr>
          <p:spPr>
            <a:xfrm>
              <a:off x="2339752" y="1340768"/>
              <a:ext cx="380820" cy="2253029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1331640" y="407707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536" y="11967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411760" y="908720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99792" y="364502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91680" y="220486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Дуга 24"/>
            <p:cNvSpPr/>
            <p:nvPr/>
          </p:nvSpPr>
          <p:spPr>
            <a:xfrm rot="3675666">
              <a:off x="1678239" y="2529715"/>
              <a:ext cx="504056" cy="432048"/>
            </a:xfrm>
            <a:prstGeom prst="arc">
              <a:avLst>
                <a:gd name="adj1" fmla="val 15205389"/>
                <a:gd name="adj2" fmla="val 21129125"/>
              </a:avLst>
            </a:prstGeom>
            <a:ln w="666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Дуга 25"/>
            <p:cNvSpPr/>
            <p:nvPr/>
          </p:nvSpPr>
          <p:spPr>
            <a:xfrm rot="11302639">
              <a:off x="1648456" y="2599317"/>
              <a:ext cx="504056" cy="432048"/>
            </a:xfrm>
            <a:prstGeom prst="arc">
              <a:avLst>
                <a:gd name="adj1" fmla="val 15205389"/>
                <a:gd name="adj2" fmla="val 2181877"/>
              </a:avLst>
            </a:prstGeom>
            <a:ln w="666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Дуга 26"/>
            <p:cNvSpPr/>
            <p:nvPr/>
          </p:nvSpPr>
          <p:spPr>
            <a:xfrm rot="7114036">
              <a:off x="885799" y="1881438"/>
              <a:ext cx="504056" cy="432048"/>
            </a:xfrm>
            <a:prstGeom prst="arc">
              <a:avLst/>
            </a:prstGeom>
            <a:ln w="412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Дуга 27"/>
            <p:cNvSpPr/>
            <p:nvPr/>
          </p:nvSpPr>
          <p:spPr>
            <a:xfrm rot="9736630">
              <a:off x="2177528" y="1839284"/>
              <a:ext cx="504056" cy="432048"/>
            </a:xfrm>
            <a:prstGeom prst="arc">
              <a:avLst/>
            </a:prstGeom>
            <a:ln w="412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3347864" y="2708920"/>
            <a:ext cx="2088232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932040" y="2708920"/>
            <a:ext cx="3456384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3419872" y="3933056"/>
            <a:ext cx="381642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3347864" y="4509120"/>
            <a:ext cx="381642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2" grpId="0" build="p"/>
      <p:bldP spid="31" grpId="0" animBg="1"/>
      <p:bldP spid="32" grpId="0" animBg="1"/>
      <p:bldP spid="33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Теорема об отрезках пересекающихся хорд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347864" y="1196752"/>
            <a:ext cx="5184576" cy="2088232"/>
          </a:xfrm>
        </p:spPr>
        <p:txBody>
          <a:bodyPr/>
          <a:lstStyle/>
          <a:p>
            <a:r>
              <a:rPr lang="ru-RU" dirty="0" smtClean="0"/>
              <a:t>Если две хорды окружности пересекаются, то произведение отрезков одной хорды равны произведению отрезков другой хорды.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251520" y="1196752"/>
            <a:ext cx="2808312" cy="3630017"/>
            <a:chOff x="323528" y="908720"/>
            <a:chExt cx="2808312" cy="3630017"/>
          </a:xfrm>
        </p:grpSpPr>
        <p:sp>
          <p:nvSpPr>
            <p:cNvPr id="6" name="Овал 5"/>
            <p:cNvSpPr/>
            <p:nvPr/>
          </p:nvSpPr>
          <p:spPr>
            <a:xfrm>
              <a:off x="323528" y="1196752"/>
              <a:ext cx="2808312" cy="2808312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>
              <a:stCxn id="6" idx="1"/>
              <a:endCxn id="6" idx="5"/>
            </p:cNvCxnSpPr>
            <p:nvPr/>
          </p:nvCxnSpPr>
          <p:spPr>
            <a:xfrm>
              <a:off x="734796" y="1608019"/>
              <a:ext cx="1985776" cy="1985778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>
              <a:stCxn id="6" idx="1"/>
              <a:endCxn id="6" idx="4"/>
            </p:cNvCxnSpPr>
            <p:nvPr/>
          </p:nvCxnSpPr>
          <p:spPr>
            <a:xfrm>
              <a:off x="734796" y="1608019"/>
              <a:ext cx="992888" cy="2397045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>
              <a:endCxn id="6" idx="4"/>
            </p:cNvCxnSpPr>
            <p:nvPr/>
          </p:nvCxnSpPr>
          <p:spPr>
            <a:xfrm flipH="1">
              <a:off x="1727684" y="1340768"/>
              <a:ext cx="612068" cy="2664296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>
              <a:endCxn id="6" idx="5"/>
            </p:cNvCxnSpPr>
            <p:nvPr/>
          </p:nvCxnSpPr>
          <p:spPr>
            <a:xfrm>
              <a:off x="2339752" y="1340768"/>
              <a:ext cx="380820" cy="2253029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1331640" y="407707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95536" y="11967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411760" y="908720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699792" y="364502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691680" y="220486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Дуга 15"/>
            <p:cNvSpPr/>
            <p:nvPr/>
          </p:nvSpPr>
          <p:spPr>
            <a:xfrm rot="3675666">
              <a:off x="1678239" y="2529715"/>
              <a:ext cx="504056" cy="432048"/>
            </a:xfrm>
            <a:prstGeom prst="arc">
              <a:avLst>
                <a:gd name="adj1" fmla="val 15205389"/>
                <a:gd name="adj2" fmla="val 21129125"/>
              </a:avLst>
            </a:prstGeom>
            <a:ln w="666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Дуга 16"/>
            <p:cNvSpPr/>
            <p:nvPr/>
          </p:nvSpPr>
          <p:spPr>
            <a:xfrm rot="11302639">
              <a:off x="1648456" y="2599317"/>
              <a:ext cx="504056" cy="432048"/>
            </a:xfrm>
            <a:prstGeom prst="arc">
              <a:avLst>
                <a:gd name="adj1" fmla="val 15205389"/>
                <a:gd name="adj2" fmla="val 2181877"/>
              </a:avLst>
            </a:prstGeom>
            <a:ln w="666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Дуга 17"/>
            <p:cNvSpPr/>
            <p:nvPr/>
          </p:nvSpPr>
          <p:spPr>
            <a:xfrm rot="7114036">
              <a:off x="885799" y="1881438"/>
              <a:ext cx="504056" cy="432048"/>
            </a:xfrm>
            <a:prstGeom prst="arc">
              <a:avLst/>
            </a:prstGeom>
            <a:ln w="412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Дуга 18"/>
            <p:cNvSpPr/>
            <p:nvPr/>
          </p:nvSpPr>
          <p:spPr>
            <a:xfrm rot="9736630">
              <a:off x="2177528" y="1839284"/>
              <a:ext cx="504056" cy="432048"/>
            </a:xfrm>
            <a:prstGeom prst="arc">
              <a:avLst/>
            </a:prstGeom>
            <a:ln w="412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3779912" y="3500437"/>
          <a:ext cx="3667051" cy="2669351"/>
        </p:xfrm>
        <a:graphic>
          <a:graphicData uri="http://schemas.openxmlformats.org/presentationml/2006/ole">
            <p:oleObj spid="_x0000_s22530" name="Формула" r:id="rId3" imgW="1168200" imgH="8506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№ 666 (в)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772816"/>
            <a:ext cx="2232248" cy="3053953"/>
            <a:chOff x="323528" y="908720"/>
            <a:chExt cx="2808312" cy="3630017"/>
          </a:xfrm>
        </p:grpSpPr>
        <p:sp>
          <p:nvSpPr>
            <p:cNvPr id="5" name="Овал 4"/>
            <p:cNvSpPr/>
            <p:nvPr/>
          </p:nvSpPr>
          <p:spPr>
            <a:xfrm>
              <a:off x="323528" y="1196752"/>
              <a:ext cx="2808312" cy="2808312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единительная линия 5"/>
            <p:cNvCxnSpPr>
              <a:stCxn id="5" idx="1"/>
              <a:endCxn id="5" idx="5"/>
            </p:cNvCxnSpPr>
            <p:nvPr/>
          </p:nvCxnSpPr>
          <p:spPr>
            <a:xfrm>
              <a:off x="734796" y="1608019"/>
              <a:ext cx="1985776" cy="1985778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>
              <a:stCxn id="5" idx="1"/>
              <a:endCxn id="5" idx="4"/>
            </p:cNvCxnSpPr>
            <p:nvPr/>
          </p:nvCxnSpPr>
          <p:spPr>
            <a:xfrm>
              <a:off x="734796" y="1608019"/>
              <a:ext cx="992888" cy="2397045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>
              <a:endCxn id="5" idx="4"/>
            </p:cNvCxnSpPr>
            <p:nvPr/>
          </p:nvCxnSpPr>
          <p:spPr>
            <a:xfrm flipH="1">
              <a:off x="1727684" y="1340768"/>
              <a:ext cx="612068" cy="2664296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>
              <a:endCxn id="5" idx="5"/>
            </p:cNvCxnSpPr>
            <p:nvPr/>
          </p:nvCxnSpPr>
          <p:spPr>
            <a:xfrm>
              <a:off x="2339752" y="1340768"/>
              <a:ext cx="380820" cy="2253029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1331640" y="407707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5536" y="11967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411760" y="908720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699792" y="364502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691680" y="220486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19" name="Содержимое 18"/>
          <p:cNvGraphicFramePr>
            <a:graphicFrameLocks noChangeAspect="1"/>
          </p:cNvGraphicFramePr>
          <p:nvPr>
            <p:ph sz="quarter" idx="1"/>
          </p:nvPr>
        </p:nvGraphicFramePr>
        <p:xfrm>
          <a:off x="2339752" y="1329151"/>
          <a:ext cx="6612512" cy="3756033"/>
        </p:xfrm>
        <a:graphic>
          <a:graphicData uri="http://schemas.openxmlformats.org/presentationml/2006/ole">
            <p:oleObj spid="_x0000_s27650" name="Формула" r:id="rId3" imgW="3390840" imgH="1968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Готовимся к экзаменам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3"/>
              </a:rPr>
              <a:t>http://www.studystack.com/picmatch-1905240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1"/>
          </p:nvPr>
        </p:nvPicPr>
        <p:blipFill>
          <a:blip r:embed="rId4" cstate="print"/>
          <a:srcRect b="70048"/>
          <a:stretch>
            <a:fillRect/>
          </a:stretch>
        </p:blipFill>
        <p:spPr bwMode="auto">
          <a:xfrm>
            <a:off x="395536" y="1124744"/>
            <a:ext cx="822960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4"/>
          <p:cNvPicPr>
            <a:picLocks/>
          </p:cNvPicPr>
          <p:nvPr/>
        </p:nvPicPr>
        <p:blipFill>
          <a:blip r:embed="rId4" cstate="print"/>
          <a:srcRect l="38499" t="32091" r="39626" b="14424"/>
          <a:stretch>
            <a:fillRect/>
          </a:stretch>
        </p:blipFill>
        <p:spPr bwMode="auto">
          <a:xfrm>
            <a:off x="395536" y="2204864"/>
            <a:ext cx="273630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3491880" y="1981030"/>
          <a:ext cx="4846067" cy="4320477"/>
        </p:xfrm>
        <a:graphic>
          <a:graphicData uri="http://schemas.openxmlformats.org/presentationml/2006/ole">
            <p:oleObj spid="_x0000_s28675" name="Формула" r:id="rId5" imgW="1650960" imgH="1523880" progId="Equation.3">
              <p:embed/>
            </p:oleObj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4788024" y="1844824"/>
            <a:ext cx="345638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932040" y="2564904"/>
            <a:ext cx="345638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932040" y="3212976"/>
            <a:ext cx="345638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932040" y="3933056"/>
            <a:ext cx="345638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004048" y="4581128"/>
            <a:ext cx="345638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076056" y="5301208"/>
            <a:ext cx="3456384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Готовимся к экзаменам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229600" cy="1422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924944"/>
            <a:ext cx="417646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flipH="1" flipV="1">
            <a:off x="4788024" y="4365104"/>
            <a:ext cx="216024" cy="1296144"/>
          </a:xfrm>
          <a:prstGeom prst="line">
            <a:avLst/>
          </a:prstGeom>
          <a:ln w="603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076056" y="386104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30°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 rot="1720229">
            <a:off x="4833453" y="5292688"/>
            <a:ext cx="334930" cy="274970"/>
          </a:xfrm>
          <a:prstGeom prst="rect">
            <a:avLst/>
          </a:prstGeom>
          <a:solidFill>
            <a:schemeClr val="bg2">
              <a:lumMod val="50000"/>
            </a:schemeClr>
          </a:solidFill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067944" y="350100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8 см</a:t>
            </a:r>
            <a:endParaRPr lang="ru-RU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3284984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АО=ОВ=</a:t>
            </a:r>
            <a:r>
              <a:rPr lang="en-US" sz="2800" b="1" dirty="0" smtClean="0"/>
              <a:t>R</a:t>
            </a:r>
            <a:endParaRPr lang="ru-RU" sz="2800" b="1" dirty="0" smtClean="0"/>
          </a:p>
          <a:p>
            <a:r>
              <a:rPr lang="ru-RU" sz="2800" b="1" dirty="0" smtClean="0"/>
              <a:t>ОС=4 см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8568952" cy="2160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ятно 1 7"/>
          <p:cNvSpPr/>
          <p:nvPr/>
        </p:nvSpPr>
        <p:spPr>
          <a:xfrm>
            <a:off x="179512" y="1916832"/>
            <a:ext cx="432048" cy="576064"/>
          </a:xfrm>
          <a:prstGeom prst="irregularSeal1">
            <a:avLst/>
          </a:prstGeom>
          <a:solidFill>
            <a:schemeClr val="accent1">
              <a:alpha val="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ятно 1 8"/>
          <p:cNvSpPr/>
          <p:nvPr/>
        </p:nvSpPr>
        <p:spPr>
          <a:xfrm>
            <a:off x="179512" y="2636912"/>
            <a:ext cx="432048" cy="576064"/>
          </a:xfrm>
          <a:prstGeom prst="irregularSeal1">
            <a:avLst/>
          </a:prstGeom>
          <a:solidFill>
            <a:schemeClr val="accent1">
              <a:alpha val="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99592" y="393305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Ответ: 13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65833"/>
            <a:ext cx="8229600" cy="3643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ятно 1 4"/>
          <p:cNvSpPr/>
          <p:nvPr/>
        </p:nvSpPr>
        <p:spPr>
          <a:xfrm>
            <a:off x="683568" y="3212976"/>
            <a:ext cx="432048" cy="576064"/>
          </a:xfrm>
          <a:prstGeom prst="irregularSeal1">
            <a:avLst/>
          </a:prstGeom>
          <a:solidFill>
            <a:schemeClr val="accent1">
              <a:alpha val="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683568" y="4725144"/>
            <a:ext cx="432048" cy="576064"/>
          </a:xfrm>
          <a:prstGeom prst="irregularSeal1">
            <a:avLst/>
          </a:prstGeom>
          <a:solidFill>
            <a:schemeClr val="accent1">
              <a:alpha val="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115616" y="566124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Ответ: 24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67944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3"/>
              </a:rPr>
              <a:t>http://www.studystack.com/picmatch-1905240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№ 666(б), 661, учить п.70,71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191</TotalTime>
  <Words>274</Words>
  <Application>Microsoft Office PowerPoint</Application>
  <PresentationFormat>Экран (4:3)</PresentationFormat>
  <Paragraphs>68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Начальная</vt:lpstr>
      <vt:lpstr>Формула</vt:lpstr>
      <vt:lpstr>Расшифруй</vt:lpstr>
      <vt:lpstr>Вписанные и центральные углы</vt:lpstr>
      <vt:lpstr>Повторим</vt:lpstr>
      <vt:lpstr>Повторим</vt:lpstr>
      <vt:lpstr>Повторим</vt:lpstr>
      <vt:lpstr>Слайд 6</vt:lpstr>
      <vt:lpstr>Слайд 7</vt:lpstr>
      <vt:lpstr>Слайд 8</vt:lpstr>
      <vt:lpstr>Слайд 9</vt:lpstr>
      <vt:lpstr>Слайд 10</vt:lpstr>
      <vt:lpstr>Слайд 11</vt:lpstr>
      <vt:lpstr>Теорема об отрезках пересекающихся хорд</vt:lpstr>
      <vt:lpstr>№ 666 (в)</vt:lpstr>
      <vt:lpstr>Готовимся к экзаменам</vt:lpstr>
      <vt:lpstr>Готовимся к экзаменам</vt:lpstr>
      <vt:lpstr>Слайд 16</vt:lpstr>
      <vt:lpstr>Слайд 17</vt:lpstr>
      <vt:lpstr>Домашнее задание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Вписанные и центральные углы</dc:title>
  <dc:creator>Валера Ермак</dc:creator>
  <cp:lastModifiedBy>Валера Ермак</cp:lastModifiedBy>
  <cp:revision>23</cp:revision>
  <dcterms:created xsi:type="dcterms:W3CDTF">2015-04-20T19:01:34Z</dcterms:created>
  <dcterms:modified xsi:type="dcterms:W3CDTF">2015-06-22T16:10:20Z</dcterms:modified>
</cp:coreProperties>
</file>