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5" r:id="rId3"/>
    <p:sldId id="260" r:id="rId4"/>
    <p:sldId id="285" r:id="rId5"/>
    <p:sldId id="302" r:id="rId6"/>
    <p:sldId id="258" r:id="rId7"/>
    <p:sldId id="315" r:id="rId8"/>
    <p:sldId id="276" r:id="rId9"/>
    <p:sldId id="306" r:id="rId10"/>
    <p:sldId id="314" r:id="rId11"/>
    <p:sldId id="261" r:id="rId12"/>
    <p:sldId id="262" r:id="rId13"/>
    <p:sldId id="301" r:id="rId14"/>
    <p:sldId id="277" r:id="rId15"/>
    <p:sldId id="270" r:id="rId16"/>
    <p:sldId id="322" r:id="rId17"/>
    <p:sldId id="271" r:id="rId18"/>
    <p:sldId id="269" r:id="rId19"/>
    <p:sldId id="268" r:id="rId20"/>
    <p:sldId id="324" r:id="rId21"/>
    <p:sldId id="292" r:id="rId22"/>
    <p:sldId id="321" r:id="rId23"/>
    <p:sldId id="289" r:id="rId24"/>
    <p:sldId id="305" r:id="rId25"/>
    <p:sldId id="272" r:id="rId26"/>
    <p:sldId id="284" r:id="rId27"/>
    <p:sldId id="275" r:id="rId28"/>
    <p:sldId id="323" r:id="rId29"/>
    <p:sldId id="329" r:id="rId30"/>
    <p:sldId id="291" r:id="rId31"/>
    <p:sldId id="326" r:id="rId32"/>
    <p:sldId id="290" r:id="rId33"/>
    <p:sldId id="259" r:id="rId34"/>
    <p:sldId id="311" r:id="rId35"/>
    <p:sldId id="312" r:id="rId36"/>
    <p:sldId id="308" r:id="rId37"/>
    <p:sldId id="309" r:id="rId38"/>
    <p:sldId id="317" r:id="rId39"/>
    <p:sldId id="282" r:id="rId40"/>
    <p:sldId id="283" r:id="rId41"/>
    <p:sldId id="274" r:id="rId42"/>
    <p:sldId id="281" r:id="rId43"/>
    <p:sldId id="280" r:id="rId44"/>
    <p:sldId id="279" r:id="rId45"/>
    <p:sldId id="328" r:id="rId46"/>
    <p:sldId id="327" r:id="rId47"/>
    <p:sldId id="286" r:id="rId48"/>
    <p:sldId id="294" r:id="rId49"/>
    <p:sldId id="295" r:id="rId50"/>
    <p:sldId id="300" r:id="rId51"/>
    <p:sldId id="299" r:id="rId52"/>
    <p:sldId id="297" r:id="rId53"/>
    <p:sldId id="313" r:id="rId54"/>
    <p:sldId id="318" r:id="rId55"/>
    <p:sldId id="293" r:id="rId5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34E26-DBDA-4B01-BE68-21E0EFAA07FE}" type="datetimeFigureOut">
              <a:rPr lang="ru-RU" smtClean="0"/>
              <a:pPr/>
              <a:t>04.12.2018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56F72-3D3E-4361-88F3-605BADA3ED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34E26-DBDA-4B01-BE68-21E0EFAA07FE}" type="datetimeFigureOut">
              <a:rPr lang="ru-RU" smtClean="0"/>
              <a:pPr/>
              <a:t>04.12.2018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56F72-3D3E-4361-88F3-605BADA3ED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34E26-DBDA-4B01-BE68-21E0EFAA07FE}" type="datetimeFigureOut">
              <a:rPr lang="ru-RU" smtClean="0"/>
              <a:pPr/>
              <a:t>04.12.2018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56F72-3D3E-4361-88F3-605BADA3ED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34E26-DBDA-4B01-BE68-21E0EFAA07FE}" type="datetimeFigureOut">
              <a:rPr lang="ru-RU" smtClean="0"/>
              <a:pPr/>
              <a:t>04.12.2018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56F72-3D3E-4361-88F3-605BADA3ED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34E26-DBDA-4B01-BE68-21E0EFAA07FE}" type="datetimeFigureOut">
              <a:rPr lang="ru-RU" smtClean="0"/>
              <a:pPr/>
              <a:t>04.12.2018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56F72-3D3E-4361-88F3-605BADA3ED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34E26-DBDA-4B01-BE68-21E0EFAA07FE}" type="datetimeFigureOut">
              <a:rPr lang="ru-RU" smtClean="0"/>
              <a:pPr/>
              <a:t>04.12.2018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56F72-3D3E-4361-88F3-605BADA3ED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34E26-DBDA-4B01-BE68-21E0EFAA07FE}" type="datetimeFigureOut">
              <a:rPr lang="ru-RU" smtClean="0"/>
              <a:pPr/>
              <a:t>04.12.2018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56F72-3D3E-4361-88F3-605BADA3ED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34E26-DBDA-4B01-BE68-21E0EFAA07FE}" type="datetimeFigureOut">
              <a:rPr lang="ru-RU" smtClean="0"/>
              <a:pPr/>
              <a:t>04.12.2018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56F72-3D3E-4361-88F3-605BADA3ED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34E26-DBDA-4B01-BE68-21E0EFAA07FE}" type="datetimeFigureOut">
              <a:rPr lang="ru-RU" smtClean="0"/>
              <a:pPr/>
              <a:t>04.12.2018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56F72-3D3E-4361-88F3-605BADA3ED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34E26-DBDA-4B01-BE68-21E0EFAA07FE}" type="datetimeFigureOut">
              <a:rPr lang="ru-RU" smtClean="0"/>
              <a:pPr/>
              <a:t>04.12.2018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56F72-3D3E-4361-88F3-605BADA3ED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34E26-DBDA-4B01-BE68-21E0EFAA07FE}" type="datetimeFigureOut">
              <a:rPr lang="ru-RU" smtClean="0"/>
              <a:pPr/>
              <a:t>04.12.2018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56F72-3D3E-4361-88F3-605BADA3ED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234E26-DBDA-4B01-BE68-21E0EFAA07FE}" type="datetimeFigureOut">
              <a:rPr lang="ru-RU" smtClean="0"/>
              <a:pPr/>
              <a:t>04.12.2018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C56F72-3D3E-4361-88F3-605BADA3ED7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827584" y="620688"/>
            <a:ext cx="7272808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b="1" dirty="0" smtClean="0">
                <a:solidFill>
                  <a:schemeClr val="accent2">
                    <a:lumMod val="50000"/>
                  </a:schemeClr>
                </a:solidFill>
                <a:cs typeface="Arial" pitchFamily="34" charset="0"/>
              </a:rPr>
              <a:t>ОБОСОБЛЕННОЕ СТРУКТУРНОЕ ПОДРАЗДЕЛЕНИЕ </a:t>
            </a:r>
            <a:br>
              <a:rPr lang="ru-RU" sz="1100" b="1" dirty="0" smtClean="0">
                <a:solidFill>
                  <a:schemeClr val="accent2">
                    <a:lumMod val="50000"/>
                  </a:schemeClr>
                </a:solidFill>
                <a:cs typeface="Arial" pitchFamily="34" charset="0"/>
              </a:rPr>
            </a:br>
            <a:r>
              <a:rPr lang="ru-RU" sz="1100" b="1" dirty="0" smtClean="0">
                <a:solidFill>
                  <a:schemeClr val="accent2">
                    <a:lumMod val="50000"/>
                  </a:schemeClr>
                </a:solidFill>
                <a:cs typeface="Arial" pitchFamily="34" charset="0"/>
              </a:rPr>
              <a:t>«АЛЧЕВСКИЙ СТРОИТЕЛЬНЫЙ КОЛЛЕДЖ» </a:t>
            </a:r>
            <a:br>
              <a:rPr lang="ru-RU" sz="1100" b="1" dirty="0" smtClean="0">
                <a:solidFill>
                  <a:schemeClr val="accent2">
                    <a:lumMod val="50000"/>
                  </a:schemeClr>
                </a:solidFill>
                <a:cs typeface="Arial" pitchFamily="34" charset="0"/>
              </a:rPr>
            </a:br>
            <a:r>
              <a:rPr lang="ru-RU" sz="1100" b="1" dirty="0" smtClean="0">
                <a:solidFill>
                  <a:schemeClr val="accent2">
                    <a:lumMod val="50000"/>
                  </a:schemeClr>
                </a:solidFill>
                <a:cs typeface="Arial" pitchFamily="34" charset="0"/>
              </a:rPr>
              <a:t>ГОСУДАРСТВЕННОГО ОБРАЗОВАТЕЛЬНОГО УЧРЕЖДЕНИЯ ВЫСШЕГО ПРОФЕССИОНАЛЬНОГО ОБРАЗОВАНИЯ </a:t>
            </a:r>
            <a:br>
              <a:rPr lang="ru-RU" sz="1100" b="1" dirty="0" smtClean="0">
                <a:solidFill>
                  <a:schemeClr val="accent2">
                    <a:lumMod val="50000"/>
                  </a:schemeClr>
                </a:solidFill>
                <a:cs typeface="Arial" pitchFamily="34" charset="0"/>
              </a:rPr>
            </a:br>
            <a:r>
              <a:rPr lang="ru-RU" sz="1100" b="1" dirty="0" smtClean="0">
                <a:solidFill>
                  <a:schemeClr val="accent2">
                    <a:lumMod val="50000"/>
                  </a:schemeClr>
                </a:solidFill>
                <a:cs typeface="Arial" pitchFamily="34" charset="0"/>
              </a:rPr>
              <a:t>ЛУГАНСКОЙ НАРОДНОЙ РЕСПУБЛИКИ </a:t>
            </a:r>
            <a:br>
              <a:rPr lang="ru-RU" sz="1100" b="1" dirty="0" smtClean="0">
                <a:solidFill>
                  <a:schemeClr val="accent2">
                    <a:lumMod val="50000"/>
                  </a:schemeClr>
                </a:solidFill>
                <a:cs typeface="Arial" pitchFamily="34" charset="0"/>
              </a:rPr>
            </a:br>
            <a:r>
              <a:rPr lang="ru-RU" sz="1100" b="1" dirty="0" smtClean="0">
                <a:solidFill>
                  <a:schemeClr val="accent2">
                    <a:lumMod val="50000"/>
                  </a:schemeClr>
                </a:solidFill>
                <a:cs typeface="Arial" pitchFamily="34" charset="0"/>
              </a:rPr>
              <a:t>«ДОНБАССКИЙ ГОСУДАРСТВЕННЫЙ ТЕХНИЧЕСКИЙ УНИВЕРСИТЕТ»</a:t>
            </a:r>
            <a:endParaRPr lang="ru-RU" sz="1100" dirty="0">
              <a:solidFill>
                <a:schemeClr val="accent2">
                  <a:lumMod val="50000"/>
                </a:schemeClr>
              </a:solidFill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616" y="1916832"/>
            <a:ext cx="698477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Промышленные роботы </a:t>
            </a:r>
            <a:endParaRPr lang="ru-RU" sz="4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827584" y="2780928"/>
            <a:ext cx="73448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0" hangingPunct="0">
              <a:defRPr/>
            </a:pP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cs typeface="Arial" charset="0"/>
              </a:rPr>
              <a:t>МДК 01.02 Основное оборудование для производства сварных конструкций</a:t>
            </a:r>
          </a:p>
          <a:p>
            <a:pPr algn="just" eaLnBrk="0" hangingPunct="0">
              <a:defRPr/>
            </a:pP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cs typeface="Arial" charset="0"/>
              </a:rPr>
              <a:t>Специальность: 22.02.02 Сварочное производство, 2-й  год обучения </a:t>
            </a:r>
            <a:endParaRPr lang="ru-RU" b="1" dirty="0">
              <a:solidFill>
                <a:schemeClr val="bg2">
                  <a:lumMod val="25000"/>
                </a:schemeClr>
              </a:solidFill>
              <a:cs typeface="Arial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03848" y="4005064"/>
            <a:ext cx="49685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0" hangingPunct="0"/>
            <a:r>
              <a:rPr lang="ru-RU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Разработала: преподаватель   высшей категории  АСК Дон ГТУ</a:t>
            </a:r>
          </a:p>
          <a:p>
            <a:pPr algn="r" eaLnBrk="0" hangingPunct="0"/>
            <a:r>
              <a:rPr lang="ru-RU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Шишкина Людмила Николаевна</a:t>
            </a:r>
            <a:endParaRPr lang="ru-RU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187624" y="764704"/>
            <a:ext cx="65527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Тема урока</a:t>
            </a:r>
            <a:r>
              <a:rPr lang="ru-RU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:</a:t>
            </a:r>
          </a:p>
          <a:p>
            <a:pPr algn="ctr"/>
            <a:r>
              <a:rPr lang="ru-RU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endParaRPr lang="ru-RU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3711" r="21650" b="36205"/>
          <a:stretch>
            <a:fillRect/>
          </a:stretch>
        </p:blipFill>
        <p:spPr>
          <a:xfrm>
            <a:off x="683568" y="908720"/>
            <a:ext cx="7776864" cy="3168352"/>
          </a:xfrm>
          <a:prstGeom prst="rect">
            <a:avLst/>
          </a:prstGeom>
        </p:spPr>
      </p:pic>
      <p:pic>
        <p:nvPicPr>
          <p:cNvPr id="6" name="Picture 2" descr="C:\Users\Мария\Desktop\e555o1e31wh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2852936"/>
            <a:ext cx="2448272" cy="22142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11560" y="476672"/>
            <a:ext cx="77768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45720" algn="just">
              <a:spcBef>
                <a:spcPct val="20000"/>
              </a:spcBef>
              <a:buClr>
                <a:schemeClr val="accent3"/>
              </a:buClr>
              <a:buSzPct val="95000"/>
            </a:pPr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1954 году американский инженер </a:t>
            </a: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Д. </a:t>
            </a:r>
            <a:r>
              <a:rPr lang="ru-RU" sz="2000" b="1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Девол</a:t>
            </a: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запатентовал способ управления погрузочно-разгрузочным манипулятором с помощью сменных перфокарт. </a:t>
            </a:r>
          </a:p>
          <a:p>
            <a:pPr marR="45720" algn="just">
              <a:spcBef>
                <a:spcPct val="20000"/>
              </a:spcBef>
              <a:buClr>
                <a:schemeClr val="accent3"/>
              </a:buClr>
              <a:buSzPct val="95000"/>
            </a:pPr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Вместе с </a:t>
            </a: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Д. </a:t>
            </a:r>
            <a:r>
              <a:rPr lang="ru-RU" sz="2000" b="1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Энгельбергером</a:t>
            </a: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1956 г. он организовал первую в мире компанию по выпуску промышленных роботов. Компанию назвали «</a:t>
            </a:r>
            <a:r>
              <a:rPr lang="ru-RU" sz="2000" b="1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Unimation</a:t>
            </a:r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», что является сокращением термина «</a:t>
            </a:r>
            <a:r>
              <a:rPr lang="ru-RU" sz="2000" b="1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Universal</a:t>
            </a:r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Automation</a:t>
            </a:r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endParaRPr lang="ru-RU" sz="2000" b="1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4" name="Picture 4" descr="http://msnbcmedia4.msn.com/j/MSNBC/Components/Video/110816/nn_10bwi_devol_110816.video-260x19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852936"/>
            <a:ext cx="2376264" cy="17821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636912"/>
            <a:ext cx="1800200" cy="22739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483768" y="4725144"/>
            <a:ext cx="16561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Д. </a:t>
            </a:r>
            <a:r>
              <a:rPr lang="ru-RU" b="1" i="1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Девол</a:t>
            </a:r>
            <a:endParaRPr lang="ru-RU" b="1" i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724128" y="4941168"/>
            <a:ext cx="18475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Д. </a:t>
            </a:r>
            <a:r>
              <a:rPr lang="ru-RU" b="1" i="1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Энгельбергер</a:t>
            </a:r>
            <a:r>
              <a:rPr lang="ru-RU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83568" y="692696"/>
            <a:ext cx="2304256" cy="39604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716016" y="2924944"/>
            <a:ext cx="3339324" cy="22941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2699792" y="476672"/>
            <a:ext cx="561662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1313" algn="just">
              <a:spcAft>
                <a:spcPts val="1425"/>
              </a:spcAft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	В 1962 году в США были созданы первые промышленные роботы «</a:t>
            </a:r>
            <a:r>
              <a:rPr lang="ru-RU" sz="2000" b="1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Юнимейт</a:t>
            </a:r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» и «</a:t>
            </a:r>
            <a:r>
              <a:rPr lang="ru-RU" sz="2000" b="1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Версатран</a:t>
            </a:r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». Их сходство с человеком ограничивалось наличием манипулятора, </a:t>
            </a:r>
            <a:r>
              <a:rPr lang="ru-RU" sz="2000" b="1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отдаленнонапоминающего</a:t>
            </a:r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человеческую руку. Некоторые из них работают до сих пор, превысив 100 тысяч часов рабочего ресурса.</a:t>
            </a:r>
            <a:endParaRPr lang="ru-RU" sz="20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83568" y="548680"/>
            <a:ext cx="7488832" cy="57763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ru-RU" sz="2400" b="1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Социальные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факторы роботизации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400" b="1" dirty="0" smtClean="0"/>
              <a:t> </a:t>
            </a:r>
            <a:endParaRPr lang="ru-RU" sz="2400" b="1" dirty="0" smtClean="0"/>
          </a:p>
          <a:p>
            <a:pPr lvl="0" algn="ctr"/>
            <a:endParaRPr lang="ru-RU" sz="2400" b="1" dirty="0" smtClean="0"/>
          </a:p>
          <a:p>
            <a:pPr lvl="0">
              <a:buFont typeface="Wingdings" pitchFamily="2" charset="2"/>
              <a:buChar char="v"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збавление 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рабочих от утомительного тяжелого физического и монотонного 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труда;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v"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окращение 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или ликвидация опасных операций, повышение безопасности труда на производстве, соответствие правилам охраны 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труда;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v"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овышение 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квалификации работников, заинтересованности работников, ставок оплаты их труда.</a:t>
            </a:r>
          </a:p>
          <a:p>
            <a:pPr lvl="0">
              <a:buFont typeface="Wingdings" pitchFamily="2" charset="2"/>
              <a:buChar char="v"/>
            </a:pPr>
            <a:endParaRPr lang="ru-RU" sz="2400" b="1" dirty="0" smtClean="0"/>
          </a:p>
          <a:p>
            <a:pPr lvl="0">
              <a:buFont typeface="Wingdings" pitchFamily="2" charset="2"/>
              <a:buChar char="v"/>
            </a:pPr>
            <a:endParaRPr lang="ru-RU" sz="2400" dirty="0" smtClean="0"/>
          </a:p>
          <a:p>
            <a:endParaRPr lang="ru-RU" sz="2400" b="1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755576" y="332656"/>
            <a:ext cx="7560840" cy="350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45720" lvl="0" indent="444500" algn="just">
              <a:lnSpc>
                <a:spcPct val="170000"/>
              </a:lnSpc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ru-RU" sz="12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Промышленный робот </a:t>
            </a:r>
            <a:r>
              <a:rPr lang="ru-RU" sz="20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- это автономное устройство, состоящее из механического манипулятора и программируемой системы управления. </a:t>
            </a:r>
          </a:p>
          <a:p>
            <a:pPr marR="45720" lvl="0" indent="444500" algn="just">
              <a:lnSpc>
                <a:spcPct val="170000"/>
              </a:lnSpc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ru-RU" sz="20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Робот применяется при необходимости перемещения объектов в пространстве и выполнения различных производственных функций. </a:t>
            </a:r>
            <a:endParaRPr lang="ru-RU" sz="2000" b="1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3711" r="21650" b="36205"/>
          <a:stretch>
            <a:fillRect/>
          </a:stretch>
        </p:blipFill>
        <p:spPr>
          <a:xfrm>
            <a:off x="2843808" y="3501008"/>
            <a:ext cx="5512612" cy="1656184"/>
          </a:xfrm>
          <a:prstGeom prst="rect">
            <a:avLst/>
          </a:prstGeom>
        </p:spPr>
      </p:pic>
      <p:pic>
        <p:nvPicPr>
          <p:cNvPr id="5" name="Рисунок 4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a14="http://schemas.microsoft.com/office/drawing/2010/main" val="0"/>
              </a:ext>
            </a:extLst>
          </a:blip>
          <a:srcRect r="74965"/>
          <a:stretch>
            <a:fillRect/>
          </a:stretch>
        </p:blipFill>
        <p:spPr>
          <a:xfrm>
            <a:off x="1331640" y="3717032"/>
            <a:ext cx="1800200" cy="15121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Рисунок 2" descr="ÐÑÐ¾Ð¼ÑÑÐ»ÐµÐ½Ð½ÑÐµ ÑÐ¾Ð±Ð¾ÑÑ. ÐÐ»Ð°ÑÑÐ¸ÑÐ¸ÐºÐ°ÑÐ¸Ñ Ð¿ÑÐ¾Ð¼ÑÑÐ»ÐµÐ½Ð½ÑÑ ÑÐ¾Ð±Ð¾ÑÐ¾Ð²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91680" y="2564904"/>
            <a:ext cx="5904656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85" name="Rectangle 1"/>
          <p:cNvSpPr>
            <a:spLocks noChangeArrowheads="1"/>
          </p:cNvSpPr>
          <p:nvPr/>
        </p:nvSpPr>
        <p:spPr bwMode="auto">
          <a:xfrm>
            <a:off x="611560" y="560635"/>
            <a:ext cx="7776864" cy="20908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126960" rIns="91440" bIns="53958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Способ управления: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роботы с программным управлением, работающие по заранее заданной жесткой программе (роботы первого поколения);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роботы с адаптивным управлением (роботы второго поколения);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роботы с интеллектуальным управлением (с искусственным интеллектом) (роботы третьего поколения).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755576" y="764704"/>
            <a:ext cx="7488832" cy="3892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Манипулятор</a:t>
            </a:r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 управляемое устройство, содержащее рабочий орган, который предназначен для выполнения двигательных функций, аналогичных функциям руки человека при перемещении объектов в пространстве.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683568" y="605365"/>
            <a:ext cx="7632848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Промышленные роботы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являются одним из компонентов автоматизированных производственных систем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(РТК, РТЛ, РТС, РТЯ, ГАП и т. п.), которые при неизменном уровне качества позволяют увеличить производительность труда в целом.</a:t>
            </a:r>
            <a:b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Экономически выгодно использование промышленных роботов совместно с другими средствами автоматизации производства (автоматические линии, участки и комплексы).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Рисунок 2" descr="http://elektronik.by/12/media-pr/Handhabung.jpg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15616" y="1196752"/>
            <a:ext cx="7056784" cy="38360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2555776" y="620688"/>
            <a:ext cx="43924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ромышленные роботы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555776" y="764703"/>
            <a:ext cx="5904656" cy="4241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Преимущества использования промышленных 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роботов</a:t>
            </a:r>
          </a:p>
          <a:p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•     Повышение производительности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Улучшение экономических показателей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Повышение качества обработки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Повышения уровня безопасности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Минимизация рабочего пространства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Минимальное обслуживание по сравнению с человеческим ресурсом</a:t>
            </a:r>
          </a:p>
          <a:p>
            <a:pPr lvl="0" algn="ctr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endParaRPr lang="ru-RU" dirty="0"/>
          </a:p>
        </p:txBody>
      </p:sp>
      <p:pic>
        <p:nvPicPr>
          <p:cNvPr id="4" name="Рисунок 3" descr="C:\Users\Мария\Desktop\e555o1e31whb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268760"/>
            <a:ext cx="2027464" cy="3168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187624" y="620688"/>
            <a:ext cx="7128792" cy="45981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ctr"/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Управление промышленными 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роботами осуществляется при помощи:</a:t>
            </a:r>
          </a:p>
          <a:p>
            <a:pPr marL="285750" lvl="0" indent="-285750" algn="ctr"/>
            <a:endParaRPr lang="ru-RU" sz="28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24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рограммного управления; </a:t>
            </a:r>
          </a:p>
          <a:p>
            <a:pPr marL="285750" lvl="0" indent="-285750">
              <a:buFont typeface="Arial" pitchFamily="34" charset="0"/>
              <a:buChar char="•"/>
            </a:pPr>
            <a:endParaRPr lang="ru-RU" sz="2400" b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24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даптивного управления; </a:t>
            </a:r>
          </a:p>
          <a:p>
            <a:pPr marL="285750" lvl="0" indent="-285750">
              <a:buFont typeface="Arial" pitchFamily="34" charset="0"/>
              <a:buChar char="•"/>
            </a:pPr>
            <a:endParaRPr lang="ru-RU" sz="2400" b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управления, основанного на методах искусственного интеллекта;</a:t>
            </a:r>
          </a:p>
          <a:p>
            <a:pPr marL="285750" lvl="0" indent="-285750">
              <a:buFont typeface="Arial" pitchFamily="34" charset="0"/>
              <a:buChar char="•"/>
            </a:pPr>
            <a:endParaRPr lang="ru-RU" sz="2400" b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24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правления человеком.</a:t>
            </a:r>
          </a:p>
          <a:p>
            <a:pPr lvl="0" algn="ctr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2857"/>
          <a:stretch>
            <a:fillRect/>
          </a:stretch>
        </p:blipFill>
        <p:spPr bwMode="auto">
          <a:xfrm>
            <a:off x="3275856" y="1196752"/>
            <a:ext cx="4896544" cy="38694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11560" y="692696"/>
            <a:ext cx="3096344" cy="412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1 - датчик обратной связи; </a:t>
            </a:r>
          </a:p>
          <a:p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2 - захватное устройство; </a:t>
            </a:r>
          </a:p>
          <a:p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3 - кисть; </a:t>
            </a:r>
          </a:p>
          <a:p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4 - рука манипулятора; </a:t>
            </a:r>
          </a:p>
          <a:p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5 - колонна;</a:t>
            </a:r>
          </a:p>
          <a:p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6 - несущая конструкция (основание); </a:t>
            </a:r>
          </a:p>
          <a:p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7 - привод руки; </a:t>
            </a:r>
          </a:p>
          <a:p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8 - блок управляющего устройства с пультом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051720" y="548680"/>
            <a:ext cx="619268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Общая схема 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промышленного робота</a:t>
            </a:r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83568" y="692696"/>
            <a:ext cx="7560840" cy="4819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Основные технические показатели промышленных роботов:</a:t>
            </a:r>
          </a:p>
          <a:p>
            <a:pPr algn="ctr">
              <a:lnSpc>
                <a:spcPct val="80000"/>
              </a:lnSpc>
            </a:pPr>
            <a:endParaRPr lang="ru-RU" sz="28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Char char="v"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Назначение </a:t>
            </a:r>
          </a:p>
          <a:p>
            <a:pPr>
              <a:lnSpc>
                <a:spcPct val="80000"/>
              </a:lnSpc>
              <a:buFont typeface="Wingdings" pitchFamily="2" charset="2"/>
              <a:buChar char="v"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Грузоподъемность</a:t>
            </a:r>
          </a:p>
          <a:p>
            <a:pPr>
              <a:lnSpc>
                <a:spcPct val="80000"/>
              </a:lnSpc>
              <a:buFont typeface="Wingdings" pitchFamily="2" charset="2"/>
              <a:buChar char="v"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Число рук</a:t>
            </a:r>
          </a:p>
          <a:p>
            <a:pPr>
              <a:lnSpc>
                <a:spcPct val="80000"/>
              </a:lnSpc>
              <a:buFont typeface="Wingdings" pitchFamily="2" charset="2"/>
              <a:buChar char="v"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Число программируемых координат</a:t>
            </a:r>
          </a:p>
          <a:p>
            <a:pPr>
              <a:lnSpc>
                <a:spcPct val="80000"/>
              </a:lnSpc>
              <a:buFont typeface="Wingdings" pitchFamily="2" charset="2"/>
              <a:buChar char="v"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Тип системы управления</a:t>
            </a:r>
          </a:p>
          <a:p>
            <a:pPr>
              <a:lnSpc>
                <a:spcPct val="80000"/>
              </a:lnSpc>
              <a:buFont typeface="Wingdings" pitchFamily="2" charset="2"/>
              <a:buChar char="v"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Объем памяти</a:t>
            </a:r>
          </a:p>
          <a:p>
            <a:pPr>
              <a:lnSpc>
                <a:spcPct val="80000"/>
              </a:lnSpc>
              <a:buFont typeface="Wingdings" pitchFamily="2" charset="2"/>
              <a:buChar char="v"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Скорость перемещения</a:t>
            </a:r>
          </a:p>
          <a:p>
            <a:pPr>
              <a:lnSpc>
                <a:spcPct val="80000"/>
              </a:lnSpc>
              <a:buFont typeface="Wingdings" pitchFamily="2" charset="2"/>
              <a:buChar char="v"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Размеры рабочей зоны</a:t>
            </a:r>
          </a:p>
          <a:p>
            <a:pPr>
              <a:lnSpc>
                <a:spcPct val="80000"/>
              </a:lnSpc>
              <a:buFont typeface="Wingdings" pitchFamily="2" charset="2"/>
              <a:buChar char="v"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Способ установки на рабочее место </a:t>
            </a:r>
          </a:p>
          <a:p>
            <a:pPr>
              <a:lnSpc>
                <a:spcPct val="80000"/>
              </a:lnSpc>
              <a:buFont typeface="Wingdings" pitchFamily="2" charset="2"/>
              <a:buChar char="v"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Число степеней подвижности.</a:t>
            </a:r>
          </a:p>
          <a:p>
            <a:pPr algn="ctr"/>
            <a:endParaRPr lang="ru-RU" sz="20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259632" y="548681"/>
            <a:ext cx="7056784" cy="12207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Надежность роботов характеризуют следующие показатели: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7" y="1858153"/>
            <a:ext cx="2520279" cy="26757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347864" y="1988840"/>
            <a:ext cx="482453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Средняя  наработка  на  отказ;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Среднее время восстановления работоспособного  состояния;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Срок  службы  до капитального ремонта.</a:t>
            </a:r>
            <a:endParaRPr lang="ru-RU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9633" name="Rectangle 1"/>
          <p:cNvSpPr>
            <a:spLocks noChangeArrowheads="1"/>
          </p:cNvSpPr>
          <p:nvPr/>
        </p:nvSpPr>
        <p:spPr bwMode="auto">
          <a:xfrm>
            <a:off x="611560" y="336735"/>
            <a:ext cx="7704856" cy="4245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126960" rIns="91440" bIns="53958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Характер операций,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выполняемых роботами: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производственные (технологические), которые выполняют основные операции технологических процессов и непосредственно в них учувствуют в качестве производящих или обрабатывающих машин (сварочные, сборочные и т.д.);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подъемно-транспортные (вспомогательные);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универсальные – выполняют разнородные основные и вспомогательные технологические операции.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755576" y="692696"/>
            <a:ext cx="7632848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Надежность промышленных 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роботов:</a:t>
            </a:r>
          </a:p>
          <a:p>
            <a:pPr indent="361950" algn="just">
              <a:buFont typeface="Arial" pitchFamily="34" charset="0"/>
              <a:buChar char="•"/>
            </a:pPr>
            <a:r>
              <a:rPr lang="ru-RU" sz="2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Средняя  наработка  на отказ при цикловой системе управления составляет  400  ч,  при  позиционной системе управления — до 200. . .250  ч. </a:t>
            </a:r>
          </a:p>
          <a:p>
            <a:pPr indent="361950" algn="just">
              <a:buFont typeface="Arial" pitchFamily="34" charset="0"/>
              <a:buChar char="•"/>
            </a:pPr>
            <a:r>
              <a:rPr lang="ru-RU" sz="2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Среднее время восстановления  для робота «Универсал-50М» составляет около 40 мин.</a:t>
            </a:r>
          </a:p>
          <a:p>
            <a:pPr indent="361950" algn="just">
              <a:buFont typeface="Arial" pitchFamily="34" charset="0"/>
              <a:buChar char="•"/>
            </a:pPr>
            <a:r>
              <a:rPr lang="ru-RU" sz="2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Вместо показателя срок  службы  до  капитального  ремонта используют расчетный срок службы, который для лучших роботов  равен  20 -40 тыс. ч, что при двухсменной работе составляет 4. . .8 лет.</a:t>
            </a:r>
          </a:p>
          <a:p>
            <a:pPr indent="361950" algn="just">
              <a:buFont typeface="Arial" pitchFamily="34" charset="0"/>
              <a:buChar char="•"/>
            </a:pPr>
            <a:r>
              <a:rPr lang="ru-RU" sz="2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Время  приработки  в основном составляет 25. . .100 ч. </a:t>
            </a:r>
          </a:p>
          <a:p>
            <a:pPr lvl="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endParaRPr lang="ru-RU" sz="20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755576" y="764704"/>
            <a:ext cx="7488832" cy="45981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Виды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неполадок в работе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промышленных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роботов:</a:t>
            </a:r>
          </a:p>
          <a:p>
            <a:pPr indent="725488" algn="just">
              <a:lnSpc>
                <a:spcPct val="150000"/>
              </a:lnSpc>
            </a:pPr>
            <a:r>
              <a:rPr lang="ru-RU" sz="2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Первая группа: 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вызванные нарушением технологии  изготовления  отдельных  элементов;</a:t>
            </a:r>
          </a:p>
          <a:p>
            <a:pPr indent="725488" algn="just">
              <a:lnSpc>
                <a:spcPct val="150000"/>
              </a:lnSpc>
            </a:pPr>
            <a:r>
              <a:rPr lang="ru-RU" sz="2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Вторая группа: 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вызванные дефектами комплектующих изделий;</a:t>
            </a:r>
          </a:p>
          <a:p>
            <a:pPr indent="725488" algn="just">
              <a:lnSpc>
                <a:spcPct val="150000"/>
              </a:lnSpc>
            </a:pPr>
            <a:r>
              <a:rPr lang="ru-RU" sz="2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Третья группа: 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вызванные конструктивными недостатками.</a:t>
            </a:r>
          </a:p>
          <a:p>
            <a:pPr indent="725488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endParaRPr lang="ru-RU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331640" y="836713"/>
            <a:ext cx="64807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Виды приводов, используемых в промышленных 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роботах:</a:t>
            </a:r>
            <a:endParaRPr lang="ru-RU" sz="2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2132856"/>
            <a:ext cx="5814392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Электропривод;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ru-RU" sz="2800" b="1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Пневмопривод</a:t>
            </a:r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Гидропривод</a:t>
            </a:r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sz="2800" b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ru-RU" sz="2800" dirty="0" smtClean="0"/>
              <a:t>   </a:t>
            </a:r>
            <a:r>
              <a:rPr lang="ru-RU" sz="2800" b="1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Пневмо-гидропривод</a:t>
            </a:r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CFFFF"/>
              </a:clrFrom>
              <a:clrTo>
                <a:srgbClr val="FCFFFF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844824"/>
            <a:ext cx="3312368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827584" y="463951"/>
            <a:ext cx="7416824" cy="4245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126960" rIns="91440" bIns="53958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Грузоподъемность роботов: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сверхлегкие – до 1 кг;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легкие – до 10 кг;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средние – до 100 кг;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тяжелые –до 1000 кг;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сверхтяжелые – свыше 1000 кг.</a:t>
            </a:r>
            <a:r>
              <a:rPr lang="ru-RU" sz="2400" dirty="0" smtClean="0"/>
              <a:t> </a:t>
            </a:r>
            <a:endParaRPr lang="ru-RU" sz="2400" dirty="0" smtClean="0"/>
          </a:p>
          <a:p>
            <a:pPr algn="just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	Грузоподъемность 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робота обусловливается грузоподъемностью его манипуляторов. При наличии нескольких манипуляторах грузоподъемность робота определяется грузоподъемностью наиболее мощного из них.</a:t>
            </a:r>
            <a:endParaRPr lang="ru-RU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63714" y="980728"/>
            <a:ext cx="3755907" cy="331236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755576" y="764704"/>
            <a:ext cx="381642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1313">
              <a:lnSpc>
                <a:spcPct val="140000"/>
              </a:lnSpc>
              <a:spcAft>
                <a:spcPts val="1425"/>
              </a:spcAft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1" dirty="0" smtClean="0">
                <a:solidFill>
                  <a:srgbClr val="000000"/>
                </a:solidFill>
              </a:rPr>
              <a:t>      </a:t>
            </a: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Промышленные роботы </a:t>
            </a: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являются важными компонентами автоматизированных гибких производственных систем (ГПС), которые позволяют увеличить производительность   труда.</a:t>
            </a:r>
            <a:endParaRPr lang="ru-RU" sz="20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3729" name="Rectangle 1"/>
          <p:cNvSpPr>
            <a:spLocks noChangeArrowheads="1"/>
          </p:cNvSpPr>
          <p:nvPr/>
        </p:nvSpPr>
        <p:spPr bwMode="auto">
          <a:xfrm>
            <a:off x="539552" y="-161695"/>
            <a:ext cx="7848872" cy="5122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126960" rIns="91440" bIns="53958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2200" b="1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22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Назначение роботов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Роботы можно разделить на  группы, из которых самая большая - промышленные роботы, предназначенные для автоматизации процессов машиностроения.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машиностроении промышленные роботы можно разделить: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100" b="0" i="0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100" b="1" i="0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сварочные роботы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rgbClr val="41414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- обслуживание процессов сварочных робот;</a:t>
            </a:r>
            <a:endParaRPr kumimoji="0" lang="ru-RU" sz="2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сборочные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rgbClr val="41414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обслуживание процессов сборочного производства; </a:t>
            </a:r>
            <a:endParaRPr kumimoji="0" lang="ru-RU" sz="2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100" b="1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мехобработка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rgbClr val="41414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rgbClr val="41414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обслуживание процессов механической обработки; </a:t>
            </a:r>
            <a:endParaRPr kumimoji="0" lang="ru-RU" sz="2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литейные 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rgbClr val="41414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 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rgbClr val="41414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обслуживание процессов литейного производства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rgbClr val="41414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sz="2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прессовые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rgbClr val="41414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rgbClr val="41414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для автоматизации штамповочного производства. </a:t>
            </a:r>
            <a:endParaRPr kumimoji="0" lang="ru-RU" sz="2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83568" y="836712"/>
            <a:ext cx="43204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Современный промышленный робот для дуговой сварки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</a:t>
            </a:r>
          </a:p>
          <a:p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это манипуляционная система, оснащенная техническими средствами ведения сварочного процесса, с программным управлением координат инструмента и изделия, и параметрами режима сварки.</a:t>
            </a:r>
            <a:endParaRPr lang="ru-RU" sz="2400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764704"/>
            <a:ext cx="3137053" cy="41801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83568" y="1268760"/>
            <a:ext cx="75608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https://www.youtube.com/watch?v=66bUhTtdmaM</a:t>
            </a:r>
            <a:endParaRPr lang="ru-RU" sz="2400" dirty="0"/>
          </a:p>
        </p:txBody>
      </p:sp>
      <p:pic>
        <p:nvPicPr>
          <p:cNvPr id="4" name="Рисунок 3" descr="РОБОТЫ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1844824"/>
            <a:ext cx="5251521" cy="31455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39552" y="666825"/>
            <a:ext cx="784887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Промышленные роботы в сварочном производстве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11560" y="620688"/>
            <a:ext cx="7704856" cy="42760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3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Роботы в сварочном производстве выполняют как основные, так и вспомогательные работы. </a:t>
            </a:r>
          </a:p>
          <a:p>
            <a:pPr indent="898525" algn="just">
              <a:lnSpc>
                <a:spcPct val="150000"/>
              </a:lnSpc>
            </a:pPr>
            <a:r>
              <a:rPr lang="ru-RU" sz="23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Конструктивно роботы должны быть надежными для многолетнего выполнения повторяющихся операций, а также точно позиционируемыми, грузоподъемными и быстрыми. Для выполнения многих операций на пространственно сложных изделиях роботы работают лучше, чем человек.</a:t>
            </a:r>
            <a:endParaRPr lang="ru-RU" sz="23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Рисунок 2" descr="Unimate на заводе General Motors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124744"/>
            <a:ext cx="3096344" cy="270167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4355976" y="1124745"/>
            <a:ext cx="381642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Около 20% всех промышленных роботов используются в сварочных процессах.</a:t>
            </a:r>
            <a:endParaRPr lang="ru-RU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Рисунок 3"/>
          <p:cNvPicPr/>
          <p:nvPr/>
        </p:nvPicPr>
        <p:blipFill>
          <a:blip r:embed="rId3" cstate="print"/>
          <a:srcRect t="15848"/>
          <a:stretch>
            <a:fillRect/>
          </a:stretch>
        </p:blipFill>
        <p:spPr bwMode="auto">
          <a:xfrm>
            <a:off x="539552" y="1268760"/>
            <a:ext cx="7776864" cy="3744416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83568" y="404664"/>
            <a:ext cx="7632848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Виды выполняемых работ промышленными роботами: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6801" name="Rectangle 1"/>
          <p:cNvSpPr>
            <a:spLocks noChangeArrowheads="1"/>
          </p:cNvSpPr>
          <p:nvPr/>
        </p:nvSpPr>
        <p:spPr bwMode="auto">
          <a:xfrm>
            <a:off x="539552" y="422781"/>
            <a:ext cx="7776864" cy="4614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126960" rIns="91440" bIns="53958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Специализация роботов: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41414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Промышленные роботы вне зависимости от их назначения делятся на три типа:</a:t>
            </a:r>
            <a:endParaRPr kumimoji="0" lang="ru-RU" sz="2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универсальные 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41414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(многоцелевые) роботы предназначены для выполнения разных операций и в том числе для работы совместно с разными видами ТО;</a:t>
            </a:r>
            <a:endParaRPr kumimoji="0" lang="ru-RU" sz="2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специализированные 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41414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(целевые) роботы имеют более узкое назначение и осуществляют одну определенную операцию (например, сварку, окраску, обслуживание оборудования определенного вида);</a:t>
            </a:r>
            <a:endParaRPr kumimoji="0" lang="ru-RU" sz="2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специальные роботы 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41414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выполняют только одну конкретную операцию (например, обслуживают конкретную модель технологического оборудования).</a:t>
            </a:r>
            <a:endParaRPr kumimoji="0" lang="ru-RU" sz="2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4993" name="Rectangle 1"/>
          <p:cNvSpPr>
            <a:spLocks noChangeArrowheads="1"/>
          </p:cNvSpPr>
          <p:nvPr/>
        </p:nvSpPr>
        <p:spPr bwMode="auto">
          <a:xfrm>
            <a:off x="827584" y="876214"/>
            <a:ext cx="7344816" cy="3137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126960" rIns="91440" bIns="53958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Способ размещения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41414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Промышленные роботы бывают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41414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стационарные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41414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41414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подвижные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41414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(передвижные) и подразделяются на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41414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напольные, подвесные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41414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(перемещаются по поднятому рельсовому пути) и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41414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встраиваемыми в другое оборудование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41414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(например, в обслуживаемый станок) и т. д.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827584" y="1124744"/>
            <a:ext cx="2880320" cy="31683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Система координат манипулятора сварочного инструмента может быть прямоугольной, цилиндрической и сферической.</a:t>
            </a:r>
            <a:endParaRPr lang="ru-RU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211960" y="908720"/>
            <a:ext cx="3960440" cy="38164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0897" name="Rectangle 1"/>
          <p:cNvSpPr>
            <a:spLocks noChangeArrowheads="1"/>
          </p:cNvSpPr>
          <p:nvPr/>
        </p:nvSpPr>
        <p:spPr bwMode="auto">
          <a:xfrm>
            <a:off x="683568" y="260648"/>
            <a:ext cx="7704856" cy="512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126960" rIns="91440" bIns="53958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Количество манипуляторов: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одноманипуляторные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(однорукие);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двурукие;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трехрукие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;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четырехрукие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r>
              <a:rPr lang="ru-RU" sz="2400" b="1" dirty="0" smtClean="0"/>
              <a:t> </a:t>
            </a:r>
            <a:endParaRPr lang="ru-RU" sz="2400" b="1" dirty="0" smtClean="0"/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Быстродействие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можно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разбить 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три следующие группы:</a:t>
            </a:r>
          </a:p>
          <a:p>
            <a:pPr lvl="0">
              <a:buFont typeface="Arial" pitchFamily="34" charset="0"/>
              <a:buChar char="•"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малое 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при линейных скоростях по отдельным степеням подвижности до 0,5 м/с;</a:t>
            </a:r>
          </a:p>
          <a:p>
            <a:pPr lvl="0">
              <a:buFont typeface="Arial" pitchFamily="34" charset="0"/>
              <a:buChar char="•"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среднее 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— при линейных скоростях свыше 0,5 до 1 м/с;</a:t>
            </a:r>
          </a:p>
          <a:p>
            <a:pPr lvl="0">
              <a:buFont typeface="Arial" pitchFamily="34" charset="0"/>
              <a:buChar char="•"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высокое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— при линейных скоростях свыше 1 м/с.</a:t>
            </a:r>
          </a:p>
          <a:p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548680"/>
            <a:ext cx="7848872" cy="4781362"/>
          </a:xfrm>
          <a:prstGeom prst="rect">
            <a:avLst/>
          </a:prstGeom>
          <a:solidFill>
            <a:srgbClr val="FFFFFF"/>
          </a:solidFill>
          <a:ln w="76320">
            <a:solidFill>
              <a:srgbClr val="292929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80728"/>
            <a:ext cx="2829178" cy="33123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475656" y="4581128"/>
            <a:ext cx="18722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Процесс сварки </a:t>
            </a:r>
          </a:p>
          <a:p>
            <a:pPr algn="ctr"/>
            <a:r>
              <a:rPr lang="ru-RU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 помощью ПР</a:t>
            </a:r>
            <a:endParaRPr lang="ru-RU" b="1" i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91880" y="620688"/>
            <a:ext cx="4824537" cy="47828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Промышленные  роботы могут выполнять следующие операции: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Перемещение деталей и заготовок;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Загрузка-выгрузка;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Сварка швов и точечная сварка;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Покраска;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Выполнение операций резания с движением инструмента по сложной траектории.</a:t>
            </a:r>
          </a:p>
          <a:p>
            <a:pPr lvl="0" algn="ctr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Рисунок 2" descr="http://elektronik.by/12/media-pr/CNC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1340768"/>
            <a:ext cx="6120680" cy="34563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2411760" y="692696"/>
            <a:ext cx="43204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Робот для разметки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Рисунок 2" descr="http://elektronik.by/12/media-pr/Parts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1556792"/>
            <a:ext cx="5112568" cy="33123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2195736" y="764704"/>
            <a:ext cx="47525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Робот для резки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металла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Рисунок 2" descr="http://elektronik.by/12/media-pr/atwork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340768"/>
            <a:ext cx="6984776" cy="36003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1979712" y="764704"/>
            <a:ext cx="5400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Робот для перемещения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сборки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907704" y="577683"/>
            <a:ext cx="583264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Робот для перемещения и сварки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://elektronik.by/12/media-pr/welding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124744"/>
            <a:ext cx="4536504" cy="34563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1835696" y="4725144"/>
            <a:ext cx="61206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https://www.youtube.com/watch?v=SXFytFXfA44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Рисунок 2" descr="http://elektronik.by/12/media-pr/50iA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1052736"/>
            <a:ext cx="5616624" cy="35283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9393" name="Rectangle 1"/>
          <p:cNvSpPr>
            <a:spLocks noChangeArrowheads="1"/>
          </p:cNvSpPr>
          <p:nvPr/>
        </p:nvSpPr>
        <p:spPr bwMode="auto">
          <a:xfrm>
            <a:off x="1979712" y="608662"/>
            <a:ext cx="504056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Робот для  дуговой сварки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23728" y="4722108"/>
            <a:ext cx="50405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https://www.youtube.com/watch?v=9Pc3jt9c3-Q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3" name="Рисунок 2" descr="Лазерная резка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764704"/>
            <a:ext cx="3168352" cy="3528392"/>
          </a:xfrm>
          <a:prstGeom prst="roundRect">
            <a:avLst>
              <a:gd name="adj" fmla="val 8594"/>
            </a:avLst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pic>
      <p:sp>
        <p:nvSpPr>
          <p:cNvPr id="4" name="Прямоугольник 3"/>
          <p:cNvSpPr/>
          <p:nvPr/>
        </p:nvSpPr>
        <p:spPr>
          <a:xfrm>
            <a:off x="539552" y="548681"/>
            <a:ext cx="4536504" cy="4154984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Промышленные роботы выполняют</a:t>
            </a:r>
          </a:p>
          <a:p>
            <a:pPr algn="ctr"/>
            <a:r>
              <a:rPr lang="ru-RU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аготовительные операции</a:t>
            </a:r>
            <a:endParaRPr lang="ru-RU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        лазерной резкой</a:t>
            </a: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позволяет выполнить раскрой в трехмерном пространстве</a:t>
            </a:r>
            <a:endParaRPr lang="ru-RU" b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гидроабразивной резкой</a:t>
            </a: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- расширяет возможности раскроя до обработки трехмерных деталей;</a:t>
            </a:r>
          </a:p>
          <a:p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- повышает производительность;</a:t>
            </a:r>
          </a:p>
          <a:p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- отсутствует  тепловое воздействие.</a:t>
            </a:r>
            <a:endParaRPr lang="ru-RU" b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лазменной резкой</a:t>
            </a: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ожет осуществляться трехмерная резка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Рисунок 2" descr="Загрузка-выгрузка заготовок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196752"/>
            <a:ext cx="3024336" cy="25202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3779912" y="548680"/>
            <a:ext cx="4536504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2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Функции роботов, выполняющих заготовительные и транспортирующие операции</a:t>
            </a:r>
            <a:r>
              <a:rPr lang="ru-RU" sz="2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  <a:endParaRPr lang="ru-RU" b="1" dirty="0" smtClean="0">
              <a:solidFill>
                <a:prstClr val="white"/>
              </a:solidFill>
            </a:endParaRPr>
          </a:p>
          <a:p>
            <a:pPr lvl="0">
              <a:buFont typeface="Arial" pitchFamily="34" charset="0"/>
              <a:buChar char="•"/>
            </a:pPr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загрузка </a:t>
            </a:r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заготовок в металлообрабатывающие станки;</a:t>
            </a:r>
          </a:p>
          <a:p>
            <a:pPr lvl="0">
              <a:buFont typeface="Arial" pitchFamily="34" charset="0"/>
              <a:buChar char="•"/>
            </a:pPr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выгрузка </a:t>
            </a:r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готовых изделий;</a:t>
            </a:r>
          </a:p>
          <a:p>
            <a:pPr lvl="0">
              <a:buFont typeface="Arial" pitchFamily="34" charset="0"/>
              <a:buChar char="•"/>
            </a:pPr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укладка </a:t>
            </a:r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изделий на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соответствующие паллеты.</a:t>
            </a:r>
            <a:endParaRPr lang="ru-RU" sz="2800" b="1" dirty="0" smtClean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Мария\Desktop\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052736"/>
            <a:ext cx="3298676" cy="32986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611560" y="620688"/>
            <a:ext cx="4032448" cy="4945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Применение промышленных роботов в лазерной сварке дает возможность: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Минимизировать тепловое </a:t>
            </a:r>
          </a:p>
          <a:p>
            <a:pPr marL="342900" indent="-342900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воздействия на изделие.</a:t>
            </a:r>
          </a:p>
          <a:p>
            <a:pPr marL="342900" indent="-342900">
              <a:buAutoNum type="arabicParenR"/>
            </a:pPr>
            <a:endParaRPr lang="ru-RU" sz="2400" b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buFont typeface="Wingdings" pitchFamily="2" charset="2"/>
              <a:buChar char="q"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Высокой точности.</a:t>
            </a:r>
          </a:p>
          <a:p>
            <a:pPr marL="342900" indent="-342900"/>
            <a:endParaRPr lang="ru-RU" sz="2400" b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r">
              <a:buFont typeface="Wingdings" pitchFamily="2" charset="2"/>
              <a:buChar char="q"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Высокого уровня    качества.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Рисунок 2" descr="Роботизация гибки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692696"/>
            <a:ext cx="2736304" cy="23042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539552" y="548680"/>
            <a:ext cx="4824536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t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Промышленные</a:t>
            </a:r>
            <a:r>
              <a:rPr kumimoji="0" lang="ru-RU" sz="2400" b="1" i="0" strike="noStrike" cap="none" normalizeH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роботы для гибки труб:</a:t>
            </a:r>
          </a:p>
          <a:p>
            <a:pPr lvl="0" algn="ctr" fontAlgn="t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Основные достоинства применения:</a:t>
            </a:r>
            <a:endParaRPr kumimoji="0" lang="ru-RU" sz="2000" b="1" i="0" strike="noStrike" cap="none" normalizeH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fontAlgn="t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ысокая скорость изготовления.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lvl="0" fontAlgn="t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озможность обработки изделий с уже существующими присоединительными элементами.</a:t>
            </a:r>
          </a:p>
          <a:p>
            <a:pPr lvl="0" fontAlgn="t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дновременное совмещение с загрузкой ­ выгрузкой изделий тем же роботом.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076056" y="3140969"/>
            <a:ext cx="381642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t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Системы находят применение в: </a:t>
            </a:r>
          </a:p>
          <a:p>
            <a:pPr lvl="0" fontAlgn="t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автомобилестроении; </a:t>
            </a:r>
          </a:p>
          <a:p>
            <a:pPr lvl="0" fontAlgn="t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изготовлении металлической мебели; </a:t>
            </a:r>
          </a:p>
          <a:p>
            <a:pPr lvl="0" fontAlgn="t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изготовлении других товары народного потребления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475656" y="692696"/>
            <a:ext cx="590465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Процессы абразивной обработки</a:t>
            </a:r>
            <a:endParaRPr lang="ru-RU" sz="28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Шлифование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340768"/>
            <a:ext cx="3384376" cy="28083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5364088" y="4149080"/>
            <a:ext cx="25202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142875" algn="ctr" fontAlgn="t">
              <a:spcBef>
                <a:spcPct val="0"/>
              </a:spcBef>
              <a:spcAft>
                <a:spcPct val="0"/>
              </a:spcAf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Шлифование</a:t>
            </a:r>
            <a:endParaRPr kumimoji="0" lang="ru-RU" b="0" i="1" u="none" strike="noStrike" cap="none" normalizeH="0" baseline="0" dirty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55576" y="1196752"/>
            <a:ext cx="3960440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Особенности шлифования:</a:t>
            </a:r>
          </a:p>
          <a:p>
            <a:pPr marL="514350" indent="-514350">
              <a:buAutoNum type="arabicParenR"/>
            </a:pPr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Использование образных кругов или лент. </a:t>
            </a:r>
          </a:p>
          <a:p>
            <a:pPr marL="514350" indent="-514350">
              <a:buAutoNum type="arabicParenR"/>
            </a:pPr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Существенный съем материала.</a:t>
            </a:r>
          </a:p>
          <a:p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Образование большого количества пыли. </a:t>
            </a:r>
          </a:p>
          <a:p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Особенности полирования:</a:t>
            </a:r>
          </a:p>
          <a:p>
            <a:pPr marL="514350" indent="-514350">
              <a:buAutoNum type="arabicParenR"/>
            </a:pPr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Использование войлочных кругов с абразивной пастой. </a:t>
            </a:r>
          </a:p>
          <a:p>
            <a:pPr marL="514350" indent="-514350">
              <a:buAutoNum type="arabicParenR"/>
            </a:pPr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Съем материала практически не происходит. </a:t>
            </a:r>
          </a:p>
          <a:p>
            <a:pPr marL="514350" indent="-514350">
              <a:buAutoNum type="arabicParenR"/>
            </a:pPr>
            <a:endParaRPr lang="ru-RU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755576" y="692696"/>
            <a:ext cx="74168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Фрезерование, сверление,  удаление заусенцев и сварных швов</a:t>
            </a:r>
            <a:endParaRPr lang="ru-RU" sz="20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Фрезерование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1412776"/>
            <a:ext cx="2592288" cy="32339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Зачистка заусенцев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1268760"/>
            <a:ext cx="2520280" cy="2880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475656" y="4653136"/>
            <a:ext cx="259228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142875" algn="ctr" fontAlgn="t">
              <a:spcBef>
                <a:spcPct val="0"/>
              </a:spcBef>
              <a:spcAft>
                <a:spcPct val="0"/>
              </a:spcAf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Фрезерование</a:t>
            </a:r>
            <a:endParaRPr kumimoji="0" lang="ru-RU" b="0" i="1" u="none" strike="noStrike" cap="none" normalizeH="0" baseline="0" dirty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526091" y="4437112"/>
            <a:ext cx="23773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142875" algn="ctr" fontAlgn="t">
              <a:spcBef>
                <a:spcPct val="0"/>
              </a:spcBef>
              <a:spcAft>
                <a:spcPct val="0"/>
              </a:spcAf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Зачистка заусенцев</a:t>
            </a:r>
            <a:endParaRPr kumimoji="0" lang="ru-RU" b="0" i="1" u="none" strike="noStrike" cap="none" normalizeH="0" baseline="0" dirty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2705" name="Rectangle 1"/>
          <p:cNvSpPr>
            <a:spLocks noChangeArrowheads="1"/>
          </p:cNvSpPr>
          <p:nvPr/>
        </p:nvSpPr>
        <p:spPr bwMode="auto">
          <a:xfrm>
            <a:off x="683568" y="618653"/>
            <a:ext cx="7560840" cy="38760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126960" rIns="91440" bIns="53958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Число степеней подвижности</a:t>
            </a:r>
          </a:p>
          <a:p>
            <a:pPr algn="ctr"/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Число степеней подвижности – это сумма возможных координатных перемещений объекта манипулирования относительно опорной системы.</a:t>
            </a:r>
            <a:r>
              <a:rPr lang="ru-RU" sz="2400" b="1" dirty="0" smtClean="0"/>
              <a:t>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Способ размещения</a:t>
            </a:r>
          </a:p>
          <a:p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Промышленные роботы бывают стационарные и подвижные (передвижные) и подразделяются на напольные, подвесные (перемещаются по поднятому рельсовому пути) и встраиваемыми в другое оборудование (например, в обслуживаемый станок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).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4753" name="Rectangle 1"/>
          <p:cNvSpPr>
            <a:spLocks noChangeArrowheads="1"/>
          </p:cNvSpPr>
          <p:nvPr/>
        </p:nvSpPr>
        <p:spPr bwMode="auto">
          <a:xfrm>
            <a:off x="755576" y="876196"/>
            <a:ext cx="7488832" cy="3506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126960" rIns="91440" bIns="53958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Точность роботов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41414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общего применения подразделяют на три группы: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малая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— 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 линейной погрешности от 1 мм и выше;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средняя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— 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 линейной погрешности от 0,1 до 1 мм;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высокая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— 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 линейной погрешности менее 0,1 мм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rgbClr val="41414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400" i="0" u="none" strike="noStrike" cap="none" normalizeH="0" baseline="0" dirty="0" smtClean="0">
              <a:ln>
                <a:noFill/>
              </a:ln>
              <a:solidFill>
                <a:srgbClr val="4F81BD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Число степеней подвижности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Число степеней подвижности – это сумма возможных координатных перемещений объекта манипулирования относительно опорной системы.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755576" y="692696"/>
            <a:ext cx="7560840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настоящее время существуют два подхода к вопросу о технологической гибкости роботов:</a:t>
            </a:r>
          </a:p>
          <a:p>
            <a:pPr algn="just"/>
            <a:endParaRPr lang="ru-RU" sz="24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Первый подход 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заключается в том, что робот разрабатывается как универсальный манипулятор с программным управлением, который может быть использован для различных задач манипулирования предметами или орудиями труда, т.е. для выполнения различных транспортных и технологических задач.</a:t>
            </a:r>
            <a:endParaRPr lang="ru-RU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539552" y="476673"/>
            <a:ext cx="784887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Второй подход  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состоит в том, что робот  ориентируется на выполнение определенного вида операций. Такой робот универсален по отношению к траекториям движения, т.е. пригоден для перемещения рабочей точки по любым траекториям, но специализирован по виду технологического процесса, например предназначен только для сварки.</a:t>
            </a:r>
          </a:p>
          <a:p>
            <a:pPr algn="just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Роботы, выполняющие дуговую сварку чаще всего имеют прямоугольную систему координат, а роботы выполняющие  сварку,  транспортные операции и другие технологические операции, имеют сферическую систему координат.</a:t>
            </a:r>
            <a:endParaRPr lang="ru-RU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827584" y="620688"/>
            <a:ext cx="741682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 модульном подходе  создания робототехнических комплексов (роботизированных рабочих мест, участков, цехов) можно выделить      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 уровня модулей:</a:t>
            </a:r>
          </a:p>
          <a:p>
            <a:pPr algn="just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 уровень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- модули, выполняющие одну функцию и представляющие собой конструктивно законченную единицу;</a:t>
            </a:r>
          </a:p>
          <a:p>
            <a:pPr algn="just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 уровень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- модули, выполняющие группу родственных функций и представляющие собой конструктивно законченную единицу или группу собранных в одно целое модулей 1 уровня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755576" y="620688"/>
            <a:ext cx="763284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 уровень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– составные части робота, в том числе состоящие из  модулей 1 т- и 2 уровней и  представляющие собой законченные изделия              (например,  манипулятор сварочного инструмента, манипулятор изделия, манипулятор - комплект сварочной аппаратуры);</a:t>
            </a:r>
          </a:p>
          <a:p>
            <a:pPr algn="just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 уровень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 роботизированное рабочее место, состоящее из модулей 3, 2 и 1-го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уровней,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соответствующих </a:t>
            </a:r>
            <a:r>
              <a:rPr lang="ru-RU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загрузочно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 транспортных устройств для построения роботизированных участков, линий, цехов.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953882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620688"/>
            <a:ext cx="7704856" cy="6617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Основные экономические факторы, предопределяющие необходимость применения </a:t>
            </a:r>
            <a:r>
              <a:rPr lang="ru-RU" sz="2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роботов:</a:t>
            </a:r>
          </a:p>
          <a:p>
            <a:pPr algn="just">
              <a:buFont typeface="Wingdings" pitchFamily="2" charset="2"/>
              <a:buChar char="v"/>
            </a:pPr>
            <a:r>
              <a:rPr lang="ru-RU" sz="2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овышение производительности;</a:t>
            </a:r>
            <a:r>
              <a:rPr lang="ru-RU" sz="2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200" b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Font typeface="Wingdings" pitchFamily="2" charset="2"/>
              <a:buChar char="v"/>
            </a:pPr>
            <a:r>
              <a:rPr lang="ru-RU" sz="2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сокращение </a:t>
            </a:r>
            <a:r>
              <a:rPr lang="ru-RU" sz="2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расходов на оплату труда, на обучение персонала, конторских и бытовых затрат</a:t>
            </a:r>
            <a:r>
              <a:rPr lang="ru-RU" sz="2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r>
              <a:rPr lang="ru-RU" sz="2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200" b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Font typeface="Wingdings" pitchFamily="2" charset="2"/>
              <a:buChar char="v"/>
            </a:pPr>
            <a:r>
              <a:rPr lang="ru-RU" sz="2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овышение </a:t>
            </a:r>
            <a:r>
              <a:rPr lang="ru-RU" sz="2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технологической и организационной гибкости производства; </a:t>
            </a:r>
            <a:endParaRPr lang="ru-RU" sz="2200" b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v"/>
            </a:pPr>
            <a:r>
              <a:rPr lang="ru-RU" sz="2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уменьшение </a:t>
            </a:r>
            <a:r>
              <a:rPr lang="ru-RU" sz="2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затрат при модернизации, совершенствовании и смене выпускаемой модели; </a:t>
            </a:r>
            <a:endParaRPr lang="ru-RU" sz="2200" b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Font typeface="Wingdings" pitchFamily="2" charset="2"/>
              <a:buChar char="v"/>
            </a:pPr>
            <a:r>
              <a:rPr lang="ru-RU" sz="2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2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нижение </a:t>
            </a:r>
            <a:r>
              <a:rPr lang="ru-RU" sz="2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капительных затрат и увеличение срока морального старения оборудования; </a:t>
            </a:r>
            <a:endParaRPr lang="ru-RU" sz="2200" b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Font typeface="Wingdings" pitchFamily="2" charset="2"/>
              <a:buChar char="v"/>
            </a:pPr>
            <a:r>
              <a:rPr lang="ru-RU" sz="2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2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лучшение </a:t>
            </a:r>
            <a:r>
              <a:rPr lang="ru-RU" sz="2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использования производственных площадей. </a:t>
            </a:r>
          </a:p>
          <a:p>
            <a:pPr>
              <a:buFont typeface="Wingdings" pitchFamily="2" charset="2"/>
              <a:buChar char="v"/>
            </a:pPr>
            <a:endParaRPr lang="ru-RU" sz="2000" b="1" dirty="0" smtClean="0"/>
          </a:p>
          <a:p>
            <a:pPr>
              <a:buFont typeface="Wingdings" pitchFamily="2" charset="2"/>
              <a:buChar char="v"/>
            </a:pPr>
            <a:endParaRPr lang="ru-RU" sz="2000" b="1" dirty="0" smtClean="0"/>
          </a:p>
          <a:p>
            <a:endParaRPr lang="ru-RU" sz="2000" b="1" dirty="0" smtClean="0"/>
          </a:p>
          <a:p>
            <a:pPr lvl="0">
              <a:buFont typeface="Wingdings" pitchFamily="2" charset="2"/>
              <a:buChar char="v"/>
            </a:pPr>
            <a:endParaRPr lang="ru-RU" sz="2000" b="1" dirty="0" smtClean="0"/>
          </a:p>
          <a:p>
            <a:pPr lvl="0">
              <a:buFont typeface="Wingdings" pitchFamily="2" charset="2"/>
              <a:buChar char="v"/>
            </a:pPr>
            <a:endParaRPr lang="ru-RU" sz="2000" b="1" dirty="0" smtClean="0"/>
          </a:p>
          <a:p>
            <a:pPr lvl="0"/>
            <a:endParaRPr lang="ru-RU" sz="2000" dirty="0" smtClean="0"/>
          </a:p>
          <a:p>
            <a:pPr algn="ctr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sz="20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11560" y="548681"/>
            <a:ext cx="7704856" cy="59862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Отличительные особенности  </a:t>
            </a:r>
            <a:r>
              <a:rPr lang="ru-RU" sz="22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роботов от прочего капитального оборудования</a:t>
            </a:r>
            <a:r>
              <a:rPr lang="ru-RU" sz="22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>
              <a:buFont typeface="Wingdings" pitchFamily="2" charset="2"/>
              <a:buChar char="q"/>
            </a:pPr>
            <a:r>
              <a:rPr lang="ru-RU" sz="21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возможность </a:t>
            </a:r>
            <a:r>
              <a:rPr lang="ru-RU" sz="21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перепрограммирования </a:t>
            </a:r>
            <a:r>
              <a:rPr lang="ru-RU" sz="21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роботов;</a:t>
            </a:r>
          </a:p>
          <a:p>
            <a:pPr lvl="0" algn="just">
              <a:buFont typeface="Wingdings" pitchFamily="2" charset="2"/>
              <a:buChar char="q"/>
            </a:pPr>
            <a:r>
              <a:rPr lang="ru-RU" sz="21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21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лительный </a:t>
            </a:r>
            <a:r>
              <a:rPr lang="ru-RU" sz="21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срок службы и морального </a:t>
            </a:r>
            <a:r>
              <a:rPr lang="ru-RU" sz="21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старения;</a:t>
            </a:r>
          </a:p>
          <a:p>
            <a:pPr lvl="0" algn="just">
              <a:buFont typeface="Wingdings" pitchFamily="2" charset="2"/>
              <a:buChar char="q"/>
            </a:pPr>
            <a:r>
              <a:rPr lang="ru-RU" sz="21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21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ля </a:t>
            </a:r>
            <a:r>
              <a:rPr lang="ru-RU" sz="21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адаптивных роботов – возможность работы в недетерминированной рабочей среде и вариативных рабочих условиях при минимуме </a:t>
            </a:r>
            <a:r>
              <a:rPr lang="ru-RU" sz="21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оснастки;</a:t>
            </a:r>
          </a:p>
          <a:p>
            <a:pPr lvl="0" algn="just">
              <a:buFont typeface="Wingdings" pitchFamily="2" charset="2"/>
              <a:buChar char="q"/>
            </a:pPr>
            <a:r>
              <a:rPr lang="ru-RU" sz="21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стоимость </a:t>
            </a:r>
            <a:r>
              <a:rPr lang="ru-RU" sz="21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оснастки и инструмента для роботизированных систем </a:t>
            </a:r>
            <a:r>
              <a:rPr lang="ru-RU" sz="21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ниже;</a:t>
            </a:r>
          </a:p>
          <a:p>
            <a:pPr algn="just">
              <a:buFont typeface="Wingdings" pitchFamily="2" charset="2"/>
              <a:buChar char="q"/>
            </a:pPr>
            <a:r>
              <a:rPr lang="ru-RU" sz="21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21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одернизация </a:t>
            </a:r>
            <a:r>
              <a:rPr lang="ru-RU" sz="21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предприятия осуществляется путем замены отслужившего свой срок автоматического оборудования при сохранении всех объектов </a:t>
            </a:r>
            <a:r>
              <a:rPr lang="ru-RU" sz="21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робототехники; </a:t>
            </a:r>
          </a:p>
          <a:p>
            <a:pPr algn="just">
              <a:buFont typeface="Wingdings" pitchFamily="2" charset="2"/>
              <a:buChar char="q"/>
            </a:pPr>
            <a:r>
              <a:rPr lang="ru-RU" sz="21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1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овышение </a:t>
            </a:r>
            <a:r>
              <a:rPr lang="ru-RU" sz="21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конкурентоспособности </a:t>
            </a:r>
            <a:r>
              <a:rPr lang="ru-RU" sz="21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предприятия.</a:t>
            </a:r>
            <a:endParaRPr lang="ru-RU" sz="2100" b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dirty="0" smtClean="0"/>
          </a:p>
          <a:p>
            <a:endParaRPr lang="ru-RU" dirty="0" smtClean="0"/>
          </a:p>
          <a:p>
            <a:pPr lvl="0"/>
            <a:endParaRPr lang="ru-RU" dirty="0" smtClean="0"/>
          </a:p>
          <a:p>
            <a:endParaRPr lang="ru-RU" dirty="0" smtClean="0"/>
          </a:p>
          <a:p>
            <a:pPr lvl="0"/>
            <a:endParaRPr lang="ru-RU" dirty="0" smtClean="0"/>
          </a:p>
          <a:p>
            <a:pPr lvl="0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4513" name="Rectangle 1"/>
          <p:cNvSpPr>
            <a:spLocks noChangeArrowheads="1"/>
          </p:cNvSpPr>
          <p:nvPr/>
        </p:nvSpPr>
        <p:spPr bwMode="auto">
          <a:xfrm>
            <a:off x="755576" y="746277"/>
            <a:ext cx="7416824" cy="3816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Роботы для сварки применяются вне зависимости от типов производства как в массовом и серийном, так и в индивидуальных проектах единичного производства.</a:t>
            </a:r>
            <a:endParaRPr kumimoji="0" lang="ru-RU" sz="2200" b="1" i="0" u="none" strike="noStrike" cap="none" normalizeH="0" baseline="0" dirty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Применение промышленного робота для сварки позволяет контролировать основные технологические параметры процесса, выполнять работу очень точно, достаточно быстро, практически исключить брак, работать в тяжелых условиях и труднодоступных местах, т.е. работать максимально эффективно. Механические характеристики получаемого сварного шва являются беспрецедентными по качеству.</a:t>
            </a:r>
            <a:endParaRPr kumimoji="0" lang="ru-RU" sz="2200" b="1" i="0" u="none" strike="noStrike" cap="none" normalizeH="0" baseline="0" dirty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681" name="Rectangle 1"/>
          <p:cNvSpPr>
            <a:spLocks noChangeArrowheads="1"/>
          </p:cNvSpPr>
          <p:nvPr/>
        </p:nvSpPr>
        <p:spPr bwMode="auto">
          <a:xfrm>
            <a:off x="683568" y="591005"/>
            <a:ext cx="7632848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В настоящее время промышленный робот для сварки стал доступен каждому российскому предприятию, при этом адаптивные технологии обучения робота позволяют осуществлять быструю переналадку робота, облегчают программирование, что делает робота-сварщика очень привлекательным инструментом для оптимизации производственного процесса и решения кадрового вопроса на любом производстве.</a:t>
            </a:r>
            <a:endParaRPr kumimoji="0" lang="ru-RU" sz="2200" b="1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Рекомендуется применение промышленных роботов ведущих мировых производителей KUKA (Германия), ABB (Швеция), </a:t>
            </a:r>
            <a:r>
              <a:rPr kumimoji="0" lang="ru-RU" sz="2200" b="1" i="0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Fanuc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(Япония), </a:t>
            </a:r>
            <a:r>
              <a:rPr kumimoji="0" lang="ru-RU" sz="2200" b="1" i="0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Motoman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(Япония).</a:t>
            </a:r>
            <a:endParaRPr kumimoji="0" lang="ru-RU" sz="2200" b="1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шаблоны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" name="Picture 2" descr="C:\Documents and Settings\Администратор\Рабочий стол\animatio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620688"/>
            <a:ext cx="7824838" cy="468052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716016" y="2780928"/>
            <a:ext cx="3456384" cy="230832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СПАСИБО </a:t>
            </a:r>
          </a:p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 работу!</a:t>
            </a: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Успехов ВАМ на экзаменах!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27585" y="4509120"/>
            <a:ext cx="33843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716016" y="692696"/>
            <a:ext cx="3384376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Завершаем курс обучения по дисциплине! </a:t>
            </a:r>
            <a:endParaRPr lang="ru-RU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</TotalTime>
  <Words>1675</Words>
  <Application>Microsoft Office PowerPoint</Application>
  <PresentationFormat>Экран (4:3)</PresentationFormat>
  <Paragraphs>249</Paragraphs>
  <Slides>55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55</vt:i4>
      </vt:variant>
    </vt:vector>
  </HeadingPairs>
  <TitlesOfParts>
    <vt:vector size="5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  <vt:lpstr>Слайд 55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62</cp:revision>
  <dcterms:created xsi:type="dcterms:W3CDTF">2018-11-25T13:08:57Z</dcterms:created>
  <dcterms:modified xsi:type="dcterms:W3CDTF">2018-12-04T11:21:02Z</dcterms:modified>
</cp:coreProperties>
</file>