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wav" ContentType="audio/x-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1"/>
  </p:sldMasterIdLst>
  <p:sldIdLst>
    <p:sldId id="256" r:id="rId2"/>
    <p:sldId id="271" r:id="rId3"/>
    <p:sldId id="257" r:id="rId4"/>
    <p:sldId id="280" r:id="rId5"/>
    <p:sldId id="281" r:id="rId6"/>
    <p:sldId id="282" r:id="rId7"/>
    <p:sldId id="283" r:id="rId8"/>
    <p:sldId id="284" r:id="rId9"/>
    <p:sldId id="285" r:id="rId10"/>
    <p:sldId id="286" r:id="rId11"/>
    <p:sldId id="287" r:id="rId12"/>
    <p:sldId id="288" r:id="rId13"/>
    <p:sldId id="289" r:id="rId14"/>
    <p:sldId id="290" r:id="rId15"/>
    <p:sldId id="270" r:id="rId1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6" d="100"/>
          <a:sy n="76" d="100"/>
        </p:scale>
        <p:origin x="540" y="84"/>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CBE9C19E-A037-459F-B34A-6B20A56E4261}" type="datetimeFigureOut">
              <a:rPr lang="ru-RU" smtClean="0"/>
              <a:t>08.04.2019</a:t>
            </a:fld>
            <a:endParaRPr lang="ru-RU"/>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ru-RU"/>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B3A06D7F-A851-4333-888B-519A5C973145}" type="slidenum">
              <a:rPr lang="ru-RU" smtClean="0"/>
              <a:t>‹#›</a:t>
            </a:fld>
            <a:endParaRPr lang="ru-RU"/>
          </a:p>
        </p:txBody>
      </p:sp>
    </p:spTree>
    <p:extLst>
      <p:ext uri="{BB962C8B-B14F-4D97-AF65-F5344CB8AC3E}">
        <p14:creationId xmlns:p14="http://schemas.microsoft.com/office/powerpoint/2010/main" val="3277673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BE9C19E-A037-459F-B34A-6B20A56E4261}" type="datetimeFigureOut">
              <a:rPr lang="ru-RU" smtClean="0"/>
              <a:t>08.04.2019</a:t>
            </a:fld>
            <a:endParaRPr lang="ru-RU"/>
          </a:p>
        </p:txBody>
      </p:sp>
      <p:sp>
        <p:nvSpPr>
          <p:cNvPr id="6" name="Footer Placeholder 5"/>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3A06D7F-A851-4333-888B-519A5C973145}" type="slidenum">
              <a:rPr lang="ru-RU" smtClean="0"/>
              <a:t>‹#›</a:t>
            </a:fld>
            <a:endParaRPr lang="ru-RU"/>
          </a:p>
        </p:txBody>
      </p:sp>
    </p:spTree>
    <p:extLst>
      <p:ext uri="{BB962C8B-B14F-4D97-AF65-F5344CB8AC3E}">
        <p14:creationId xmlns:p14="http://schemas.microsoft.com/office/powerpoint/2010/main" val="1180584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CBE9C19E-A037-459F-B34A-6B20A56E4261}" type="datetimeFigureOut">
              <a:rPr lang="ru-RU" smtClean="0"/>
              <a:t>08.04.2019</a:t>
            </a:fld>
            <a:endParaRPr lang="ru-RU"/>
          </a:p>
        </p:txBody>
      </p:sp>
      <p:sp>
        <p:nvSpPr>
          <p:cNvPr id="5" name="Footer Placeholder 4"/>
          <p:cNvSpPr>
            <a:spLocks noGrp="1"/>
          </p:cNvSpPr>
          <p:nvPr>
            <p:ph type="ftr" sz="quarter" idx="11"/>
          </p:nvPr>
        </p:nvSpPr>
        <p:spPr/>
        <p:txBody>
          <a:bodyPr/>
          <a:lstStyle/>
          <a:p>
            <a:endParaRPr lang="ru-RU"/>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3A06D7F-A851-4333-888B-519A5C973145}" type="slidenum">
              <a:rPr lang="ru-RU" smtClean="0"/>
              <a:t>‹#›</a:t>
            </a:fld>
            <a:endParaRPr lang="ru-RU"/>
          </a:p>
        </p:txBody>
      </p:sp>
    </p:spTree>
    <p:extLst>
      <p:ext uri="{BB962C8B-B14F-4D97-AF65-F5344CB8AC3E}">
        <p14:creationId xmlns:p14="http://schemas.microsoft.com/office/powerpoint/2010/main" val="11590609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ru-RU" smtClean="0"/>
              <a:t>Образец заголовка</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CBE9C19E-A037-459F-B34A-6B20A56E4261}" type="datetimeFigureOut">
              <a:rPr lang="ru-RU" smtClean="0"/>
              <a:t>08.04.2019</a:t>
            </a:fld>
            <a:endParaRPr lang="ru-RU"/>
          </a:p>
        </p:txBody>
      </p:sp>
      <p:sp>
        <p:nvSpPr>
          <p:cNvPr id="5" name="Footer Placeholder 4"/>
          <p:cNvSpPr>
            <a:spLocks noGrp="1"/>
          </p:cNvSpPr>
          <p:nvPr>
            <p:ph type="ftr" sz="quarter" idx="11"/>
          </p:nvPr>
        </p:nvSpPr>
        <p:spPr/>
        <p:txBody>
          <a:bodyPr/>
          <a:lstStyle/>
          <a:p>
            <a:endParaRPr lang="ru-RU"/>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3A06D7F-A851-4333-888B-519A5C973145}" type="slidenum">
              <a:rPr lang="ru-RU" smtClean="0"/>
              <a:t>‹#›</a:t>
            </a:fld>
            <a:endParaRPr lang="ru-RU"/>
          </a:p>
        </p:txBody>
      </p:sp>
    </p:spTree>
    <p:extLst>
      <p:ext uri="{BB962C8B-B14F-4D97-AF65-F5344CB8AC3E}">
        <p14:creationId xmlns:p14="http://schemas.microsoft.com/office/powerpoint/2010/main" val="40872952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BE9C19E-A037-459F-B34A-6B20A56E4261}" type="datetimeFigureOut">
              <a:rPr lang="ru-RU" smtClean="0"/>
              <a:t>08.04.2019</a:t>
            </a:fld>
            <a:endParaRPr lang="ru-RU"/>
          </a:p>
        </p:txBody>
      </p:sp>
      <p:sp>
        <p:nvSpPr>
          <p:cNvPr id="5" name="Footer Placeholder 4"/>
          <p:cNvSpPr>
            <a:spLocks noGrp="1"/>
          </p:cNvSpPr>
          <p:nvPr>
            <p:ph type="ftr" sz="quarter" idx="11"/>
          </p:nvPr>
        </p:nvSpPr>
        <p:spPr/>
        <p:txBody>
          <a:bodyPr/>
          <a:lstStyle/>
          <a:p>
            <a:endParaRPr lang="ru-RU"/>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3A06D7F-A851-4333-888B-519A5C973145}" type="slidenum">
              <a:rPr lang="ru-RU" smtClean="0"/>
              <a:t>‹#›</a:t>
            </a:fld>
            <a:endParaRPr lang="ru-RU"/>
          </a:p>
        </p:txBody>
      </p:sp>
    </p:spTree>
    <p:extLst>
      <p:ext uri="{BB962C8B-B14F-4D97-AF65-F5344CB8AC3E}">
        <p14:creationId xmlns:p14="http://schemas.microsoft.com/office/powerpoint/2010/main" val="230850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CBE9C19E-A037-459F-B34A-6B20A56E4261}" type="datetimeFigureOut">
              <a:rPr lang="ru-RU" smtClean="0"/>
              <a:t>08.04.2019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3A06D7F-A851-4333-888B-519A5C973145}" type="slidenum">
              <a:rPr lang="ru-RU" smtClean="0"/>
              <a:t>‹#›</a:t>
            </a:fld>
            <a:endParaRPr lang="ru-RU"/>
          </a:p>
        </p:txBody>
      </p:sp>
    </p:spTree>
    <p:extLst>
      <p:ext uri="{BB962C8B-B14F-4D97-AF65-F5344CB8AC3E}">
        <p14:creationId xmlns:p14="http://schemas.microsoft.com/office/powerpoint/2010/main" val="11221473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CBE9C19E-A037-459F-B34A-6B20A56E4261}" type="datetimeFigureOut">
              <a:rPr lang="ru-RU" smtClean="0"/>
              <a:t>08.04.2019</a:t>
            </a:fld>
            <a:endParaRPr lang="ru-RU"/>
          </a:p>
        </p:txBody>
      </p:sp>
      <p:sp>
        <p:nvSpPr>
          <p:cNvPr id="8" name="Footer Placeholder 7"/>
          <p:cNvSpPr>
            <a:spLocks noGrp="1"/>
          </p:cNvSpPr>
          <p:nvPr>
            <p:ph type="ftr" sz="quarter" idx="11"/>
          </p:nvPr>
        </p:nvSpPr>
        <p:spPr>
          <a:xfrm>
            <a:off x="561111" y="6391838"/>
            <a:ext cx="3644282" cy="304801"/>
          </a:xfrm>
        </p:spPr>
        <p:txBody>
          <a:bodyPr/>
          <a:lstStyle/>
          <a:p>
            <a:endParaRPr lang="ru-RU"/>
          </a:p>
        </p:txBody>
      </p:sp>
      <p:sp>
        <p:nvSpPr>
          <p:cNvPr id="9" name="Slide Number Placeholder 8"/>
          <p:cNvSpPr>
            <a:spLocks noGrp="1"/>
          </p:cNvSpPr>
          <p:nvPr>
            <p:ph type="sldNum" sz="quarter" idx="12"/>
          </p:nvPr>
        </p:nvSpPr>
        <p:spPr/>
        <p:txBody>
          <a:bodyPr/>
          <a:lstStyle/>
          <a:p>
            <a:fld id="{B3A06D7F-A851-4333-888B-519A5C973145}" type="slidenum">
              <a:rPr lang="ru-RU" smtClean="0"/>
              <a:t>‹#›</a:t>
            </a:fld>
            <a:endParaRPr lang="ru-RU"/>
          </a:p>
        </p:txBody>
      </p:sp>
    </p:spTree>
    <p:extLst>
      <p:ext uri="{BB962C8B-B14F-4D97-AF65-F5344CB8AC3E}">
        <p14:creationId xmlns:p14="http://schemas.microsoft.com/office/powerpoint/2010/main" val="2261705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CBE9C19E-A037-459F-B34A-6B20A56E4261}" type="datetimeFigureOut">
              <a:rPr lang="ru-RU" smtClean="0"/>
              <a:t>08.04.2019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3A06D7F-A851-4333-888B-519A5C973145}" type="slidenum">
              <a:rPr lang="ru-RU" smtClean="0"/>
              <a:t>‹#›</a:t>
            </a:fld>
            <a:endParaRPr lang="ru-RU"/>
          </a:p>
        </p:txBody>
      </p:sp>
    </p:spTree>
    <p:extLst>
      <p:ext uri="{BB962C8B-B14F-4D97-AF65-F5344CB8AC3E}">
        <p14:creationId xmlns:p14="http://schemas.microsoft.com/office/powerpoint/2010/main" val="1569361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BE9C19E-A037-459F-B34A-6B20A56E4261}" type="datetimeFigureOut">
              <a:rPr lang="ru-RU" smtClean="0"/>
              <a:t>08.04.2019</a:t>
            </a:fld>
            <a:endParaRPr lang="ru-RU"/>
          </a:p>
        </p:txBody>
      </p:sp>
      <p:sp>
        <p:nvSpPr>
          <p:cNvPr id="5" name="Footer Placeholder 4"/>
          <p:cNvSpPr>
            <a:spLocks noGrp="1"/>
          </p:cNvSpPr>
          <p:nvPr>
            <p:ph type="ftr" sz="quarter" idx="11"/>
          </p:nvPr>
        </p:nvSpPr>
        <p:spPr/>
        <p:txBody>
          <a:bodyPr/>
          <a:lstStyle/>
          <a:p>
            <a:endParaRPr lang="ru-RU"/>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3A06D7F-A851-4333-888B-519A5C973145}" type="slidenum">
              <a:rPr lang="ru-RU" smtClean="0"/>
              <a:t>‹#›</a:t>
            </a:fld>
            <a:endParaRPr lang="ru-RU"/>
          </a:p>
        </p:txBody>
      </p:sp>
    </p:spTree>
    <p:extLst>
      <p:ext uri="{BB962C8B-B14F-4D97-AF65-F5344CB8AC3E}">
        <p14:creationId xmlns:p14="http://schemas.microsoft.com/office/powerpoint/2010/main" val="1218652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BE9C19E-A037-459F-B34A-6B20A56E4261}" type="datetimeFigureOut">
              <a:rPr lang="ru-RU" smtClean="0"/>
              <a:t>08.04.2019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3A06D7F-A851-4333-888B-519A5C973145}" type="slidenum">
              <a:rPr lang="ru-RU" smtClean="0"/>
              <a:t>‹#›</a:t>
            </a:fld>
            <a:endParaRPr lang="ru-RU"/>
          </a:p>
        </p:txBody>
      </p:sp>
    </p:spTree>
    <p:extLst>
      <p:ext uri="{BB962C8B-B14F-4D97-AF65-F5344CB8AC3E}">
        <p14:creationId xmlns:p14="http://schemas.microsoft.com/office/powerpoint/2010/main" val="3763298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BE9C19E-A037-459F-B34A-6B20A56E4261}" type="datetimeFigureOut">
              <a:rPr lang="ru-RU" smtClean="0"/>
              <a:t>08.04.2019</a:t>
            </a:fld>
            <a:endParaRPr lang="ru-RU"/>
          </a:p>
        </p:txBody>
      </p:sp>
      <p:sp>
        <p:nvSpPr>
          <p:cNvPr id="5" name="Footer Placeholder 4"/>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3A06D7F-A851-4333-888B-519A5C973145}" type="slidenum">
              <a:rPr lang="ru-RU" smtClean="0"/>
              <a:t>‹#›</a:t>
            </a:fld>
            <a:endParaRPr lang="ru-RU"/>
          </a:p>
        </p:txBody>
      </p:sp>
    </p:spTree>
    <p:extLst>
      <p:ext uri="{BB962C8B-B14F-4D97-AF65-F5344CB8AC3E}">
        <p14:creationId xmlns:p14="http://schemas.microsoft.com/office/powerpoint/2010/main" val="1021759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BE9C19E-A037-459F-B34A-6B20A56E4261}" type="datetimeFigureOut">
              <a:rPr lang="ru-RU" smtClean="0"/>
              <a:t>08.04.2019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3A06D7F-A851-4333-888B-519A5C973145}" type="slidenum">
              <a:rPr lang="ru-RU" smtClean="0"/>
              <a:t>‹#›</a:t>
            </a:fld>
            <a:endParaRPr lang="ru-RU"/>
          </a:p>
        </p:txBody>
      </p:sp>
    </p:spTree>
    <p:extLst>
      <p:ext uri="{BB962C8B-B14F-4D97-AF65-F5344CB8AC3E}">
        <p14:creationId xmlns:p14="http://schemas.microsoft.com/office/powerpoint/2010/main" val="3305812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BE9C19E-A037-459F-B34A-6B20A56E4261}" type="datetimeFigureOut">
              <a:rPr lang="ru-RU" smtClean="0"/>
              <a:t>08.04.2019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3A06D7F-A851-4333-888B-519A5C973145}" type="slidenum">
              <a:rPr lang="ru-RU" smtClean="0"/>
              <a:t>‹#›</a:t>
            </a:fld>
            <a:endParaRPr lang="ru-RU"/>
          </a:p>
        </p:txBody>
      </p:sp>
    </p:spTree>
    <p:extLst>
      <p:ext uri="{BB962C8B-B14F-4D97-AF65-F5344CB8AC3E}">
        <p14:creationId xmlns:p14="http://schemas.microsoft.com/office/powerpoint/2010/main" val="2421567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BE9C19E-A037-459F-B34A-6B20A56E4261}" type="datetimeFigureOut">
              <a:rPr lang="ru-RU" smtClean="0"/>
              <a:t>08.04.2019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3A06D7F-A851-4333-888B-519A5C973145}" type="slidenum">
              <a:rPr lang="ru-RU" smtClean="0"/>
              <a:t>‹#›</a:t>
            </a:fld>
            <a:endParaRPr lang="ru-RU"/>
          </a:p>
        </p:txBody>
      </p:sp>
    </p:spTree>
    <p:extLst>
      <p:ext uri="{BB962C8B-B14F-4D97-AF65-F5344CB8AC3E}">
        <p14:creationId xmlns:p14="http://schemas.microsoft.com/office/powerpoint/2010/main" val="1976897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E9C19E-A037-459F-B34A-6B20A56E4261}" type="datetimeFigureOut">
              <a:rPr lang="ru-RU" smtClean="0"/>
              <a:t>08.04.2019</a:t>
            </a:fld>
            <a:endParaRPr lang="ru-RU"/>
          </a:p>
        </p:txBody>
      </p:sp>
      <p:sp>
        <p:nvSpPr>
          <p:cNvPr id="3" name="Footer Placeholder 2"/>
          <p:cNvSpPr>
            <a:spLocks noGrp="1"/>
          </p:cNvSpPr>
          <p:nvPr>
            <p:ph type="ftr" sz="quarter" idx="11"/>
          </p:nvPr>
        </p:nvSpPr>
        <p:spPr/>
        <p:txBody>
          <a:bodyPr/>
          <a:lstStyle/>
          <a:p>
            <a:endParaRPr lang="ru-RU"/>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B3A06D7F-A851-4333-888B-519A5C973145}" type="slidenum">
              <a:rPr lang="ru-RU" smtClean="0"/>
              <a:t>‹#›</a:t>
            </a:fld>
            <a:endParaRPr lang="ru-RU"/>
          </a:p>
        </p:txBody>
      </p:sp>
    </p:spTree>
    <p:extLst>
      <p:ext uri="{BB962C8B-B14F-4D97-AF65-F5344CB8AC3E}">
        <p14:creationId xmlns:p14="http://schemas.microsoft.com/office/powerpoint/2010/main" val="861291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BE9C19E-A037-459F-B34A-6B20A56E4261}" type="datetimeFigureOut">
              <a:rPr lang="ru-RU" smtClean="0"/>
              <a:t>08.04.2019</a:t>
            </a:fld>
            <a:endParaRPr lang="ru-RU"/>
          </a:p>
        </p:txBody>
      </p:sp>
      <p:sp>
        <p:nvSpPr>
          <p:cNvPr id="6" name="Footer Placeholder 5"/>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3A06D7F-A851-4333-888B-519A5C973145}" type="slidenum">
              <a:rPr lang="ru-RU" smtClean="0"/>
              <a:t>‹#›</a:t>
            </a:fld>
            <a:endParaRPr lang="ru-RU"/>
          </a:p>
        </p:txBody>
      </p:sp>
    </p:spTree>
    <p:extLst>
      <p:ext uri="{BB962C8B-B14F-4D97-AF65-F5344CB8AC3E}">
        <p14:creationId xmlns:p14="http://schemas.microsoft.com/office/powerpoint/2010/main" val="23430009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ru-RU" smtClean="0"/>
              <a:t>Вставка рисунка</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BE9C19E-A037-459F-B34A-6B20A56E4261}" type="datetimeFigureOut">
              <a:rPr lang="ru-RU" smtClean="0"/>
              <a:t>08.04.2019</a:t>
            </a:fld>
            <a:endParaRPr lang="ru-RU"/>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3A06D7F-A851-4333-888B-519A5C973145}" type="slidenum">
              <a:rPr lang="ru-RU" smtClean="0"/>
              <a:t>‹#›</a:t>
            </a:fld>
            <a:endParaRPr lang="ru-RU"/>
          </a:p>
        </p:txBody>
      </p:sp>
    </p:spTree>
    <p:extLst>
      <p:ext uri="{BB962C8B-B14F-4D97-AF65-F5344CB8AC3E}">
        <p14:creationId xmlns:p14="http://schemas.microsoft.com/office/powerpoint/2010/main" val="2710141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CBE9C19E-A037-459F-B34A-6B20A56E4261}" type="datetimeFigureOut">
              <a:rPr lang="ru-RU" smtClean="0"/>
              <a:t>08.04.2019</a:t>
            </a:fld>
            <a:endParaRPr lang="ru-RU"/>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ru-RU"/>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B3A06D7F-A851-4333-888B-519A5C973145}" type="slidenum">
              <a:rPr lang="ru-RU" smtClean="0"/>
              <a:t>‹#›</a:t>
            </a:fld>
            <a:endParaRPr lang="ru-RU"/>
          </a:p>
        </p:txBody>
      </p:sp>
    </p:spTree>
    <p:extLst>
      <p:ext uri="{BB962C8B-B14F-4D97-AF65-F5344CB8AC3E}">
        <p14:creationId xmlns:p14="http://schemas.microsoft.com/office/powerpoint/2010/main" val="238342566"/>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 id="2147483754"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4.wav"/><Relationship Id="rId1" Type="http://schemas.openxmlformats.org/officeDocument/2006/relationships/slideLayout" Target="../slideLayouts/slideLayout2.xml"/><Relationship Id="rId4" Type="http://schemas.openxmlformats.org/officeDocument/2006/relationships/audio" Target="../media/audio4.wav"/></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audio" Target="../media/audio2.wav"/><Relationship Id="rId1" Type="http://schemas.openxmlformats.org/officeDocument/2006/relationships/slideLayout" Target="../slideLayouts/slideLayout2.xml"/><Relationship Id="rId4" Type="http://schemas.openxmlformats.org/officeDocument/2006/relationships/audio" Target="../media/audio2.wav"/></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audio" Target="../media/audio3.wav"/></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54954" y="2099733"/>
            <a:ext cx="9170146" cy="2677648"/>
          </a:xfrm>
        </p:spPr>
        <p:txBody>
          <a:bodyPr>
            <a:normAutofit/>
          </a:bodyPr>
          <a:lstStyle/>
          <a:p>
            <a:r>
              <a:rPr lang="ru-RU" sz="8000" b="1" dirty="0" smtClean="0">
                <a:effectLst>
                  <a:outerShdw blurRad="38100" dist="38100" dir="2700000" algn="tl">
                    <a:srgbClr val="000000">
                      <a:alpha val="43137"/>
                    </a:srgbClr>
                  </a:outerShdw>
                </a:effectLst>
              </a:rPr>
              <a:t>Подготовка к ВПР</a:t>
            </a:r>
            <a:endParaRPr lang="ru-RU" sz="8000" b="1" dirty="0">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p:txBody>
          <a:bodyPr/>
          <a:lstStyle/>
          <a:p>
            <a:pPr algn="r"/>
            <a:r>
              <a:rPr lang="ru-RU" u="sng" dirty="0" smtClean="0"/>
              <a:t>Учитель:</a:t>
            </a:r>
            <a:r>
              <a:rPr lang="ru-RU" dirty="0" smtClean="0"/>
              <a:t> </a:t>
            </a:r>
          </a:p>
          <a:p>
            <a:pPr algn="r"/>
            <a:r>
              <a:rPr lang="ru-RU" i="1" dirty="0" smtClean="0"/>
              <a:t>КОЧЕТОВА Е.И.</a:t>
            </a:r>
            <a:endParaRPr lang="ru-RU" i="1" dirty="0"/>
          </a:p>
        </p:txBody>
      </p:sp>
      <p:sp>
        <p:nvSpPr>
          <p:cNvPr id="4" name="TextBox 3"/>
          <p:cNvSpPr txBox="1"/>
          <p:nvPr/>
        </p:nvSpPr>
        <p:spPr>
          <a:xfrm>
            <a:off x="863600" y="927100"/>
            <a:ext cx="3060453" cy="923330"/>
          </a:xfrm>
          <a:prstGeom prst="rect">
            <a:avLst/>
          </a:prstGeom>
          <a:noFill/>
        </p:spPr>
        <p:txBody>
          <a:bodyPr wrap="none" rtlCol="0">
            <a:spAutoFit/>
          </a:bodyPr>
          <a:lstStyle/>
          <a:p>
            <a:r>
              <a:rPr lang="ru-RU" sz="5400" dirty="0" smtClean="0">
                <a:solidFill>
                  <a:schemeClr val="bg1"/>
                </a:solidFill>
              </a:rPr>
              <a:t>09.04.19.</a:t>
            </a:r>
            <a:endParaRPr lang="ru-RU" sz="5400" dirty="0">
              <a:solidFill>
                <a:schemeClr val="bg1"/>
              </a:solidFill>
            </a:endParaRPr>
          </a:p>
        </p:txBody>
      </p:sp>
    </p:spTree>
    <p:extLst>
      <p:ext uri="{BB962C8B-B14F-4D97-AF65-F5344CB8AC3E}">
        <p14:creationId xmlns:p14="http://schemas.microsoft.com/office/powerpoint/2010/main" val="2578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sndAc>
          <p:stSnd>
            <p:snd r:embed="rId2" name="chimes.wav"/>
          </p:stSnd>
        </p:sndAc>
      </p:transition>
    </mc:Choice>
    <mc:Fallback xmlns="">
      <p:transition spd="slow">
        <p:fade/>
        <p:sndAc>
          <p:stSnd>
            <p:snd r:embed="rId3" name="chimes.wav"/>
          </p:stSnd>
        </p:sndAc>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26254" y="2082800"/>
            <a:ext cx="11913346" cy="4673600"/>
          </a:xfrm>
        </p:spPr>
        <p:txBody>
          <a:bodyPr>
            <a:normAutofit/>
          </a:bodyPr>
          <a:lstStyle/>
          <a:p>
            <a:r>
              <a:rPr lang="ru-RU" b="1" dirty="0"/>
              <a:t>11. </a:t>
            </a:r>
            <a:r>
              <a:rPr lang="ru-RU" dirty="0"/>
              <a:t>Прочтите текст.</a:t>
            </a:r>
          </a:p>
          <a:p>
            <a:r>
              <a:rPr lang="ru-RU" i="1" dirty="0"/>
              <a:t>Банковский вклад — сумма денег, переданная вкладчиком банку с целью получить доход в виде процентов. Проценты на сумму вклада начисляются со дня, следующего за днем её поступления в банк, до дня закрытия вклада. Обычно вкладчик имеет возможность выбрать схему начисления процентов: либо изымать их по истечении периодов выплаты процентов, либо присоединять их к общей сумме вклада, увеличивая сумму вклада, на которую начисляются проценты.</a:t>
            </a:r>
            <a:endParaRPr lang="ru-RU" dirty="0"/>
          </a:p>
          <a:p>
            <a:r>
              <a:rPr lang="ru-RU" i="1" dirty="0"/>
              <a:t>1 марта 2019 года Аркадий открыл вклад в банке на 1,1 млн. рублей под 10% годовых сроком на три года. Причитающиеся проценты банк выплачивает 1 числа каждого следующего месяца, зачисляя их на карточный счет клиента (не причисляя ко вкладу).</a:t>
            </a:r>
            <a:endParaRPr lang="ru-RU" dirty="0"/>
          </a:p>
          <a:p>
            <a:r>
              <a:rPr lang="ru-RU" dirty="0"/>
              <a:t> </a:t>
            </a:r>
          </a:p>
          <a:p>
            <a:r>
              <a:rPr lang="ru-RU" dirty="0"/>
              <a:t>Сможет ли Аркадий 15 декабря 2021 года купить мотоцикл за 270 тыс. рублей при условии, что может тратить только проценты по вкладу? Ответ обоснуйте.</a:t>
            </a:r>
          </a:p>
          <a:p>
            <a:endParaRPr lang="ru-RU" dirty="0"/>
          </a:p>
        </p:txBody>
      </p:sp>
    </p:spTree>
    <p:extLst>
      <p:ext uri="{BB962C8B-B14F-4D97-AF65-F5344CB8AC3E}">
        <p14:creationId xmlns:p14="http://schemas.microsoft.com/office/powerpoint/2010/main" val="2442496926"/>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0" y="2057400"/>
            <a:ext cx="12026900" cy="4686300"/>
          </a:xfrm>
        </p:spPr>
        <p:txBody>
          <a:bodyPr/>
          <a:lstStyle/>
          <a:p>
            <a:r>
              <a:rPr lang="ru-RU" b="1" dirty="0"/>
              <a:t>13. </a:t>
            </a:r>
            <a:r>
              <a:rPr lang="ru-RU" dirty="0"/>
              <a:t>Прочтите текст.</a:t>
            </a:r>
          </a:p>
          <a:p>
            <a:r>
              <a:rPr lang="ru-RU" i="1" dirty="0"/>
              <a:t>Василий решил купить себе ноутбук, который стоит 60 тыс. рублей. На его запрос откликнулись два банка с разными условиями кредитования: первый предложил 24,5% годовых на 1 год, второй — 16% годовых на 2 года.</a:t>
            </a:r>
            <a:endParaRPr lang="ru-RU" dirty="0"/>
          </a:p>
          <a:p>
            <a:r>
              <a:rPr lang="ru-RU" dirty="0"/>
              <a:t> </a:t>
            </a:r>
          </a:p>
          <a:p>
            <a:r>
              <a:rPr lang="ru-RU" dirty="0"/>
              <a:t>Существенна ли будет разница для Василия в переплате в этих двух банках? Существенной считать разницу, где она составляет более 1 000 рублей. Ответ обоснуйте.</a:t>
            </a:r>
          </a:p>
          <a:p>
            <a:endParaRPr lang="ru-RU" dirty="0"/>
          </a:p>
        </p:txBody>
      </p:sp>
    </p:spTree>
    <p:extLst>
      <p:ext uri="{BB962C8B-B14F-4D97-AF65-F5344CB8AC3E}">
        <p14:creationId xmlns:p14="http://schemas.microsoft.com/office/powerpoint/2010/main" val="416566235"/>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0" y="2032000"/>
            <a:ext cx="12065000" cy="4699000"/>
          </a:xfrm>
        </p:spPr>
        <p:txBody>
          <a:bodyPr>
            <a:normAutofit fontScale="92500"/>
          </a:bodyPr>
          <a:lstStyle/>
          <a:p>
            <a:r>
              <a:rPr lang="ru-RU" b="1" dirty="0"/>
              <a:t>15. </a:t>
            </a:r>
            <a:r>
              <a:rPr lang="ru-RU" dirty="0"/>
              <a:t>Прочтите текст.</a:t>
            </a:r>
          </a:p>
          <a:p>
            <a:r>
              <a:rPr lang="ru-RU" i="1" dirty="0"/>
              <a:t>Кузнецкий угольный бассейн или сокращённо Кузбасс является одним из самых крупных угольных месторождений мира, расположен на юге Западной Сибири, в основном на территории Кемеровской области, в неглубокой котловине между горными массивами Кузнецкого Алатау, Горной </a:t>
            </a:r>
            <a:r>
              <a:rPr lang="ru-RU" i="1" dirty="0" err="1"/>
              <a:t>Шории</a:t>
            </a:r>
            <a:r>
              <a:rPr lang="ru-RU" i="1" dirty="0"/>
              <a:t> и невысоким </a:t>
            </a:r>
            <a:r>
              <a:rPr lang="ru-RU" i="1" dirty="0" err="1"/>
              <a:t>Салаирским</a:t>
            </a:r>
            <a:r>
              <a:rPr lang="ru-RU" i="1" dirty="0"/>
              <a:t> кряжем.</a:t>
            </a:r>
            <a:endParaRPr lang="ru-RU" dirty="0"/>
          </a:p>
          <a:p>
            <a:r>
              <a:rPr lang="ru-RU" i="1" dirty="0"/>
              <a:t>Угольный бассейн расположен в зоне с резким континентальным климатом, который характеризуется частыми колебаниями температур, из-за чего осложняется добыча природных ископаемых. Регион разрабатывается уже не одно десятилетие, вследствие чего был сильно изменен ландшафт. Протяженность угольного бассейна — 800 км вдоль Транссибирской магистрали. Общая площадь бассейна — 26 тысяч км</a:t>
            </a:r>
            <a:r>
              <a:rPr lang="ru-RU" i="1" baseline="30000" dirty="0"/>
              <a:t>2</a:t>
            </a:r>
            <a:r>
              <a:rPr lang="ru-RU" i="1" dirty="0"/>
              <a:t>. Балансовые запасы — около 600 млрд тонн.</a:t>
            </a:r>
            <a:endParaRPr lang="ru-RU" dirty="0"/>
          </a:p>
          <a:p>
            <a:r>
              <a:rPr lang="ru-RU" dirty="0"/>
              <a:t> </a:t>
            </a:r>
          </a:p>
          <a:p>
            <a:r>
              <a:rPr lang="ru-RU" dirty="0"/>
              <a:t>Представим, что заводу «Тепло +» необходимо получать по 430 вагонов угля в месяц на протяжении десяти лет. Размеры одного вагона: 10 метров в длину, 3 метра в высоту и 3 метра в ширину. Вес кубометра угля в его природном виде составляет около 1350 килограмм. Будет ли заметно уменьшение угольных запасов в Кузбассе? Ответ обоснуйте. Заметным изменением является более 0,1%.</a:t>
            </a:r>
          </a:p>
          <a:p>
            <a:endParaRPr lang="ru-RU" dirty="0"/>
          </a:p>
        </p:txBody>
      </p:sp>
    </p:spTree>
    <p:extLst>
      <p:ext uri="{BB962C8B-B14F-4D97-AF65-F5344CB8AC3E}">
        <p14:creationId xmlns:p14="http://schemas.microsoft.com/office/powerpoint/2010/main" val="2835842965"/>
      </p:ext>
    </p:extLst>
  </p:cSld>
  <p:clrMapOvr>
    <a:masterClrMapping/>
  </p:clrMapOvr>
  <p:transition spd="slow">
    <p:comb/>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0" y="0"/>
            <a:ext cx="12192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4" name="Объект 3"/>
          <p:cNvGraphicFramePr>
            <a:graphicFrameLocks noGrp="1"/>
          </p:cNvGraphicFramePr>
          <p:nvPr>
            <p:ph idx="1"/>
            <p:extLst>
              <p:ext uri="{D42A27DB-BD31-4B8C-83A1-F6EECF244321}">
                <p14:modId xmlns:p14="http://schemas.microsoft.com/office/powerpoint/2010/main" val="727831538"/>
              </p:ext>
            </p:extLst>
          </p:nvPr>
        </p:nvGraphicFramePr>
        <p:xfrm>
          <a:off x="4294189" y="0"/>
          <a:ext cx="7935910" cy="6635166"/>
        </p:xfrm>
        <a:graphic>
          <a:graphicData uri="http://schemas.openxmlformats.org/drawingml/2006/table">
            <a:tbl>
              <a:tblPr/>
              <a:tblGrid>
                <a:gridCol w="3503268"/>
                <a:gridCol w="1559156"/>
                <a:gridCol w="592737"/>
                <a:gridCol w="708707"/>
                <a:gridCol w="1572042"/>
              </a:tblGrid>
              <a:tr h="490173">
                <a:tc>
                  <a:txBody>
                    <a:bodyPr/>
                    <a:lstStyle/>
                    <a:p>
                      <a:pPr algn="ctr"/>
                      <a:r>
                        <a:rPr lang="ru-RU" sz="1200" b="1" dirty="0">
                          <a:solidFill>
                            <a:schemeClr val="tx1"/>
                          </a:solidFill>
                          <a:effectLst/>
                          <a:latin typeface="Verdana" panose="020B0604030504040204" pitchFamily="34" charset="0"/>
                        </a:rPr>
                        <a:t>Блюда и напитки</a:t>
                      </a:r>
                      <a:endParaRPr lang="ru-RU" sz="1200" dirty="0">
                        <a:solidFill>
                          <a:schemeClr val="tx1"/>
                        </a:solidFill>
                        <a:effectLst/>
                        <a:latin typeface="Verdana" panose="020B0604030504040204" pitchFamily="34" charset="0"/>
                      </a:endParaRP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b="1" dirty="0">
                          <a:solidFill>
                            <a:schemeClr val="tx1"/>
                          </a:solidFill>
                          <a:effectLst/>
                          <a:latin typeface="Verdana" panose="020B0604030504040204" pitchFamily="34" charset="0"/>
                        </a:rPr>
                        <a:t>Энергетическая </a:t>
                      </a:r>
                      <a:br>
                        <a:rPr lang="ru-RU" sz="1200" b="1" dirty="0">
                          <a:solidFill>
                            <a:schemeClr val="tx1"/>
                          </a:solidFill>
                          <a:effectLst/>
                          <a:latin typeface="Verdana" panose="020B0604030504040204" pitchFamily="34" charset="0"/>
                        </a:rPr>
                      </a:br>
                      <a:r>
                        <a:rPr lang="ru-RU" sz="1200" b="1" dirty="0">
                          <a:solidFill>
                            <a:schemeClr val="tx1"/>
                          </a:solidFill>
                          <a:effectLst/>
                          <a:latin typeface="Verdana" panose="020B0604030504040204" pitchFamily="34" charset="0"/>
                        </a:rPr>
                        <a:t>ценность (ккал)</a:t>
                      </a:r>
                      <a:endParaRPr lang="ru-RU" sz="1200" dirty="0">
                        <a:solidFill>
                          <a:schemeClr val="tx1"/>
                        </a:solidFill>
                        <a:effectLst/>
                        <a:latin typeface="Verdana" panose="020B0604030504040204" pitchFamily="34" charset="0"/>
                      </a:endParaRP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b="1" dirty="0">
                          <a:solidFill>
                            <a:schemeClr val="tx1"/>
                          </a:solidFill>
                          <a:effectLst/>
                          <a:latin typeface="Verdana" panose="020B0604030504040204" pitchFamily="34" charset="0"/>
                        </a:rPr>
                        <a:t>Белки (г)</a:t>
                      </a:r>
                      <a:endParaRPr lang="ru-RU" sz="1200" dirty="0">
                        <a:solidFill>
                          <a:schemeClr val="tx1"/>
                        </a:solidFill>
                        <a:effectLst/>
                        <a:latin typeface="Verdana" panose="020B0604030504040204" pitchFamily="34" charset="0"/>
                      </a:endParaRP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b="1" dirty="0">
                          <a:solidFill>
                            <a:schemeClr val="tx1"/>
                          </a:solidFill>
                          <a:effectLst/>
                          <a:latin typeface="Verdana" panose="020B0604030504040204" pitchFamily="34" charset="0"/>
                        </a:rPr>
                        <a:t>Жиры (г)</a:t>
                      </a:r>
                      <a:endParaRPr lang="ru-RU" sz="1200" dirty="0">
                        <a:solidFill>
                          <a:schemeClr val="tx1"/>
                        </a:solidFill>
                        <a:effectLst/>
                        <a:latin typeface="Verdana" panose="020B0604030504040204" pitchFamily="34" charset="0"/>
                      </a:endParaRP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b="1" dirty="0">
                          <a:solidFill>
                            <a:schemeClr val="tx1"/>
                          </a:solidFill>
                          <a:effectLst/>
                          <a:latin typeface="Verdana" panose="020B0604030504040204" pitchFamily="34" charset="0"/>
                        </a:rPr>
                        <a:t>Углеводы (г)</a:t>
                      </a:r>
                      <a:endParaRPr lang="ru-RU" sz="1200" dirty="0">
                        <a:solidFill>
                          <a:schemeClr val="tx1"/>
                        </a:solidFill>
                        <a:effectLst/>
                        <a:latin typeface="Verdana" panose="020B0604030504040204" pitchFamily="34" charset="0"/>
                      </a:endParaRP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57276">
                <a:tc>
                  <a:txBody>
                    <a:bodyPr/>
                    <a:lstStyle/>
                    <a:p>
                      <a:pPr algn="l"/>
                      <a:r>
                        <a:rPr lang="ru-RU" sz="1100" dirty="0">
                          <a:solidFill>
                            <a:srgbClr val="000000"/>
                          </a:solidFill>
                          <a:effectLst/>
                          <a:latin typeface="Verdana" panose="020B0604030504040204" pitchFamily="34" charset="0"/>
                        </a:rPr>
                        <a:t>Сложный горячий бутерброд</a:t>
                      </a:r>
                      <a:br>
                        <a:rPr lang="ru-RU" sz="1100" dirty="0">
                          <a:solidFill>
                            <a:srgbClr val="000000"/>
                          </a:solidFill>
                          <a:effectLst/>
                          <a:latin typeface="Verdana" panose="020B0604030504040204" pitchFamily="34" charset="0"/>
                        </a:rPr>
                      </a:br>
                      <a:r>
                        <a:rPr lang="ru-RU" sz="1100" dirty="0">
                          <a:solidFill>
                            <a:srgbClr val="000000"/>
                          </a:solidFill>
                          <a:effectLst/>
                          <a:latin typeface="Verdana" panose="020B0604030504040204" pitchFamily="34" charset="0"/>
                        </a:rPr>
                        <a:t>со свининой </a:t>
                      </a:r>
                      <a:r>
                        <a:rPr lang="ru-RU" sz="1100" i="1" dirty="0">
                          <a:solidFill>
                            <a:srgbClr val="000000"/>
                          </a:solidFill>
                          <a:effectLst/>
                          <a:latin typeface="Verdana" panose="020B0604030504040204" pitchFamily="34" charset="0"/>
                        </a:rPr>
                        <a:t>(булочка, майонез,</a:t>
                      </a:r>
                      <a:br>
                        <a:rPr lang="ru-RU" sz="1100" i="1" dirty="0">
                          <a:solidFill>
                            <a:srgbClr val="000000"/>
                          </a:solidFill>
                          <a:effectLst/>
                          <a:latin typeface="Verdana" panose="020B0604030504040204" pitchFamily="34" charset="0"/>
                        </a:rPr>
                      </a:br>
                      <a:r>
                        <a:rPr lang="ru-RU" sz="1100" i="1" dirty="0">
                          <a:solidFill>
                            <a:srgbClr val="000000"/>
                          </a:solidFill>
                          <a:effectLst/>
                          <a:latin typeface="Verdana" panose="020B0604030504040204" pitchFamily="34" charset="0"/>
                        </a:rPr>
                        <a:t>салат, помидор, сыр, свинина)</a:t>
                      </a:r>
                      <a:endParaRPr lang="ru-RU" sz="1100" dirty="0">
                        <a:solidFill>
                          <a:srgbClr val="000000"/>
                        </a:solidFill>
                        <a:effectLst/>
                        <a:latin typeface="Verdana" panose="020B0604030504040204" pitchFamily="34" charset="0"/>
                      </a:endParaRP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425</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39</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33</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41</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57276">
                <a:tc>
                  <a:txBody>
                    <a:bodyPr/>
                    <a:lstStyle/>
                    <a:p>
                      <a:pPr algn="l"/>
                      <a:r>
                        <a:rPr lang="ru-RU" sz="1100" dirty="0">
                          <a:solidFill>
                            <a:srgbClr val="000000"/>
                          </a:solidFill>
                          <a:effectLst/>
                          <a:latin typeface="Verdana" panose="020B0604030504040204" pitchFamily="34" charset="0"/>
                        </a:rPr>
                        <a:t>Сложный горячий бутерброд</a:t>
                      </a:r>
                      <a:br>
                        <a:rPr lang="ru-RU" sz="1100" dirty="0">
                          <a:solidFill>
                            <a:srgbClr val="000000"/>
                          </a:solidFill>
                          <a:effectLst/>
                          <a:latin typeface="Verdana" panose="020B0604030504040204" pitchFamily="34" charset="0"/>
                        </a:rPr>
                      </a:br>
                      <a:r>
                        <a:rPr lang="ru-RU" sz="1100" dirty="0">
                          <a:solidFill>
                            <a:srgbClr val="000000"/>
                          </a:solidFill>
                          <a:effectLst/>
                          <a:latin typeface="Verdana" panose="020B0604030504040204" pitchFamily="34" charset="0"/>
                        </a:rPr>
                        <a:t>с ветчиной </a:t>
                      </a:r>
                      <a:r>
                        <a:rPr lang="ru-RU" sz="1100" i="1" dirty="0">
                          <a:solidFill>
                            <a:srgbClr val="000000"/>
                          </a:solidFill>
                          <a:effectLst/>
                          <a:latin typeface="Verdana" panose="020B0604030504040204" pitchFamily="34" charset="0"/>
                        </a:rPr>
                        <a:t>(булочка, майонез,</a:t>
                      </a:r>
                      <a:br>
                        <a:rPr lang="ru-RU" sz="1100" i="1" dirty="0">
                          <a:solidFill>
                            <a:srgbClr val="000000"/>
                          </a:solidFill>
                          <a:effectLst/>
                          <a:latin typeface="Verdana" panose="020B0604030504040204" pitchFamily="34" charset="0"/>
                        </a:rPr>
                      </a:br>
                      <a:r>
                        <a:rPr lang="ru-RU" sz="1100" i="1" dirty="0">
                          <a:solidFill>
                            <a:srgbClr val="000000"/>
                          </a:solidFill>
                          <a:effectLst/>
                          <a:latin typeface="Verdana" panose="020B0604030504040204" pitchFamily="34" charset="0"/>
                        </a:rPr>
                        <a:t>салат, помидор, сыр, ветчина)</a:t>
                      </a:r>
                      <a:endParaRPr lang="ru-RU" sz="1100" dirty="0">
                        <a:solidFill>
                          <a:srgbClr val="000000"/>
                        </a:solidFill>
                        <a:effectLst/>
                        <a:latin typeface="Verdana" panose="020B0604030504040204" pitchFamily="34" charset="0"/>
                      </a:endParaRP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380</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19</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18</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35</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57276">
                <a:tc>
                  <a:txBody>
                    <a:bodyPr/>
                    <a:lstStyle/>
                    <a:p>
                      <a:pPr algn="l"/>
                      <a:r>
                        <a:rPr lang="ru-RU" sz="1100" dirty="0">
                          <a:solidFill>
                            <a:srgbClr val="000000"/>
                          </a:solidFill>
                          <a:effectLst/>
                          <a:latin typeface="Verdana" panose="020B0604030504040204" pitchFamily="34" charset="0"/>
                        </a:rPr>
                        <a:t>Сложный горячий бутерброд</a:t>
                      </a:r>
                      <a:br>
                        <a:rPr lang="ru-RU" sz="1100" dirty="0">
                          <a:solidFill>
                            <a:srgbClr val="000000"/>
                          </a:solidFill>
                          <a:effectLst/>
                          <a:latin typeface="Verdana" panose="020B0604030504040204" pitchFamily="34" charset="0"/>
                        </a:rPr>
                      </a:br>
                      <a:r>
                        <a:rPr lang="ru-RU" sz="1100" dirty="0">
                          <a:solidFill>
                            <a:srgbClr val="000000"/>
                          </a:solidFill>
                          <a:effectLst/>
                          <a:latin typeface="Verdana" panose="020B0604030504040204" pitchFamily="34" charset="0"/>
                        </a:rPr>
                        <a:t>с курицей </a:t>
                      </a:r>
                      <a:r>
                        <a:rPr lang="ru-RU" sz="1100" i="1" dirty="0">
                          <a:solidFill>
                            <a:srgbClr val="000000"/>
                          </a:solidFill>
                          <a:effectLst/>
                          <a:latin typeface="Verdana" panose="020B0604030504040204" pitchFamily="34" charset="0"/>
                        </a:rPr>
                        <a:t>(булочка, майонез,</a:t>
                      </a:r>
                      <a:br>
                        <a:rPr lang="ru-RU" sz="1100" i="1" dirty="0">
                          <a:solidFill>
                            <a:srgbClr val="000000"/>
                          </a:solidFill>
                          <a:effectLst/>
                          <a:latin typeface="Verdana" panose="020B0604030504040204" pitchFamily="34" charset="0"/>
                        </a:rPr>
                      </a:br>
                      <a:r>
                        <a:rPr lang="ru-RU" sz="1100" i="1" dirty="0">
                          <a:solidFill>
                            <a:srgbClr val="000000"/>
                          </a:solidFill>
                          <a:effectLst/>
                          <a:latin typeface="Verdana" panose="020B0604030504040204" pitchFamily="34" charset="0"/>
                        </a:rPr>
                        <a:t>салат, помидор, сыр, курица)</a:t>
                      </a:r>
                      <a:endParaRPr lang="ru-RU" sz="1100" dirty="0">
                        <a:solidFill>
                          <a:srgbClr val="000000"/>
                        </a:solidFill>
                        <a:effectLst/>
                        <a:latin typeface="Verdana" panose="020B0604030504040204" pitchFamily="34" charset="0"/>
                      </a:endParaRP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335</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13</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15</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42</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67368">
                <a:tc>
                  <a:txBody>
                    <a:bodyPr/>
                    <a:lstStyle/>
                    <a:p>
                      <a:pPr algn="l"/>
                      <a:r>
                        <a:rPr lang="ru-RU" sz="1100" dirty="0">
                          <a:solidFill>
                            <a:srgbClr val="000000"/>
                          </a:solidFill>
                          <a:effectLst/>
                          <a:latin typeface="Verdana" panose="020B0604030504040204" pitchFamily="34" charset="0"/>
                        </a:rPr>
                        <a:t>Омлет с ветчиной</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350</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21</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14</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35</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3039">
                <a:tc>
                  <a:txBody>
                    <a:bodyPr/>
                    <a:lstStyle/>
                    <a:p>
                      <a:pPr algn="l"/>
                      <a:r>
                        <a:rPr lang="ru-RU" sz="1100" dirty="0">
                          <a:solidFill>
                            <a:srgbClr val="000000"/>
                          </a:solidFill>
                          <a:effectLst/>
                          <a:latin typeface="Verdana" panose="020B0604030504040204" pitchFamily="34" charset="0"/>
                        </a:rPr>
                        <a:t>Салат овощной </a:t>
                      </a:r>
                      <a:r>
                        <a:rPr lang="ru-RU" sz="1100" i="1" dirty="0">
                          <a:solidFill>
                            <a:srgbClr val="000000"/>
                          </a:solidFill>
                          <a:effectLst/>
                          <a:latin typeface="Verdana" panose="020B0604030504040204" pitchFamily="34" charset="0"/>
                        </a:rPr>
                        <a:t>(свежие помидоры, </a:t>
                      </a:r>
                      <a:br>
                        <a:rPr lang="ru-RU" sz="1100" i="1" dirty="0">
                          <a:solidFill>
                            <a:srgbClr val="000000"/>
                          </a:solidFill>
                          <a:effectLst/>
                          <a:latin typeface="Verdana" panose="020B0604030504040204" pitchFamily="34" charset="0"/>
                        </a:rPr>
                      </a:br>
                      <a:r>
                        <a:rPr lang="ru-RU" sz="1100" i="1" dirty="0">
                          <a:solidFill>
                            <a:srgbClr val="000000"/>
                          </a:solidFill>
                          <a:effectLst/>
                          <a:latin typeface="Verdana" panose="020B0604030504040204" pitchFamily="34" charset="0"/>
                        </a:rPr>
                        <a:t>огурцы, перец)</a:t>
                      </a:r>
                      <a:endParaRPr lang="ru-RU" sz="1100" dirty="0">
                        <a:solidFill>
                          <a:srgbClr val="000000"/>
                        </a:solidFill>
                        <a:effectLst/>
                        <a:latin typeface="Verdana" panose="020B0604030504040204" pitchFamily="34" charset="0"/>
                      </a:endParaRP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60</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3</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0</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10</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3039">
                <a:tc>
                  <a:txBody>
                    <a:bodyPr/>
                    <a:lstStyle/>
                    <a:p>
                      <a:pPr algn="l"/>
                      <a:r>
                        <a:rPr lang="ru-RU" sz="1100" dirty="0">
                          <a:solidFill>
                            <a:srgbClr val="000000"/>
                          </a:solidFill>
                          <a:effectLst/>
                          <a:latin typeface="Verdana" panose="020B0604030504040204" pitchFamily="34" charset="0"/>
                        </a:rPr>
                        <a:t>Салат Цезарь </a:t>
                      </a:r>
                      <a:r>
                        <a:rPr lang="ru-RU" sz="1100" i="1" dirty="0">
                          <a:solidFill>
                            <a:srgbClr val="000000"/>
                          </a:solidFill>
                          <a:effectLst/>
                          <a:latin typeface="Verdana" panose="020B0604030504040204" pitchFamily="34" charset="0"/>
                        </a:rPr>
                        <a:t>(курица, салат,</a:t>
                      </a:r>
                      <a:br>
                        <a:rPr lang="ru-RU" sz="1100" i="1" dirty="0">
                          <a:solidFill>
                            <a:srgbClr val="000000"/>
                          </a:solidFill>
                          <a:effectLst/>
                          <a:latin typeface="Verdana" panose="020B0604030504040204" pitchFamily="34" charset="0"/>
                        </a:rPr>
                      </a:br>
                      <a:r>
                        <a:rPr lang="ru-RU" sz="1100" i="1" dirty="0">
                          <a:solidFill>
                            <a:srgbClr val="000000"/>
                          </a:solidFill>
                          <a:effectLst/>
                          <a:latin typeface="Verdana" panose="020B0604030504040204" pitchFamily="34" charset="0"/>
                        </a:rPr>
                        <a:t>майонез, гренки)</a:t>
                      </a:r>
                      <a:endParaRPr lang="ru-RU" sz="1100" dirty="0">
                        <a:solidFill>
                          <a:srgbClr val="000000"/>
                        </a:solidFill>
                        <a:effectLst/>
                        <a:latin typeface="Verdana" panose="020B0604030504040204" pitchFamily="34" charset="0"/>
                      </a:endParaRP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250</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14</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12</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15</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67368">
                <a:tc>
                  <a:txBody>
                    <a:bodyPr/>
                    <a:lstStyle/>
                    <a:p>
                      <a:pPr algn="l"/>
                      <a:r>
                        <a:rPr lang="ru-RU" sz="1100" dirty="0">
                          <a:solidFill>
                            <a:srgbClr val="000000"/>
                          </a:solidFill>
                          <a:effectLst/>
                          <a:latin typeface="Verdana" panose="020B0604030504040204" pitchFamily="34" charset="0"/>
                        </a:rPr>
                        <a:t>Картофель по-деревенски</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315</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5</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16</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38</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3039">
                <a:tc>
                  <a:txBody>
                    <a:bodyPr/>
                    <a:lstStyle/>
                    <a:p>
                      <a:pPr algn="l"/>
                      <a:r>
                        <a:rPr lang="ru-RU" sz="1100" dirty="0">
                          <a:solidFill>
                            <a:srgbClr val="000000"/>
                          </a:solidFill>
                          <a:effectLst/>
                          <a:latin typeface="Verdana" panose="020B0604030504040204" pitchFamily="34" charset="0"/>
                        </a:rPr>
                        <a:t>Маленькая порция картофеля</a:t>
                      </a:r>
                      <a:br>
                        <a:rPr lang="ru-RU" sz="1100" dirty="0">
                          <a:solidFill>
                            <a:srgbClr val="000000"/>
                          </a:solidFill>
                          <a:effectLst/>
                          <a:latin typeface="Verdana" panose="020B0604030504040204" pitchFamily="34" charset="0"/>
                        </a:rPr>
                      </a:br>
                      <a:r>
                        <a:rPr lang="ru-RU" sz="1100" dirty="0">
                          <a:solidFill>
                            <a:srgbClr val="000000"/>
                          </a:solidFill>
                          <a:effectLst/>
                          <a:latin typeface="Verdana" panose="020B0604030504040204" pitchFamily="34" charset="0"/>
                        </a:rPr>
                        <a:t>фри</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225</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3</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12</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29</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3039">
                <a:tc>
                  <a:txBody>
                    <a:bodyPr/>
                    <a:lstStyle/>
                    <a:p>
                      <a:pPr algn="l"/>
                      <a:r>
                        <a:rPr lang="ru-RU" sz="1100" dirty="0">
                          <a:solidFill>
                            <a:srgbClr val="000000"/>
                          </a:solidFill>
                          <a:effectLst/>
                          <a:latin typeface="Verdana" panose="020B0604030504040204" pitchFamily="34" charset="0"/>
                        </a:rPr>
                        <a:t>Стандартная порция картофеля </a:t>
                      </a:r>
                      <a:br>
                        <a:rPr lang="ru-RU" sz="1100" dirty="0">
                          <a:solidFill>
                            <a:srgbClr val="000000"/>
                          </a:solidFill>
                          <a:effectLst/>
                          <a:latin typeface="Verdana" panose="020B0604030504040204" pitchFamily="34" charset="0"/>
                        </a:rPr>
                      </a:br>
                      <a:r>
                        <a:rPr lang="ru-RU" sz="1100" dirty="0">
                          <a:solidFill>
                            <a:srgbClr val="000000"/>
                          </a:solidFill>
                          <a:effectLst/>
                          <a:latin typeface="Verdana" panose="020B0604030504040204" pitchFamily="34" charset="0"/>
                        </a:rPr>
                        <a:t>фри</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335</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7</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19</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32</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3039">
                <a:tc>
                  <a:txBody>
                    <a:bodyPr/>
                    <a:lstStyle/>
                    <a:p>
                      <a:pPr algn="l"/>
                      <a:r>
                        <a:rPr lang="ru-RU" sz="1100" dirty="0">
                          <a:solidFill>
                            <a:srgbClr val="000000"/>
                          </a:solidFill>
                          <a:effectLst/>
                          <a:latin typeface="Verdana" panose="020B0604030504040204" pitchFamily="34" charset="0"/>
                        </a:rPr>
                        <a:t>Мороженное с шоколадным </a:t>
                      </a:r>
                      <a:br>
                        <a:rPr lang="ru-RU" sz="1100" dirty="0">
                          <a:solidFill>
                            <a:srgbClr val="000000"/>
                          </a:solidFill>
                          <a:effectLst/>
                          <a:latin typeface="Verdana" panose="020B0604030504040204" pitchFamily="34" charset="0"/>
                        </a:rPr>
                      </a:br>
                      <a:r>
                        <a:rPr lang="ru-RU" sz="1100" dirty="0">
                          <a:solidFill>
                            <a:srgbClr val="000000"/>
                          </a:solidFill>
                          <a:effectLst/>
                          <a:latin typeface="Verdana" panose="020B0604030504040204" pitchFamily="34" charset="0"/>
                        </a:rPr>
                        <a:t>наполнителем</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325</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6</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11</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50</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67368">
                <a:tc>
                  <a:txBody>
                    <a:bodyPr/>
                    <a:lstStyle/>
                    <a:p>
                      <a:pPr algn="l"/>
                      <a:r>
                        <a:rPr lang="ru-RU" sz="1100" dirty="0">
                          <a:solidFill>
                            <a:srgbClr val="000000"/>
                          </a:solidFill>
                          <a:effectLst/>
                          <a:latin typeface="Verdana" panose="020B0604030504040204" pitchFamily="34" charset="0"/>
                        </a:rPr>
                        <a:t>Вафельный рожок</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135</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3</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4</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22</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67368">
                <a:tc>
                  <a:txBody>
                    <a:bodyPr/>
                    <a:lstStyle/>
                    <a:p>
                      <a:pPr algn="l"/>
                      <a:r>
                        <a:rPr lang="ru-RU" sz="1100" dirty="0">
                          <a:solidFill>
                            <a:srgbClr val="000000"/>
                          </a:solidFill>
                          <a:effectLst/>
                          <a:latin typeface="Verdana" panose="020B0604030504040204" pitchFamily="34" charset="0"/>
                        </a:rPr>
                        <a:t>«Кока-кола»</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170</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0</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0</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42</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67368">
                <a:tc>
                  <a:txBody>
                    <a:bodyPr/>
                    <a:lstStyle/>
                    <a:p>
                      <a:pPr algn="l"/>
                      <a:r>
                        <a:rPr lang="ru-RU" sz="1100" dirty="0">
                          <a:solidFill>
                            <a:srgbClr val="000000"/>
                          </a:solidFill>
                          <a:effectLst/>
                          <a:latin typeface="Verdana" panose="020B0604030504040204" pitchFamily="34" charset="0"/>
                        </a:rPr>
                        <a:t>Апельсиновый сок</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225</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2</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0</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35</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67368">
                <a:tc>
                  <a:txBody>
                    <a:bodyPr/>
                    <a:lstStyle/>
                    <a:p>
                      <a:pPr algn="l"/>
                      <a:r>
                        <a:rPr lang="ru-RU" sz="1100" dirty="0">
                          <a:solidFill>
                            <a:srgbClr val="000000"/>
                          </a:solidFill>
                          <a:effectLst/>
                          <a:latin typeface="Verdana" panose="020B0604030504040204" pitchFamily="34" charset="0"/>
                        </a:rPr>
                        <a:t>Чай без сахара</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0</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0</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0</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0</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03762">
                <a:tc>
                  <a:txBody>
                    <a:bodyPr/>
                    <a:lstStyle/>
                    <a:p>
                      <a:pPr algn="l"/>
                      <a:r>
                        <a:rPr lang="ru-RU" sz="1100" dirty="0">
                          <a:solidFill>
                            <a:srgbClr val="000000"/>
                          </a:solidFill>
                          <a:effectLst/>
                          <a:latin typeface="Verdana" panose="020B0604030504040204" pitchFamily="34" charset="0"/>
                        </a:rPr>
                        <a:t>Чай с сахаром (две чайные ложки)</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68</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0</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a:solidFill>
                            <a:srgbClr val="000000"/>
                          </a:solidFill>
                          <a:effectLst/>
                          <a:latin typeface="Verdana" panose="020B0604030504040204" pitchFamily="34" charset="0"/>
                        </a:rPr>
                        <a:t>0</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200" dirty="0">
                          <a:solidFill>
                            <a:srgbClr val="000000"/>
                          </a:solidFill>
                          <a:effectLst/>
                          <a:latin typeface="Verdana" panose="020B0604030504040204" pitchFamily="34" charset="0"/>
                        </a:rPr>
                        <a:t>14</a:t>
                      </a:r>
                    </a:p>
                  </a:txBody>
                  <a:tcPr marL="18289" marR="18289" marT="18289" marB="18289"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38099" y="305068"/>
            <a:ext cx="4294187" cy="6247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23838" algn="just" defTabSz="914400" rtl="0" eaLnBrk="0" fontAlgn="base" latinLnBrk="0" hangingPunct="0">
              <a:lnSpc>
                <a:spcPct val="100000"/>
              </a:lnSpc>
              <a:spcBef>
                <a:spcPct val="0"/>
              </a:spcBef>
              <a:spcAft>
                <a:spcPct val="0"/>
              </a:spcAft>
              <a:buClrTx/>
              <a:buSzTx/>
              <a:buFontTx/>
              <a:buNone/>
              <a:tabLst/>
            </a:pPr>
            <a:r>
              <a:rPr kumimoji="0" lang="ru-RU" altLang="ru-RU" sz="1600" b="1" i="0" u="none" strike="noStrike" cap="none" normalizeH="0" baseline="0" dirty="0" smtClean="0">
                <a:ln>
                  <a:noFill/>
                </a:ln>
                <a:solidFill>
                  <a:srgbClr val="000000"/>
                </a:solidFill>
                <a:effectLst/>
                <a:latin typeface="Verdana" panose="020B0604030504040204" pitchFamily="34" charset="0"/>
              </a:rPr>
              <a:t>17. </a:t>
            </a:r>
            <a:r>
              <a:rPr kumimoji="0" lang="ru-RU" altLang="ru-RU" sz="1600" b="0" i="0" u="none" strike="noStrike" cap="none" normalizeH="0" baseline="0" dirty="0" smtClean="0">
                <a:ln>
                  <a:noFill/>
                </a:ln>
                <a:solidFill>
                  <a:srgbClr val="000000"/>
                </a:solidFill>
                <a:effectLst/>
                <a:latin typeface="Verdana" panose="020B0604030504040204" pitchFamily="34" charset="0"/>
              </a:rPr>
              <a:t>Прочтите текст.</a:t>
            </a:r>
            <a:endParaRPr kumimoji="0" lang="ru-RU" altLang="ru-RU" sz="16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1600" b="0" i="1" u="none" strike="noStrike" cap="none" normalizeH="0" baseline="0" dirty="0" smtClean="0">
                <a:ln>
                  <a:noFill/>
                </a:ln>
                <a:solidFill>
                  <a:srgbClr val="000000"/>
                </a:solidFill>
                <a:effectLst/>
                <a:latin typeface="Verdana" panose="020B0604030504040204" pitchFamily="34" charset="0"/>
              </a:rPr>
              <a:t>Мария на каникулах посещала г. Пятигорск. Перед тем как выйти из дома, она позавтракала следующими блюдами и напитками: омлет с ветчиной, овощной салат, картофель по-деревенски и чай с сахаром (две чайные ложки). Сначала Мария решила сходить на экскурсию по парку протяженностью 1,5 км, а потом посетить десятиэтажную старинную башню.</a:t>
            </a:r>
            <a:endParaRPr kumimoji="0" lang="ru-RU" altLang="ru-RU" sz="16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1600" b="0" i="0" u="none" strike="noStrike" cap="none" normalizeH="0" baseline="0" dirty="0" smtClean="0">
                <a:ln>
                  <a:noFill/>
                </a:ln>
                <a:solidFill>
                  <a:srgbClr val="000000"/>
                </a:solidFill>
                <a:effectLst/>
                <a:latin typeface="Verdana" panose="020B0604030504040204" pitchFamily="34" charset="0"/>
              </a:rPr>
              <a:t> </a:t>
            </a:r>
            <a:endParaRPr kumimoji="0" lang="ru-RU" altLang="ru-RU" sz="16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1600" b="0" i="0" u="none" strike="noStrike" cap="none" normalizeH="0" baseline="0" dirty="0" smtClean="0">
                <a:ln>
                  <a:noFill/>
                </a:ln>
                <a:solidFill>
                  <a:srgbClr val="000000"/>
                </a:solidFill>
                <a:effectLst/>
                <a:latin typeface="Verdana" panose="020B0604030504040204" pitchFamily="34" charset="0"/>
              </a:rPr>
              <a:t>Как вы считаете, истратила ли Мария всю энергию, которую получила от завтрака? Учитывая, что девушка шла со скоростью 1 м/с и тратила по 150 ккал в час. А также за подъем/спуск на 1 этаж — 6,5 ккал. Используя данные таблицы ответьте на вопрос. Ответ обоснуйте.</a:t>
            </a:r>
            <a:endParaRPr kumimoji="0" lang="ru-RU" altLang="ru-RU" sz="16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1600" b="0" i="0" u="none" strike="noStrike" cap="none" normalizeH="0" baseline="0" dirty="0" smtClean="0">
                <a:ln>
                  <a:noFill/>
                </a:ln>
                <a:solidFill>
                  <a:srgbClr val="000000"/>
                </a:solidFill>
                <a:effectLst/>
                <a:latin typeface="Verdana" panose="020B0604030504040204"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1600" b="1" i="0" u="none" strike="noStrike" cap="none" normalizeH="0" baseline="0" dirty="0" smtClean="0">
                <a:ln>
                  <a:noFill/>
                </a:ln>
                <a:solidFill>
                  <a:srgbClr val="000000"/>
                </a:solidFill>
                <a:effectLst/>
                <a:latin typeface="Verdana" panose="020B0604030504040204" pitchFamily="34" charset="0"/>
              </a:rPr>
              <a:t>Таблица энергетической и пищевой ценности готовых блюд</a:t>
            </a:r>
            <a:endParaRPr kumimoji="0" lang="ru-RU" altLang="ru-RU" sz="1600" b="0" i="0" u="none" strike="noStrike" cap="none" normalizeH="0" baseline="0" dirty="0" smtClean="0">
              <a:ln>
                <a:noFill/>
              </a:ln>
              <a:solidFill>
                <a:srgbClr val="000000"/>
              </a:solidFill>
              <a:effectLst/>
              <a:latin typeface="Verdana" panose="020B060403050404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altLang="ru-RU" sz="16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3005150831"/>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64354" y="2044700"/>
            <a:ext cx="12027646" cy="4813300"/>
          </a:xfrm>
        </p:spPr>
        <p:txBody>
          <a:bodyPr>
            <a:normAutofit fontScale="85000" lnSpcReduction="10000"/>
          </a:bodyPr>
          <a:lstStyle/>
          <a:p>
            <a:r>
              <a:rPr lang="ru-RU" b="1" dirty="0"/>
              <a:t>19. </a:t>
            </a:r>
            <a:r>
              <a:rPr lang="ru-RU" dirty="0"/>
              <a:t>Прочтите текст.</a:t>
            </a:r>
          </a:p>
          <a:p>
            <a:r>
              <a:rPr lang="ru-RU" i="1" dirty="0" err="1"/>
              <a:t>Наталкинское</a:t>
            </a:r>
            <a:r>
              <a:rPr lang="ru-RU" i="1" dirty="0"/>
              <a:t> золоторудное месторождение — золоторудное месторождение, находящееся в </a:t>
            </a:r>
            <a:r>
              <a:rPr lang="ru-RU" i="1" dirty="0" err="1"/>
              <a:t>Тенькинском</a:t>
            </a:r>
            <a:r>
              <a:rPr lang="ru-RU" i="1" dirty="0"/>
              <a:t> районе Магаданской области на площади </a:t>
            </a:r>
            <a:r>
              <a:rPr lang="ru-RU" i="1" dirty="0" err="1"/>
              <a:t>Яно</a:t>
            </a:r>
            <a:r>
              <a:rPr lang="ru-RU" i="1" dirty="0"/>
              <a:t>-Колымской складчатой системы. Расположено в 390 км от Магадана в долине р. Омчак между ручьями Геологический и Глухарь.</a:t>
            </a:r>
            <a:endParaRPr lang="ru-RU" dirty="0"/>
          </a:p>
          <a:p>
            <a:r>
              <a:rPr lang="ru-RU" i="1" dirty="0"/>
              <a:t>Месторождение относится к золото-кварцевым объектам штокверкового типа. Рудное поле </a:t>
            </a:r>
            <a:r>
              <a:rPr lang="ru-RU" i="1" dirty="0" err="1"/>
              <a:t>Наталкинского</a:t>
            </a:r>
            <a:r>
              <a:rPr lang="ru-RU" i="1" dirty="0"/>
              <a:t> месторождения площадью 40 км</a:t>
            </a:r>
            <a:r>
              <a:rPr lang="ru-RU" i="1" baseline="30000" dirty="0"/>
              <a:t>2</a:t>
            </a:r>
            <a:r>
              <a:rPr lang="ru-RU" i="1" dirty="0"/>
              <a:t> в составе </a:t>
            </a:r>
            <a:r>
              <a:rPr lang="ru-RU" i="1" dirty="0" err="1"/>
              <a:t>Омчакского</a:t>
            </a:r>
            <a:r>
              <a:rPr lang="ru-RU" i="1" dirty="0"/>
              <a:t> золоторудного узла расположено в зоне </a:t>
            </a:r>
            <a:r>
              <a:rPr lang="ru-RU" i="1" dirty="0" err="1"/>
              <a:t>Тенькинского</a:t>
            </a:r>
            <a:r>
              <a:rPr lang="ru-RU" i="1" dirty="0"/>
              <a:t> (</a:t>
            </a:r>
            <a:r>
              <a:rPr lang="ru-RU" i="1" dirty="0" err="1"/>
              <a:t>Омчакского</a:t>
            </a:r>
            <a:r>
              <a:rPr lang="ru-RU" i="1" dirty="0"/>
              <a:t>) глубинного разлома. Сложено нижне- и верхнепермскими осадочными породами, претерпевшими воздействие регионального динамо-термального метаморфизма на уровне зеленосланцевой фации. Интрузивные образования представлены дайками и силами </a:t>
            </a:r>
            <a:r>
              <a:rPr lang="ru-RU" i="1" dirty="0" err="1"/>
              <a:t>спессартитов</a:t>
            </a:r>
            <a:r>
              <a:rPr lang="ru-RU" i="1" dirty="0"/>
              <a:t> и </a:t>
            </a:r>
            <a:r>
              <a:rPr lang="ru-RU" i="1" dirty="0" err="1"/>
              <a:t>риолитов</a:t>
            </a:r>
            <a:r>
              <a:rPr lang="ru-RU" i="1" dirty="0"/>
              <a:t> раннемелового возраста. </a:t>
            </a:r>
            <a:r>
              <a:rPr lang="ru-RU" i="1" dirty="0" err="1"/>
              <a:t>Оруденение</a:t>
            </a:r>
            <a:r>
              <a:rPr lang="ru-RU" i="1" dirty="0"/>
              <a:t> контролируется серией продольных крутопадающих разломов и выражено мощными протяженными зонами жильно-прожилковой минерализации. Руды месторождения относятся к арсенопиритовому минеральному типу.</a:t>
            </a:r>
            <a:endParaRPr lang="ru-RU" dirty="0"/>
          </a:p>
          <a:p>
            <a:r>
              <a:rPr lang="ru-RU" i="1" dirty="0"/>
              <a:t>Балансовые запасы 1260 т. Среднее содержание золота в запасах руд месторождения Наталка на 2017 год составляет 1,7 г/т.</a:t>
            </a:r>
            <a:endParaRPr lang="ru-RU" dirty="0"/>
          </a:p>
          <a:p>
            <a:r>
              <a:rPr lang="ru-RU" dirty="0"/>
              <a:t> </a:t>
            </a:r>
          </a:p>
          <a:p>
            <a:r>
              <a:rPr lang="ru-RU" dirty="0"/>
              <a:t>Предположим, что ювелирный завод хочет выпустить партию из 500 обручальных колец 585 пробы весом в 5 грамм.</a:t>
            </a:r>
          </a:p>
          <a:p>
            <a:r>
              <a:rPr lang="ru-RU" dirty="0"/>
              <a:t>Хватит ли 862 тонны руд </a:t>
            </a:r>
            <a:r>
              <a:rPr lang="ru-RU" dirty="0" err="1"/>
              <a:t>Наталкинского</a:t>
            </a:r>
            <a:r>
              <a:rPr lang="ru-RU" dirty="0"/>
              <a:t> месторождения для производства колец? Ответ обоснуйте.</a:t>
            </a:r>
          </a:p>
          <a:p>
            <a:r>
              <a:rPr lang="ru-RU" i="1" dirty="0"/>
              <a:t>Пробой в ювелирных изделиях называют процентное содержание драгоценных металлов. Например, в серьгах 585 пробы содержится 58,5% золота.</a:t>
            </a:r>
            <a:endParaRPr lang="ru-RU" dirty="0"/>
          </a:p>
          <a:p>
            <a:endParaRPr lang="ru-RU" dirty="0"/>
          </a:p>
        </p:txBody>
      </p:sp>
    </p:spTree>
    <p:extLst>
      <p:ext uri="{BB962C8B-B14F-4D97-AF65-F5344CB8AC3E}">
        <p14:creationId xmlns:p14="http://schemas.microsoft.com/office/powerpoint/2010/main" val="3943961184"/>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cepia.ru/images/u/pages/skachat-kartinki-spasibo-za-vnimanie-dlya-prezentacii-cover-38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1229794"/>
      </p:ext>
    </p:extLst>
  </p:cSld>
  <p:clrMapOvr>
    <a:masterClrMapping/>
  </p:clrMapOvr>
  <mc:AlternateContent xmlns:mc="http://schemas.openxmlformats.org/markup-compatibility/2006" xmlns:p14="http://schemas.microsoft.com/office/powerpoint/2010/main">
    <mc:Choice Requires="p14">
      <p:transition spd="slow" p14:dur="1200">
        <p:dissolve/>
        <p:sndAc>
          <p:stSnd>
            <p:snd r:embed="rId2" name="applause.wav"/>
          </p:stSnd>
        </p:sndAc>
      </p:transition>
    </mc:Choice>
    <mc:Fallback xmlns="">
      <p:transition spd="slow">
        <p:dissolve/>
        <p:sndAc>
          <p:stSnd>
            <p:snd r:embed="rId4" name="applause.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effectLst>
                  <a:outerShdw blurRad="38100" dist="38100" dir="2700000" algn="tl">
                    <a:srgbClr val="000000">
                      <a:alpha val="43137"/>
                    </a:srgbClr>
                  </a:outerShdw>
                </a:effectLst>
              </a:rPr>
              <a:t>Домашнее задание</a:t>
            </a:r>
            <a:endParaRPr lang="ru-RU" b="1" dirty="0">
              <a:effectLst>
                <a:outerShdw blurRad="38100" dist="38100" dir="2700000" algn="tl">
                  <a:srgbClr val="000000">
                    <a:alpha val="43137"/>
                  </a:srgbClr>
                </a:outerShdw>
              </a:effectLst>
            </a:endParaRPr>
          </a:p>
        </p:txBody>
      </p:sp>
      <p:pic>
        <p:nvPicPr>
          <p:cNvPr id="10" name="Объект 9"/>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63599" y="1680632"/>
            <a:ext cx="10591801" cy="1277950"/>
          </a:xfrm>
        </p:spPr>
      </p:pic>
      <p:sp>
        <p:nvSpPr>
          <p:cNvPr id="11" name="Прямоугольник 10"/>
          <p:cNvSpPr/>
          <p:nvPr/>
        </p:nvSpPr>
        <p:spPr>
          <a:xfrm>
            <a:off x="181582" y="2958582"/>
            <a:ext cx="5850918" cy="3647152"/>
          </a:xfrm>
          <a:prstGeom prst="rect">
            <a:avLst/>
          </a:prstGeom>
        </p:spPr>
        <p:txBody>
          <a:bodyPr wrap="square">
            <a:spAutoFit/>
          </a:bodyPr>
          <a:lstStyle/>
          <a:p>
            <a:pPr algn="just"/>
            <a:r>
              <a:rPr lang="ru-RU" sz="1100" dirty="0">
                <a:solidFill>
                  <a:srgbClr val="000000"/>
                </a:solidFill>
                <a:latin typeface="Verdana" panose="020B0604030504040204" pitchFamily="34" charset="0"/>
              </a:rPr>
              <a:t>Прочтите текст.</a:t>
            </a:r>
          </a:p>
          <a:p>
            <a:pPr algn="just"/>
            <a:r>
              <a:rPr lang="ru-RU" sz="1100" i="1" dirty="0">
                <a:solidFill>
                  <a:srgbClr val="000000"/>
                </a:solidFill>
                <a:latin typeface="Verdana" panose="020B0604030504040204" pitchFamily="34" charset="0"/>
              </a:rPr>
              <a:t>Глубина океанов достигает нескольких километров. Поэтому на дне океана огромное давление. Так, например, на глубине 10 км давление составляет около 100 000 000 Па.</a:t>
            </a:r>
            <a:endParaRPr lang="ru-RU" sz="1100" dirty="0">
              <a:solidFill>
                <a:srgbClr val="000000"/>
              </a:solidFill>
              <a:latin typeface="Verdana" panose="020B0604030504040204" pitchFamily="34" charset="0"/>
            </a:endParaRPr>
          </a:p>
          <a:p>
            <a:pPr algn="just"/>
            <a:r>
              <a:rPr lang="ru-RU" sz="1100" i="1" dirty="0">
                <a:solidFill>
                  <a:srgbClr val="000000"/>
                </a:solidFill>
                <a:latin typeface="Verdana" panose="020B0604030504040204" pitchFamily="34" charset="0"/>
              </a:rPr>
              <a:t>Человек при специальной тренировке может без особых предохранительных средств погружаться на глубины, где давление воды около 800 кПа. На больших глубинах, если не принять специальных мер защиты, грудная клетка человека может не выдержать давления воды.</a:t>
            </a:r>
            <a:endParaRPr lang="ru-RU" sz="1100" dirty="0">
              <a:solidFill>
                <a:srgbClr val="000000"/>
              </a:solidFill>
              <a:latin typeface="Verdana" panose="020B0604030504040204" pitchFamily="34" charset="0"/>
            </a:endParaRPr>
          </a:p>
          <a:p>
            <a:pPr algn="just"/>
            <a:r>
              <a:rPr lang="ru-RU" sz="1100" i="1" dirty="0">
                <a:solidFill>
                  <a:srgbClr val="000000"/>
                </a:solidFill>
                <a:latin typeface="Verdana" panose="020B0604030504040204" pitchFamily="34" charset="0"/>
              </a:rPr>
              <a:t>На глубине, где давление 900 кПа, водолазы могут опускаться под воду, беря с собой запас сжатого воздуха, накачанного в прочные стальные баллоны. Такое снаряжение называют аквалангом. Аквалангом пользуются и спортсмены-пловцы.</a:t>
            </a:r>
            <a:endParaRPr lang="ru-RU" sz="1100" dirty="0">
              <a:solidFill>
                <a:srgbClr val="000000"/>
              </a:solidFill>
              <a:latin typeface="Verdana" panose="020B0604030504040204" pitchFamily="34" charset="0"/>
            </a:endParaRPr>
          </a:p>
          <a:p>
            <a:pPr algn="just"/>
            <a:r>
              <a:rPr lang="ru-RU" sz="1100" i="1" dirty="0">
                <a:solidFill>
                  <a:srgbClr val="000000"/>
                </a:solidFill>
                <a:latin typeface="Verdana" panose="020B0604030504040204" pitchFamily="34" charset="0"/>
              </a:rPr>
              <a:t>Для исследования моря на больших глубинах используют батисферы и батискафы. Батисферу опускают в море на стальном тросе со специального корабля. Батискаф не связан тросом с кораблём, он имеет собственный двигатель и может передвигаться на большой глубине в любом направлении.</a:t>
            </a:r>
            <a:endParaRPr lang="ru-RU" sz="1100" dirty="0">
              <a:solidFill>
                <a:srgbClr val="000000"/>
              </a:solidFill>
              <a:latin typeface="Verdana" panose="020B0604030504040204" pitchFamily="34" charset="0"/>
            </a:endParaRPr>
          </a:p>
          <a:p>
            <a:pPr algn="just"/>
            <a:r>
              <a:rPr lang="ru-RU" sz="1100" dirty="0">
                <a:solidFill>
                  <a:srgbClr val="000000"/>
                </a:solidFill>
                <a:latin typeface="Verdana" panose="020B0604030504040204" pitchFamily="34" charset="0"/>
              </a:rPr>
              <a:t> </a:t>
            </a:r>
          </a:p>
          <a:p>
            <a:pPr algn="just"/>
            <a:r>
              <a:rPr lang="ru-RU" sz="1100" dirty="0">
                <a:solidFill>
                  <a:srgbClr val="000000"/>
                </a:solidFill>
                <a:latin typeface="Verdana" panose="020B0604030504040204" pitchFamily="34" charset="0"/>
              </a:rPr>
              <a:t>Команде спасателей необходимо погружаться под воду на протяжении 2,5 минут со скоростью 0,5 м/с. Сможет ли команда это сделать без особых предохранительных средств? Ответ обоснуйте.</a:t>
            </a:r>
            <a:endParaRPr lang="ru-RU" sz="1100" b="0" i="0" dirty="0">
              <a:solidFill>
                <a:srgbClr val="000000"/>
              </a:solidFill>
              <a:effectLst/>
              <a:latin typeface="Verdana" panose="020B0604030504040204" pitchFamily="34" charset="0"/>
            </a:endParaRPr>
          </a:p>
        </p:txBody>
      </p:sp>
      <p:sp>
        <p:nvSpPr>
          <p:cNvPr id="12" name="Прямоугольник 11"/>
          <p:cNvSpPr/>
          <p:nvPr/>
        </p:nvSpPr>
        <p:spPr>
          <a:xfrm>
            <a:off x="6032500" y="2958582"/>
            <a:ext cx="5929734" cy="3139321"/>
          </a:xfrm>
          <a:prstGeom prst="rect">
            <a:avLst/>
          </a:prstGeom>
        </p:spPr>
        <p:txBody>
          <a:bodyPr wrap="square">
            <a:spAutoFit/>
          </a:bodyPr>
          <a:lstStyle/>
          <a:p>
            <a:pPr algn="just"/>
            <a:r>
              <a:rPr lang="ru-RU" sz="1100" dirty="0">
                <a:solidFill>
                  <a:srgbClr val="000000"/>
                </a:solidFill>
                <a:latin typeface="Verdana" panose="020B0604030504040204" pitchFamily="34" charset="0"/>
              </a:rPr>
              <a:t>Прочтите текст.</a:t>
            </a:r>
          </a:p>
          <a:p>
            <a:pPr algn="just"/>
            <a:r>
              <a:rPr lang="ru-RU" sz="1100" i="1" dirty="0">
                <a:solidFill>
                  <a:srgbClr val="000000"/>
                </a:solidFill>
                <a:latin typeface="Verdana" panose="020B0604030504040204" pitchFamily="34" charset="0"/>
              </a:rPr>
              <a:t>Масса самой большой планеты Солнечной системы — Юпитера — в 318 раз больше массы Земли. Вокруг многих планет движутся их спутники, которые также удерживаются вблизи планет силами тяготения. Спутник нашей Земли — Луна — самое близкое к нам небесное тело. Расстояние между Луной и Землёй равно в среднем 380 000 км. Масса Луны в 81 раз меньше массы Земли.</a:t>
            </a:r>
            <a:endParaRPr lang="ru-RU" sz="1100" dirty="0">
              <a:solidFill>
                <a:srgbClr val="000000"/>
              </a:solidFill>
              <a:latin typeface="Verdana" panose="020B0604030504040204" pitchFamily="34" charset="0"/>
            </a:endParaRPr>
          </a:p>
          <a:p>
            <a:pPr algn="just"/>
            <a:r>
              <a:rPr lang="ru-RU" sz="1100" i="1" dirty="0">
                <a:solidFill>
                  <a:srgbClr val="000000"/>
                </a:solidFill>
                <a:latin typeface="Verdana" panose="020B0604030504040204" pitchFamily="34" charset="0"/>
              </a:rPr>
              <a:t>Чем меньше масса планеты, тем с меньшей силой она притягивает к себе тела. Сила тяжести на поверхности Луны в 6 раз меньше силы тяжести, действующей на поверхности Земли. Например, автомобиль, масса которого 600 кг, на Луне весил бы не 6000 Н, как на Земле, а 1000 Н, что соответствует 100 кг. Чтобы покинуть Луну, тела должны иметь скорость не 11 км/с, как на Земле, а 2,4 км/с. А если бы человек высадился на Юпитер, масса которого во много раз больше массы Земли, то там он весил бы почти в 3 раза больше, чем на Земле.</a:t>
            </a:r>
            <a:endParaRPr lang="ru-RU" sz="1100" dirty="0">
              <a:solidFill>
                <a:srgbClr val="000000"/>
              </a:solidFill>
              <a:latin typeface="Verdana" panose="020B0604030504040204" pitchFamily="34" charset="0"/>
            </a:endParaRPr>
          </a:p>
          <a:p>
            <a:pPr algn="just"/>
            <a:r>
              <a:rPr lang="ru-RU" sz="1100" dirty="0">
                <a:solidFill>
                  <a:srgbClr val="000000"/>
                </a:solidFill>
                <a:latin typeface="Verdana" panose="020B0604030504040204" pitchFamily="34" charset="0"/>
              </a:rPr>
              <a:t> </a:t>
            </a:r>
          </a:p>
          <a:p>
            <a:pPr algn="just"/>
            <a:r>
              <a:rPr lang="ru-RU" sz="1100" dirty="0">
                <a:solidFill>
                  <a:srgbClr val="000000"/>
                </a:solidFill>
                <a:latin typeface="Verdana" panose="020B0604030504040204" pitchFamily="34" charset="0"/>
              </a:rPr>
              <a:t>Сможет ли семиклассник поднять предмет на Земле, который на Луне весит 10 Н? Ответ обоснуйте.</a:t>
            </a:r>
            <a:endParaRPr lang="ru-RU" sz="11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30700898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sndAc>
          <p:stSnd>
            <p:snd r:embed="rId2" name="click.wav"/>
          </p:stSnd>
        </p:sndAc>
      </p:transition>
    </mc:Choice>
    <mc:Fallback xmlns="">
      <p:transition spd="slow">
        <p:fade/>
        <p:sndAc>
          <p:stSnd>
            <p:snd r:embed="rId4" name="click.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Темы:</a:t>
            </a:r>
            <a:endParaRPr lang="ru-RU" dirty="0"/>
          </a:p>
        </p:txBody>
      </p:sp>
      <p:sp>
        <p:nvSpPr>
          <p:cNvPr id="4" name="Объект 3"/>
          <p:cNvSpPr>
            <a:spLocks noGrp="1"/>
          </p:cNvSpPr>
          <p:nvPr>
            <p:ph idx="1"/>
          </p:nvPr>
        </p:nvSpPr>
        <p:spPr>
          <a:xfrm>
            <a:off x="227013" y="2349500"/>
            <a:ext cx="11710987" cy="4330700"/>
          </a:xfrm>
        </p:spPr>
        <p:txBody>
          <a:bodyPr>
            <a:normAutofit/>
          </a:bodyPr>
          <a:lstStyle/>
          <a:p>
            <a:r>
              <a:rPr lang="ru-RU" sz="3600" b="1" dirty="0"/>
              <a:t>9. Линейные </a:t>
            </a:r>
            <a:r>
              <a:rPr lang="ru-RU" sz="3600" b="1" dirty="0" smtClean="0"/>
              <a:t>уравнения</a:t>
            </a:r>
          </a:p>
          <a:p>
            <a:endParaRPr lang="ru-RU" sz="3600" b="1" dirty="0" smtClean="0">
              <a:effectLst>
                <a:outerShdw blurRad="38100" dist="38100" dir="2700000" algn="tl">
                  <a:srgbClr val="000000">
                    <a:alpha val="43137"/>
                  </a:srgbClr>
                </a:outerShdw>
              </a:effectLst>
            </a:endParaRPr>
          </a:p>
          <a:p>
            <a:r>
              <a:rPr lang="ru-RU" sz="3600" b="1" dirty="0"/>
              <a:t>10. Оценка вычислений при решении практических задач</a:t>
            </a:r>
            <a:endParaRPr lang="ru-RU" sz="3600" b="1" dirty="0">
              <a:effectLst>
                <a:outerShdw blurRad="38100" dist="38100" dir="2700000" algn="tl">
                  <a:srgbClr val="000000">
                    <a:alpha val="43137"/>
                  </a:srgbClr>
                </a:outerShdw>
              </a:effectLst>
            </a:endParaRPr>
          </a:p>
        </p:txBody>
      </p:sp>
      <p:pic>
        <p:nvPicPr>
          <p:cNvPr id="1025" name="DefaultOcx"/>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27013"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04688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sndAc>
          <p:stSnd>
            <p:snd r:embed="rId2" name="wind.wav"/>
          </p:stSnd>
        </p:sndAc>
      </p:transition>
    </mc:Choice>
    <mc:Fallback xmlns="">
      <p:transition spd="slow">
        <p:fade/>
        <p:sndAc>
          <p:stSnd>
            <p:snd r:embed="rId4" name="wind.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17869" y="0"/>
            <a:ext cx="7998498" cy="6858000"/>
          </a:xfrm>
        </p:spPr>
      </p:pic>
    </p:spTree>
    <p:extLst>
      <p:ext uri="{BB962C8B-B14F-4D97-AF65-F5344CB8AC3E}">
        <p14:creationId xmlns:p14="http://schemas.microsoft.com/office/powerpoint/2010/main" val="1743484699"/>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0" y="2070100"/>
            <a:ext cx="11963400" cy="4699000"/>
          </a:xfrm>
        </p:spPr>
        <p:txBody>
          <a:bodyPr>
            <a:normAutofit lnSpcReduction="10000"/>
          </a:bodyPr>
          <a:lstStyle/>
          <a:p>
            <a:r>
              <a:rPr lang="ru-RU" b="1" dirty="0"/>
              <a:t>1. </a:t>
            </a:r>
            <a:r>
              <a:rPr lang="ru-RU" dirty="0"/>
              <a:t>Прочтите текст.</a:t>
            </a:r>
          </a:p>
          <a:p>
            <a:r>
              <a:rPr lang="ru-RU" i="1" dirty="0"/>
              <a:t>Байкал — самое глубокое озеро на планете. Наибольшая глубина Байкала — 1642 метра. Байкал находится в Сибири между Иркутской областью и Республикой Бурятия. Живописные берега озера тянутся на 2000 километров, а площадь водной поверхности составляет 31 722 кв. км. Прибрежные территории отличаются уникальным разнообразием флоры и фауны. Вода в Байкале удивительно прозрачна: видно дно на глубине 40 метров. Запасы пресной воды в Байкале огромны: объём озера — 23 615 куб. км. Байкал является частью огромной экологической системы, охватывающей сотни тысяч квадратных километров. Специалисты считают, что снижение уровня воды в Байкале даже на 10 см приведёт к необратимым катастрофическим последствиям для всей Восточной Сибири. Есть план построить на берегу озера завод, который будет выпускать байкальскую воду в бутылках. Экологи сильно обеспокоены сложившейся ситуацией.</a:t>
            </a:r>
            <a:endParaRPr lang="ru-RU" dirty="0"/>
          </a:p>
          <a:p>
            <a:r>
              <a:rPr lang="ru-RU" dirty="0"/>
              <a:t> </a:t>
            </a:r>
          </a:p>
          <a:p>
            <a:r>
              <a:rPr lang="ru-RU" dirty="0"/>
              <a:t>Предположим, что завод будет выпускать 20 миллионов пятилитровых бутылок в год. Будет ли заметно понижение уровня воды в Байкале, вызванное деятельностью завода в течение трёх лет? Ответ обоснуйте.</a:t>
            </a:r>
          </a:p>
          <a:p>
            <a:endParaRPr lang="ru-RU" dirty="0"/>
          </a:p>
        </p:txBody>
      </p:sp>
    </p:spTree>
    <p:extLst>
      <p:ext uri="{BB962C8B-B14F-4D97-AF65-F5344CB8AC3E}">
        <p14:creationId xmlns:p14="http://schemas.microsoft.com/office/powerpoint/2010/main" val="1785259806"/>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26254" y="2159000"/>
            <a:ext cx="11926046" cy="4584700"/>
          </a:xfrm>
        </p:spPr>
        <p:txBody>
          <a:bodyPr>
            <a:normAutofit lnSpcReduction="10000"/>
          </a:bodyPr>
          <a:lstStyle/>
          <a:p>
            <a:r>
              <a:rPr lang="ru-RU" b="1" dirty="0"/>
              <a:t>3. </a:t>
            </a:r>
            <a:r>
              <a:rPr lang="ru-RU" dirty="0"/>
              <a:t>Прочтите текст.</a:t>
            </a:r>
          </a:p>
          <a:p>
            <a:r>
              <a:rPr lang="ru-RU" i="1" dirty="0"/>
              <a:t>Площадь Каспийского моря меняется в зависимости от сезонности. Например, когда уровень водной поверхности находится на отметке 27 метров, то водоем занимает площадь в 370 тысяч квадратных километров. Это практически 45 % от объема пресноводных озер на Земле. Объём воды — 69 400 км³.</a:t>
            </a:r>
            <a:endParaRPr lang="ru-RU" dirty="0"/>
          </a:p>
          <a:p>
            <a:r>
              <a:rPr lang="ru-RU" i="1" dirty="0"/>
              <a:t>Каспий также имеет неоднородную глубину. На севере максимальная глубина Каспийского моря лишь около 25 метров, а средний показатель — в пределах 4 метров. Южный регион, наоборот, очень глубокий — 1025 метров. Это третий показатель в мире среди озер после Танганьики и Байкала. Точные причины подобных колебаний в Каспийском море ученые пока назвать не могут. Среди наиболее вероятных версий — изменение климата и земной коры в регионе.</a:t>
            </a:r>
            <a:endParaRPr lang="ru-RU" dirty="0"/>
          </a:p>
          <a:p>
            <a:r>
              <a:rPr lang="ru-RU" dirty="0"/>
              <a:t> </a:t>
            </a:r>
          </a:p>
          <a:p>
            <a:r>
              <a:rPr lang="ru-RU" dirty="0"/>
              <a:t>Предположим, что завод будет незаконно спускать отходы в Каспийское море по 300 литров в час, каждый день по 8 часов, круглый год. Будет ли заметно увеличение объема воды в Каспийском море, вызванное деятельностью завода в течение двух лет? Ответ обоснуйте.</a:t>
            </a:r>
          </a:p>
          <a:p>
            <a:endParaRPr lang="ru-RU" dirty="0"/>
          </a:p>
        </p:txBody>
      </p:sp>
    </p:spTree>
    <p:extLst>
      <p:ext uri="{BB962C8B-B14F-4D97-AF65-F5344CB8AC3E}">
        <p14:creationId xmlns:p14="http://schemas.microsoft.com/office/powerpoint/2010/main" val="3943938066"/>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100854" y="2120900"/>
            <a:ext cx="11938746" cy="4610100"/>
          </a:xfrm>
        </p:spPr>
        <p:txBody>
          <a:bodyPr>
            <a:normAutofit fontScale="92500" lnSpcReduction="10000"/>
          </a:bodyPr>
          <a:lstStyle/>
          <a:p>
            <a:r>
              <a:rPr lang="ru-RU" b="1" dirty="0"/>
              <a:t>5. </a:t>
            </a:r>
            <a:r>
              <a:rPr lang="ru-RU" dirty="0"/>
              <a:t>Прочтите текст.</a:t>
            </a:r>
          </a:p>
          <a:p>
            <a:r>
              <a:rPr lang="ru-RU" i="1" dirty="0"/>
              <a:t>Глубина океанов достигает нескольких километров. Поэтому на дне океана огромное давление. Так, например, на глубине 10 км давление составляет около 100 000 000 Па.</a:t>
            </a:r>
            <a:endParaRPr lang="ru-RU" dirty="0"/>
          </a:p>
          <a:p>
            <a:r>
              <a:rPr lang="ru-RU" i="1" dirty="0"/>
              <a:t>Человек при специальной тренировке может без особых предохранительных средств погружаться на глубины, где давление воды около 800 кПа. На больших глубинах, если не принять специальных мер защиты, грудная клетка человека может не выдержать давления воды.</a:t>
            </a:r>
            <a:endParaRPr lang="ru-RU" dirty="0"/>
          </a:p>
          <a:p>
            <a:r>
              <a:rPr lang="ru-RU" i="1" dirty="0"/>
              <a:t>На глубине, где давление 900 кПа, водолазы могут опускаться под воду, беря с собой запас сжатого воздуха, накачанного в прочные стальные баллоны. Такое снаряжение называют аквалангом. Аквалангом пользуются и спортсмены-пловцы.</a:t>
            </a:r>
            <a:endParaRPr lang="ru-RU" dirty="0"/>
          </a:p>
          <a:p>
            <a:r>
              <a:rPr lang="ru-RU" i="1" dirty="0"/>
              <a:t>Для исследования моря на больших глубинах используют батисферы и батискафы. Батисферу опускают в море на стальном тросе со специального корабля. Батискаф не связан тросом с кораблём, он имеет собственный двигатель и может передвигаться на большой глубине в любом направлении.</a:t>
            </a:r>
            <a:endParaRPr lang="ru-RU" dirty="0"/>
          </a:p>
          <a:p>
            <a:r>
              <a:rPr lang="ru-RU" dirty="0"/>
              <a:t> </a:t>
            </a:r>
          </a:p>
          <a:p>
            <a:r>
              <a:rPr lang="ru-RU" dirty="0"/>
              <a:t>Команде спасателей необходимо погружаться под воду на протяжении 10 минут со скоростью 1 м/с. Сможет ли команда это сделать без особых предохранительных средств? Ответ обоснуйте.</a:t>
            </a:r>
          </a:p>
          <a:p>
            <a:endParaRPr lang="ru-RU" dirty="0"/>
          </a:p>
        </p:txBody>
      </p:sp>
    </p:spTree>
    <p:extLst>
      <p:ext uri="{BB962C8B-B14F-4D97-AF65-F5344CB8AC3E}">
        <p14:creationId xmlns:p14="http://schemas.microsoft.com/office/powerpoint/2010/main" val="64679722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00854" y="2108200"/>
            <a:ext cx="11976846" cy="4610100"/>
          </a:xfrm>
        </p:spPr>
        <p:txBody>
          <a:bodyPr>
            <a:normAutofit lnSpcReduction="10000"/>
          </a:bodyPr>
          <a:lstStyle/>
          <a:p>
            <a:r>
              <a:rPr lang="ru-RU" b="1" dirty="0"/>
              <a:t>7. </a:t>
            </a:r>
            <a:r>
              <a:rPr lang="ru-RU" dirty="0"/>
              <a:t>Прочтите текст.</a:t>
            </a:r>
          </a:p>
          <a:p>
            <a:r>
              <a:rPr lang="ru-RU" i="1" dirty="0"/>
              <a:t>Масса самой большой планеты Солнечной системы — Юпитера — в 318 раз больше массы Земли. Вокруг многих планет движутся их спутники, которые также удерживаются вблизи планет силами тяготения. Спутник нашей Земли — Луна — самое близкое к нам небесное тело. Расстояние между Луной и Землёй равно в среднем 380 000 км. Масса Луны в 81 раз меньше массы Земли.</a:t>
            </a:r>
            <a:endParaRPr lang="ru-RU" dirty="0"/>
          </a:p>
          <a:p>
            <a:r>
              <a:rPr lang="ru-RU" i="1" dirty="0"/>
              <a:t>Чем меньше масса планеты, тем с меньшей силой она притягивает к себе тела. Сила тяжести на поверхности Луны в 6 раз меньше силы тяжести, действующей на поверхности Земли. Например, автомобиль, масса которого 600 кг, на Луне весил бы не 6000 Н, как на Земле, а 1000 Н, что соответствует 100 кг. Чтобы покинуть Луну, тела должны иметь скорость не 11 км/с, как на Земле, а 2,4 км/с. А если бы человек высадился на Юпитер, масса которого во много раз больше массы Земли, то там он весил бы почти в 3 раза больше, чем на Земле.</a:t>
            </a:r>
            <a:endParaRPr lang="ru-RU" dirty="0"/>
          </a:p>
          <a:p>
            <a:r>
              <a:rPr lang="ru-RU" dirty="0"/>
              <a:t> </a:t>
            </a:r>
          </a:p>
          <a:p>
            <a:r>
              <a:rPr lang="ru-RU" dirty="0"/>
              <a:t>Сможет ли семиклассник поднять на Земле предмет, который на Луне весит 60 Н? Ответ обоснуйте.</a:t>
            </a:r>
          </a:p>
          <a:p>
            <a:endParaRPr lang="ru-RU" dirty="0"/>
          </a:p>
        </p:txBody>
      </p:sp>
    </p:spTree>
    <p:extLst>
      <p:ext uri="{BB962C8B-B14F-4D97-AF65-F5344CB8AC3E}">
        <p14:creationId xmlns:p14="http://schemas.microsoft.com/office/powerpoint/2010/main" val="675124291"/>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0" y="2070100"/>
            <a:ext cx="12065000" cy="4699000"/>
          </a:xfrm>
        </p:spPr>
        <p:txBody>
          <a:bodyPr>
            <a:normAutofit/>
          </a:bodyPr>
          <a:lstStyle/>
          <a:p>
            <a:r>
              <a:rPr lang="ru-RU" b="1" dirty="0" smtClean="0"/>
              <a:t>9.</a:t>
            </a:r>
            <a:r>
              <a:rPr lang="ru-RU" b="1" dirty="0"/>
              <a:t> </a:t>
            </a:r>
            <a:r>
              <a:rPr lang="ru-RU" dirty="0"/>
              <a:t>Прочтите текст.</a:t>
            </a:r>
          </a:p>
          <a:p>
            <a:r>
              <a:rPr lang="ru-RU" i="1" dirty="0"/>
              <a:t>В 1654 г. Отто </a:t>
            </a:r>
            <a:r>
              <a:rPr lang="ru-RU" i="1" dirty="0" err="1"/>
              <a:t>Герике</a:t>
            </a:r>
            <a:r>
              <a:rPr lang="ru-RU" i="1" dirty="0"/>
              <a:t> в г. Магдебурге, чтобы доказать существование атмосферного давления, провёл такой опыт. Он выкачал воздух из полости между двумя металлическими полушариями, сложенными вместе. Давление атмосферы так сильно прижало полушария друг к другу, что их не могли разорвать восемь пар лошадей. Силу F (в ньютонах), сжимающую полушария, вычисляют по формуле F = P · S, где P — давление в паскалях, S  — площадь в квадратных метрах. В опыте Отто </a:t>
            </a:r>
            <a:r>
              <a:rPr lang="ru-RU" i="1" dirty="0" err="1"/>
              <a:t>Герике</a:t>
            </a:r>
            <a:r>
              <a:rPr lang="ru-RU" i="1" dirty="0"/>
              <a:t> атмосферное </a:t>
            </a:r>
            <a:r>
              <a:rPr lang="ru-RU" i="1" dirty="0" err="1"/>
              <a:t>атмосферное</a:t>
            </a:r>
            <a:r>
              <a:rPr lang="ru-RU" i="1" dirty="0"/>
              <a:t> давление составляло 760 мм ртутного столба и действовало на площадь, равную 0,28 м</a:t>
            </a:r>
            <a:r>
              <a:rPr lang="ru-RU" i="1" baseline="30000" dirty="0"/>
              <a:t>2</a:t>
            </a:r>
            <a:r>
              <a:rPr lang="ru-RU" i="1" dirty="0"/>
              <a:t>. Известно, что 1 мм рт. ст. = 133 Па. С высотой давление атмосферы уменьшается на 1 мм рт. ст. при подъеме на каждые 12 метров. Это явление позволяет измерять высоту объектов приборами, называемыми высотометрами.</a:t>
            </a:r>
            <a:endParaRPr lang="ru-RU" dirty="0"/>
          </a:p>
          <a:p>
            <a:r>
              <a:rPr lang="ru-RU" dirty="0"/>
              <a:t> </a:t>
            </a:r>
          </a:p>
          <a:p>
            <a:r>
              <a:rPr lang="ru-RU" dirty="0"/>
              <a:t>Значительно ли изменится сжимающая сила, действующая на </a:t>
            </a:r>
            <a:r>
              <a:rPr lang="ru-RU" dirty="0" err="1"/>
              <a:t>магдебургские</a:t>
            </a:r>
            <a:r>
              <a:rPr lang="ru-RU" dirty="0"/>
              <a:t> полушария, если опыт </a:t>
            </a:r>
            <a:r>
              <a:rPr lang="ru-RU" dirty="0" err="1"/>
              <a:t>Герике</a:t>
            </a:r>
            <a:r>
              <a:rPr lang="ru-RU" dirty="0"/>
              <a:t> проделать на 240 метров выше? (Значительным изменением будем считать изменение более, чем на 1%.)</a:t>
            </a:r>
          </a:p>
          <a:p>
            <a:endParaRPr lang="ru-RU" dirty="0"/>
          </a:p>
        </p:txBody>
      </p:sp>
    </p:spTree>
    <p:extLst>
      <p:ext uri="{BB962C8B-B14F-4D97-AF65-F5344CB8AC3E}">
        <p14:creationId xmlns:p14="http://schemas.microsoft.com/office/powerpoint/2010/main" val="3437981060"/>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конференц-зал)">
  <a:themeElements>
    <a:clrScheme name="Ион (конференц-зал)">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Ион (конференц-зал)">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конференц-зал)">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419</TotalTime>
  <Words>356</Words>
  <Application>Microsoft Office PowerPoint</Application>
  <PresentationFormat>Широкоэкранный</PresentationFormat>
  <Paragraphs>154</Paragraphs>
  <Slides>15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vt:lpstr>
      <vt:lpstr>Century Gothic</vt:lpstr>
      <vt:lpstr>Verdana</vt:lpstr>
      <vt:lpstr>Wingdings 3</vt:lpstr>
      <vt:lpstr>Ион (конференц-зал)</vt:lpstr>
      <vt:lpstr>Подготовка к ВПР</vt:lpstr>
      <vt:lpstr>Домашнее задание</vt:lpstr>
      <vt:lpstr>Темы: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Подготовка к впр</dc:title>
  <dc:creator>kei</dc:creator>
  <cp:lastModifiedBy>kei</cp:lastModifiedBy>
  <cp:revision>91</cp:revision>
  <dcterms:created xsi:type="dcterms:W3CDTF">2019-04-04T19:03:49Z</dcterms:created>
  <dcterms:modified xsi:type="dcterms:W3CDTF">2019-04-08T21:03:48Z</dcterms:modified>
</cp:coreProperties>
</file>