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handoutMasterIdLst>
    <p:handoutMasterId r:id="rId15"/>
  </p:handoutMasterIdLst>
  <p:sldIdLst>
    <p:sldId id="256" r:id="rId2"/>
    <p:sldId id="257" r:id="rId3"/>
    <p:sldId id="259" r:id="rId4"/>
    <p:sldId id="260" r:id="rId5"/>
    <p:sldId id="263" r:id="rId6"/>
    <p:sldId id="262" r:id="rId7"/>
    <p:sldId id="264" r:id="rId8"/>
    <p:sldId id="270" r:id="rId9"/>
    <p:sldId id="258" r:id="rId10"/>
    <p:sldId id="266" r:id="rId11"/>
    <p:sldId id="267" r:id="rId12"/>
    <p:sldId id="269" r:id="rId13"/>
    <p:sldId id="265" r:id="rId14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2" autoAdjust="0"/>
    <p:restoredTop sz="94660"/>
  </p:normalViewPr>
  <p:slideViewPr>
    <p:cSldViewPr snapToGrid="0">
      <p:cViewPr varScale="1">
        <p:scale>
          <a:sx n="76" d="100"/>
          <a:sy n="76" d="100"/>
        </p:scale>
        <p:origin x="49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8A060B-3CB7-4BC5-99D7-E5D8EC52A21C}" type="datetimeFigureOut">
              <a:rPr lang="ru-RU" smtClean="0"/>
              <a:t>12.04.2019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5E4965-9EDF-4863-9AAC-79B45AB339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08801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Imagen" descr="Dibujo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>
              <a:defRPr b="1" cap="none" spc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4/12/2019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5664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4/12/2019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2111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4/12/2019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9967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spc="0">
                <a:ln w="18415" cmpd="sng">
                  <a:solidFill>
                    <a:srgbClr val="0066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>
                <a:ln>
                  <a:noFill/>
                </a:ln>
                <a:solidFill>
                  <a:srgbClr val="0000CC"/>
                </a:solidFill>
              </a:defRPr>
            </a:lvl1pPr>
            <a:lvl2pPr>
              <a:defRPr>
                <a:ln>
                  <a:noFill/>
                </a:ln>
                <a:solidFill>
                  <a:srgbClr val="0000CC"/>
                </a:solidFill>
              </a:defRPr>
            </a:lvl2pPr>
            <a:lvl3pPr>
              <a:defRPr>
                <a:ln>
                  <a:noFill/>
                </a:ln>
                <a:solidFill>
                  <a:srgbClr val="0000CC"/>
                </a:solidFill>
              </a:defRPr>
            </a:lvl3pPr>
            <a:lvl4pPr>
              <a:defRPr>
                <a:ln>
                  <a:noFill/>
                </a:ln>
                <a:solidFill>
                  <a:srgbClr val="0000CC"/>
                </a:solidFill>
              </a:defRPr>
            </a:lvl4pPr>
            <a:lvl5pPr>
              <a:defRPr>
                <a:ln>
                  <a:noFill/>
                </a:ln>
                <a:solidFill>
                  <a:srgbClr val="0000CC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4/12/2019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7155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4/12/2019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963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4/12/2019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805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4/12/2019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7047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4/12/2019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372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4/12/2019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31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4/12/2019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059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4/12/2019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210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Haga clic para modificar el estilo de título del patrón</a:t>
            </a:r>
            <a:endParaRPr lang="ru-RU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Haga clic para modificar el estilo de texto del patrón</a:t>
            </a:r>
          </a:p>
          <a:p>
            <a:pPr lvl="1"/>
            <a:r>
              <a:rPr lang="ru-RU" smtClean="0"/>
              <a:t>Segundo nivel</a:t>
            </a:r>
          </a:p>
          <a:p>
            <a:pPr lvl="2"/>
            <a:r>
              <a:rPr lang="ru-RU" smtClean="0"/>
              <a:t>Tercer nivel</a:t>
            </a:r>
          </a:p>
          <a:p>
            <a:pPr lvl="3"/>
            <a:r>
              <a:rPr lang="ru-RU" smtClean="0"/>
              <a:t>Cuarto nivel</a:t>
            </a:r>
          </a:p>
          <a:p>
            <a:pPr lvl="4"/>
            <a:r>
              <a:rPr lang="ru-RU" smtClean="0"/>
              <a:t>Quinto nivel</a:t>
            </a:r>
            <a:endParaRPr lang="ru-RU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A1C593-65D0-4073-BCC9-577B9352EA97}" type="datetimeFigureOut">
              <a:rPr lang="en-US" smtClean="0"/>
              <a:t>4/12/2019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6 Imagen" descr="Dibujo.bmp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0" y="0"/>
            <a:ext cx="12192000" cy="7010400"/>
          </a:xfrm>
          <a:prstGeom prst="rect">
            <a:avLst/>
          </a:prstGeom>
          <a:gradFill flip="none" rotWithShape="1">
            <a:gsLst>
              <a:gs pos="100000">
                <a:srgbClr val="03D4A8">
                  <a:alpha val="18000"/>
                </a:srgbClr>
              </a:gs>
              <a:gs pos="25000">
                <a:srgbClr val="21D6E0">
                  <a:alpha val="23000"/>
                </a:srgbClr>
              </a:gs>
              <a:gs pos="75000">
                <a:srgbClr val="0087E6">
                  <a:alpha val="25000"/>
                </a:srgbClr>
              </a:gs>
              <a:gs pos="100000">
                <a:srgbClr val="005CBF">
                  <a:alpha val="25999"/>
                </a:srgbClr>
              </a:gs>
            </a:gsLst>
            <a:lin ang="27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 sz="1800"/>
          </a:p>
        </p:txBody>
      </p:sp>
    </p:spTree>
    <p:extLst>
      <p:ext uri="{BB962C8B-B14F-4D97-AF65-F5344CB8AC3E}">
        <p14:creationId xmlns:p14="http://schemas.microsoft.com/office/powerpoint/2010/main" val="561218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179" y="2748414"/>
            <a:ext cx="10363200" cy="1470025"/>
          </a:xfrm>
        </p:spPr>
        <p:txBody>
          <a:bodyPr>
            <a:noAutofit/>
          </a:bodyPr>
          <a:lstStyle/>
          <a:p>
            <a:r>
              <a:rPr lang="ru-RU" sz="8000" b="1" dirty="0" smtClean="0">
                <a:solidFill>
                  <a:srgbClr val="C00000"/>
                </a:solidFill>
              </a:rPr>
              <a:t>Подготовка к ВПР!</a:t>
            </a:r>
            <a:endParaRPr lang="en-US" sz="8000" b="1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Прямоугольник 3"/>
          <p:cNvSpPr/>
          <p:nvPr/>
        </p:nvSpPr>
        <p:spPr>
          <a:xfrm>
            <a:off x="512719" y="187553"/>
            <a:ext cx="4079963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0" i="1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12.04.19.</a:t>
            </a:r>
            <a:endParaRPr lang="ru-RU" sz="8000" b="0" i="1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63628" y="1510992"/>
            <a:ext cx="9953751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i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Классная работа.</a:t>
            </a:r>
            <a:endParaRPr lang="ru-RU" sz="9600" b="1" i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720133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dirty="0" smtClean="0"/>
              <a:t>№ 2</a:t>
            </a:r>
            <a:endParaRPr lang="ru-RU" dirty="0"/>
          </a:p>
        </p:txBody>
      </p:sp>
      <p:pic>
        <p:nvPicPr>
          <p:cNvPr id="14" name="Объект 1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591" y="1575594"/>
            <a:ext cx="11829729" cy="900906"/>
          </a:xfrm>
        </p:spPr>
      </p:pic>
      <p:sp>
        <p:nvSpPr>
          <p:cNvPr id="15" name="Прямоугольник 14"/>
          <p:cNvSpPr/>
          <p:nvPr/>
        </p:nvSpPr>
        <p:spPr>
          <a:xfrm>
            <a:off x="9434175" y="5365234"/>
            <a:ext cx="225734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chemeClr val="accent3">
                    <a:lumMod val="50000"/>
                  </a:schemeClr>
                </a:solidFill>
                <a:latin typeface="Verdana" panose="020B0604030504040204" pitchFamily="34" charset="0"/>
              </a:rPr>
              <a:t>Ответ: 32</a:t>
            </a:r>
            <a:endParaRPr lang="ru-RU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905979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lang="ru-RU" dirty="0" smtClean="0"/>
              <a:t>№ 3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4800" dirty="0">
                <a:solidFill>
                  <a:srgbClr val="002060"/>
                </a:solidFill>
              </a:rPr>
              <a:t>Высоты, проведенные к боковым сторонам </a:t>
            </a:r>
            <a:r>
              <a:rPr lang="ru-RU" sz="4800" i="1" dirty="0">
                <a:solidFill>
                  <a:srgbClr val="002060"/>
                </a:solidFill>
              </a:rPr>
              <a:t>АВ </a:t>
            </a:r>
            <a:r>
              <a:rPr lang="ru-RU" sz="4800" dirty="0">
                <a:solidFill>
                  <a:srgbClr val="002060"/>
                </a:solidFill>
              </a:rPr>
              <a:t>и </a:t>
            </a:r>
            <a:r>
              <a:rPr lang="ru-RU" sz="4800" i="1" dirty="0">
                <a:solidFill>
                  <a:srgbClr val="002060"/>
                </a:solidFill>
              </a:rPr>
              <a:t>АС </a:t>
            </a:r>
            <a:r>
              <a:rPr lang="ru-RU" sz="4800" dirty="0">
                <a:solidFill>
                  <a:srgbClr val="002060"/>
                </a:solidFill>
              </a:rPr>
              <a:t>остроугольного равнобедренного треугольника </a:t>
            </a:r>
            <a:r>
              <a:rPr lang="ru-RU" sz="4800" i="1" dirty="0">
                <a:solidFill>
                  <a:srgbClr val="002060"/>
                </a:solidFill>
              </a:rPr>
              <a:t>АВС</a:t>
            </a:r>
            <a:r>
              <a:rPr lang="ru-RU" sz="4800" dirty="0">
                <a:solidFill>
                  <a:srgbClr val="002060"/>
                </a:solidFill>
              </a:rPr>
              <a:t>, пересекаются в точке </a:t>
            </a:r>
            <a:r>
              <a:rPr lang="ru-RU" sz="4800" i="1" dirty="0">
                <a:solidFill>
                  <a:srgbClr val="002060"/>
                </a:solidFill>
              </a:rPr>
              <a:t>М</a:t>
            </a:r>
            <a:r>
              <a:rPr lang="ru-RU" sz="4800" dirty="0">
                <a:solidFill>
                  <a:srgbClr val="002060"/>
                </a:solidFill>
              </a:rPr>
              <a:t>. </a:t>
            </a:r>
            <a:endParaRPr lang="ru-RU" sz="4800" dirty="0" smtClean="0">
              <a:solidFill>
                <a:srgbClr val="002060"/>
              </a:solidFill>
            </a:endParaRPr>
          </a:p>
          <a:p>
            <a:r>
              <a:rPr lang="ru-RU" sz="4800" dirty="0" smtClean="0">
                <a:solidFill>
                  <a:srgbClr val="002060"/>
                </a:solidFill>
              </a:rPr>
              <a:t>Найдите </a:t>
            </a:r>
            <a:r>
              <a:rPr lang="ru-RU" sz="4800" dirty="0">
                <a:solidFill>
                  <a:srgbClr val="002060"/>
                </a:solidFill>
              </a:rPr>
              <a:t>углы треугольника, если угол </a:t>
            </a:r>
            <a:r>
              <a:rPr lang="ru-RU" sz="4800" i="1" dirty="0">
                <a:solidFill>
                  <a:srgbClr val="002060"/>
                </a:solidFill>
              </a:rPr>
              <a:t>ВМС</a:t>
            </a:r>
            <a:r>
              <a:rPr lang="ru-RU" sz="4800" dirty="0">
                <a:solidFill>
                  <a:srgbClr val="002060"/>
                </a:solidFill>
              </a:rPr>
              <a:t> = 140°.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024742" y="6016339"/>
            <a:ext cx="46313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Verdana" panose="020B0604030504040204" pitchFamily="34" charset="0"/>
              </a:rPr>
              <a:t>Ответ: 40</a:t>
            </a:r>
            <a:r>
              <a:rPr lang="ru-RU" sz="3200" dirty="0" smtClean="0">
                <a:solidFill>
                  <a:srgbClr val="FF0000"/>
                </a:solidFill>
                <a:latin typeface="Verdana" panose="020B0604030504040204" pitchFamily="34" charset="0"/>
              </a:rPr>
              <a:t>°; </a:t>
            </a:r>
            <a:r>
              <a:rPr lang="ru-RU" sz="3200" dirty="0">
                <a:solidFill>
                  <a:srgbClr val="FF0000"/>
                </a:solidFill>
                <a:latin typeface="Verdana" panose="020B0604030504040204" pitchFamily="34" charset="0"/>
              </a:rPr>
              <a:t>70</a:t>
            </a:r>
            <a:r>
              <a:rPr lang="ru-RU" sz="3200" dirty="0" smtClean="0">
                <a:solidFill>
                  <a:srgbClr val="FF0000"/>
                </a:solidFill>
                <a:latin typeface="Verdana" panose="020B0604030504040204" pitchFamily="34" charset="0"/>
              </a:rPr>
              <a:t>°; </a:t>
            </a:r>
            <a:r>
              <a:rPr lang="ru-RU" sz="3200" dirty="0">
                <a:solidFill>
                  <a:srgbClr val="FF0000"/>
                </a:solidFill>
                <a:latin typeface="Verdana" panose="020B0604030504040204" pitchFamily="34" charset="0"/>
              </a:rPr>
              <a:t>70°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31584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</p:spPr>
        <p:txBody>
          <a:bodyPr/>
          <a:lstStyle/>
          <a:p>
            <a:r>
              <a:rPr lang="ru-RU" dirty="0" smtClean="0"/>
              <a:t>№ 4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002060"/>
                </a:solidFill>
              </a:rPr>
              <a:t>В треугольнике</a:t>
            </a:r>
            <a:r>
              <a:rPr lang="ru-RU" sz="5400" dirty="0">
                <a:solidFill>
                  <a:srgbClr val="002060"/>
                </a:solidFill>
              </a:rPr>
              <a:t> </a:t>
            </a:r>
            <a:r>
              <a:rPr lang="ru-RU" sz="5400" i="1" dirty="0">
                <a:solidFill>
                  <a:srgbClr val="002060"/>
                </a:solidFill>
              </a:rPr>
              <a:t>АВС</a:t>
            </a:r>
            <a:r>
              <a:rPr lang="ru-RU" sz="5400" dirty="0">
                <a:solidFill>
                  <a:srgbClr val="002060"/>
                </a:solidFill>
              </a:rPr>
              <a:t> углы </a:t>
            </a:r>
            <a:r>
              <a:rPr lang="ru-RU" sz="5400" i="1" dirty="0">
                <a:solidFill>
                  <a:srgbClr val="002060"/>
                </a:solidFill>
              </a:rPr>
              <a:t>А</a:t>
            </a:r>
            <a:r>
              <a:rPr lang="ru-RU" sz="5400" dirty="0">
                <a:solidFill>
                  <a:srgbClr val="002060"/>
                </a:solidFill>
              </a:rPr>
              <a:t> и </a:t>
            </a:r>
            <a:r>
              <a:rPr lang="ru-RU" sz="5400" i="1" dirty="0">
                <a:solidFill>
                  <a:srgbClr val="002060"/>
                </a:solidFill>
              </a:rPr>
              <a:t>С</a:t>
            </a:r>
            <a:r>
              <a:rPr lang="ru-RU" sz="5400" dirty="0">
                <a:solidFill>
                  <a:srgbClr val="002060"/>
                </a:solidFill>
              </a:rPr>
              <a:t> равны 40° и 60° со­от­вет­ствен­но. </a:t>
            </a:r>
            <a:endParaRPr lang="ru-RU" sz="5400" dirty="0" smtClean="0">
              <a:solidFill>
                <a:srgbClr val="002060"/>
              </a:solidFill>
            </a:endParaRPr>
          </a:p>
          <a:p>
            <a:r>
              <a:rPr lang="ru-RU" sz="5400" dirty="0" smtClean="0">
                <a:solidFill>
                  <a:srgbClr val="002060"/>
                </a:solidFill>
              </a:rPr>
              <a:t>Най­ди­те </a:t>
            </a:r>
            <a:r>
              <a:rPr lang="ru-RU" sz="5400" dirty="0">
                <a:solidFill>
                  <a:srgbClr val="002060"/>
                </a:solidFill>
              </a:rPr>
              <a:t>угол между вы­со­той </a:t>
            </a:r>
            <a:r>
              <a:rPr lang="ru-RU" sz="5400" i="1" dirty="0">
                <a:solidFill>
                  <a:srgbClr val="002060"/>
                </a:solidFill>
              </a:rPr>
              <a:t>ВН</a:t>
            </a:r>
            <a:r>
              <a:rPr lang="ru-RU" sz="5400" dirty="0">
                <a:solidFill>
                  <a:srgbClr val="002060"/>
                </a:solidFill>
              </a:rPr>
              <a:t> и бис­сек­три­сой </a:t>
            </a:r>
            <a:r>
              <a:rPr lang="ru-RU" sz="5400" i="1" dirty="0">
                <a:solidFill>
                  <a:srgbClr val="002060"/>
                </a:solidFill>
              </a:rPr>
              <a:t>BD</a:t>
            </a:r>
            <a:r>
              <a:rPr lang="ru-RU" sz="5400" dirty="0">
                <a:solidFill>
                  <a:srgbClr val="002060"/>
                </a:solidFill>
              </a:rPr>
              <a:t>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9435158" y="5350889"/>
            <a:ext cx="248016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000000"/>
                </a:solidFill>
                <a:latin typeface="Verdana" panose="020B0604030504040204" pitchFamily="34" charset="0"/>
              </a:rPr>
              <a:t>Ответ: 10°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41380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24608" y="2967335"/>
            <a:ext cx="11142794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88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846420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Информация о домашнем задании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225" y="1206500"/>
            <a:ext cx="6065863" cy="5454285"/>
          </a:xfrm>
        </p:spPr>
      </p:pic>
    </p:spTree>
    <p:extLst>
      <p:ext uri="{BB962C8B-B14F-4D97-AF65-F5344CB8AC3E}">
        <p14:creationId xmlns:p14="http://schemas.microsoft.com/office/powerpoint/2010/main" val="32607252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C00000"/>
                </a:solidFill>
                <a:effectLst/>
              </a:rPr>
              <a:t>Задание 14. Решение геометрических задач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sz="7200" b="1" dirty="0" smtClean="0">
                <a:solidFill>
                  <a:srgbClr val="FF0000"/>
                </a:solidFill>
              </a:rPr>
              <a:t>№ 1</a:t>
            </a:r>
          </a:p>
          <a:p>
            <a:r>
              <a:rPr lang="ru-RU" sz="7200" dirty="0" smtClean="0">
                <a:solidFill>
                  <a:srgbClr val="002060"/>
                </a:solidFill>
              </a:rPr>
              <a:t>В </a:t>
            </a:r>
            <a:r>
              <a:rPr lang="ru-RU" sz="7200" dirty="0">
                <a:solidFill>
                  <a:srgbClr val="002060"/>
                </a:solidFill>
              </a:rPr>
              <a:t>треугольнике два угла равны 36° и 73°. </a:t>
            </a:r>
            <a:endParaRPr lang="ru-RU" sz="7200" dirty="0" smtClean="0">
              <a:solidFill>
                <a:srgbClr val="002060"/>
              </a:solidFill>
            </a:endParaRPr>
          </a:p>
          <a:p>
            <a:r>
              <a:rPr lang="ru-RU" sz="7200" dirty="0" smtClean="0">
                <a:solidFill>
                  <a:srgbClr val="002060"/>
                </a:solidFill>
              </a:rPr>
              <a:t>Найдите </a:t>
            </a:r>
            <a:r>
              <a:rPr lang="ru-RU" sz="7200" dirty="0">
                <a:solidFill>
                  <a:srgbClr val="002060"/>
                </a:solidFill>
              </a:rPr>
              <a:t>его третий угол. Ответ дайте в градусах.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9357975" y="5939395"/>
            <a:ext cx="277351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>
                <a:solidFill>
                  <a:srgbClr val="FFFF00"/>
                </a:solidFill>
                <a:latin typeface="Verdana" panose="020B0604030504040204" pitchFamily="34" charset="0"/>
              </a:rPr>
              <a:t>Ответ: 71</a:t>
            </a:r>
            <a:endParaRPr lang="ru-RU" sz="4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3453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dirty="0" smtClean="0"/>
              <a:t>№ 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4800" dirty="0">
                <a:solidFill>
                  <a:srgbClr val="002060"/>
                </a:solidFill>
              </a:rPr>
              <a:t>Два внешних угла треугольника при разных вершинах равны. </a:t>
            </a:r>
            <a:endParaRPr lang="ru-RU" sz="4800" dirty="0" smtClean="0">
              <a:solidFill>
                <a:srgbClr val="002060"/>
              </a:solidFill>
            </a:endParaRPr>
          </a:p>
          <a:p>
            <a:r>
              <a:rPr lang="ru-RU" sz="4800" dirty="0" smtClean="0">
                <a:solidFill>
                  <a:srgbClr val="002060"/>
                </a:solidFill>
              </a:rPr>
              <a:t>Периметр </a:t>
            </a:r>
            <a:r>
              <a:rPr lang="ru-RU" sz="4800" dirty="0">
                <a:solidFill>
                  <a:srgbClr val="002060"/>
                </a:solidFill>
              </a:rPr>
              <a:t>треугольника равен 78 см, а одна из сторон равна 18 см. </a:t>
            </a:r>
            <a:endParaRPr lang="ru-RU" sz="4800" dirty="0" smtClean="0">
              <a:solidFill>
                <a:srgbClr val="002060"/>
              </a:solidFill>
            </a:endParaRPr>
          </a:p>
          <a:p>
            <a:r>
              <a:rPr lang="ru-RU" sz="4800" dirty="0" smtClean="0">
                <a:solidFill>
                  <a:srgbClr val="002060"/>
                </a:solidFill>
              </a:rPr>
              <a:t>Найдите </a:t>
            </a:r>
            <a:r>
              <a:rPr lang="ru-RU" sz="4800" dirty="0">
                <a:solidFill>
                  <a:srgbClr val="002060"/>
                </a:solidFill>
              </a:rPr>
              <a:t>две другие стороны треугольника.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522728" y="6016339"/>
            <a:ext cx="60596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chemeClr val="accent3">
                    <a:lumMod val="50000"/>
                  </a:schemeClr>
                </a:solidFill>
                <a:latin typeface="Verdana" panose="020B0604030504040204" pitchFamily="34" charset="0"/>
              </a:rPr>
              <a:t>Ответ: 18 </a:t>
            </a: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latin typeface="Verdana" panose="020B0604030504040204" pitchFamily="34" charset="0"/>
              </a:rPr>
              <a:t>см; </a:t>
            </a:r>
            <a:r>
              <a:rPr lang="ru-RU" sz="3200" dirty="0">
                <a:solidFill>
                  <a:schemeClr val="accent3">
                    <a:lumMod val="50000"/>
                  </a:schemeClr>
                </a:solidFill>
                <a:latin typeface="Verdana" panose="020B0604030504040204" pitchFamily="34" charset="0"/>
              </a:rPr>
              <a:t>30 </a:t>
            </a: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latin typeface="Verdana" panose="020B0604030504040204" pitchFamily="34" charset="0"/>
              </a:rPr>
              <a:t>см; </a:t>
            </a:r>
            <a:r>
              <a:rPr lang="ru-RU" sz="3200" dirty="0">
                <a:solidFill>
                  <a:schemeClr val="accent3">
                    <a:lumMod val="50000"/>
                  </a:schemeClr>
                </a:solidFill>
                <a:latin typeface="Verdana" panose="020B0604030504040204" pitchFamily="34" charset="0"/>
              </a:rPr>
              <a:t>30 </a:t>
            </a: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latin typeface="Verdana" panose="020B0604030504040204" pitchFamily="34" charset="0"/>
              </a:rPr>
              <a:t>см.</a:t>
            </a:r>
            <a:endParaRPr lang="ru-RU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98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lang="ru-RU" dirty="0" smtClean="0"/>
              <a:t>№ 3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5400" dirty="0">
                <a:solidFill>
                  <a:srgbClr val="002060"/>
                </a:solidFill>
              </a:rPr>
              <a:t>В треугольнике </a:t>
            </a:r>
            <a:r>
              <a:rPr lang="ru-RU" sz="5400" i="1" dirty="0">
                <a:solidFill>
                  <a:srgbClr val="002060"/>
                </a:solidFill>
              </a:rPr>
              <a:t>ABC</a:t>
            </a:r>
            <a:r>
              <a:rPr lang="ru-RU" sz="5400" dirty="0">
                <a:solidFill>
                  <a:srgbClr val="002060"/>
                </a:solidFill>
              </a:rPr>
              <a:t> проведена биссектриса </a:t>
            </a:r>
            <a:r>
              <a:rPr lang="ru-RU" sz="5400" i="1" dirty="0">
                <a:solidFill>
                  <a:srgbClr val="002060"/>
                </a:solidFill>
              </a:rPr>
              <a:t>AL,</a:t>
            </a:r>
            <a:r>
              <a:rPr lang="ru-RU" sz="5400" dirty="0">
                <a:solidFill>
                  <a:srgbClr val="002060"/>
                </a:solidFill>
              </a:rPr>
              <a:t> угол </a:t>
            </a:r>
            <a:r>
              <a:rPr lang="ru-RU" sz="5400" i="1" dirty="0">
                <a:solidFill>
                  <a:srgbClr val="002060"/>
                </a:solidFill>
              </a:rPr>
              <a:t>ALC</a:t>
            </a:r>
            <a:r>
              <a:rPr lang="ru-RU" sz="5400" dirty="0">
                <a:solidFill>
                  <a:srgbClr val="002060"/>
                </a:solidFill>
              </a:rPr>
              <a:t> равен 62°, угол </a:t>
            </a:r>
            <a:r>
              <a:rPr lang="ru-RU" sz="5400" i="1" dirty="0" err="1">
                <a:solidFill>
                  <a:srgbClr val="002060"/>
                </a:solidFill>
              </a:rPr>
              <a:t>ABC</a:t>
            </a:r>
            <a:r>
              <a:rPr lang="ru-RU" sz="5400" dirty="0" err="1">
                <a:solidFill>
                  <a:srgbClr val="002060"/>
                </a:solidFill>
              </a:rPr>
              <a:t>равен</a:t>
            </a:r>
            <a:r>
              <a:rPr lang="ru-RU" sz="5400" dirty="0">
                <a:solidFill>
                  <a:srgbClr val="002060"/>
                </a:solidFill>
              </a:rPr>
              <a:t> 47°. </a:t>
            </a:r>
            <a:endParaRPr lang="ru-RU" sz="5400" dirty="0" smtClean="0">
              <a:solidFill>
                <a:srgbClr val="002060"/>
              </a:solidFill>
            </a:endParaRPr>
          </a:p>
          <a:p>
            <a:r>
              <a:rPr lang="ru-RU" sz="5400" dirty="0" smtClean="0">
                <a:solidFill>
                  <a:srgbClr val="002060"/>
                </a:solidFill>
              </a:rPr>
              <a:t>Найдите </a:t>
            </a:r>
            <a:r>
              <a:rPr lang="ru-RU" sz="5400" dirty="0">
                <a:solidFill>
                  <a:srgbClr val="002060"/>
                </a:solidFill>
              </a:rPr>
              <a:t>угол </a:t>
            </a:r>
            <a:r>
              <a:rPr lang="ru-RU" sz="5400" i="1" dirty="0">
                <a:solidFill>
                  <a:srgbClr val="002060"/>
                </a:solidFill>
              </a:rPr>
              <a:t>ACB.</a:t>
            </a:r>
            <a:r>
              <a:rPr lang="ru-RU" sz="5400" dirty="0">
                <a:solidFill>
                  <a:srgbClr val="002060"/>
                </a:solidFill>
              </a:rPr>
              <a:t> Ответ дайте в градусах.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9436637" y="5355195"/>
            <a:ext cx="2518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Verdana" panose="020B0604030504040204" pitchFamily="34" charset="0"/>
              </a:rPr>
              <a:t>Ответ: 103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795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</p:spPr>
        <p:txBody>
          <a:bodyPr/>
          <a:lstStyle/>
          <a:p>
            <a:r>
              <a:rPr lang="ru-RU" dirty="0" smtClean="0"/>
              <a:t>№ 4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>
                <a:solidFill>
                  <a:srgbClr val="002060"/>
                </a:solidFill>
              </a:rPr>
              <a:t>В равнобедренном треугольнике </a:t>
            </a:r>
            <a:r>
              <a:rPr lang="ru-RU" sz="4400" i="1" dirty="0">
                <a:solidFill>
                  <a:srgbClr val="002060"/>
                </a:solidFill>
              </a:rPr>
              <a:t>АВС</a:t>
            </a:r>
            <a:r>
              <a:rPr lang="ru-RU" sz="4400" dirty="0">
                <a:solidFill>
                  <a:srgbClr val="002060"/>
                </a:solidFill>
              </a:rPr>
              <a:t> с основанием </a:t>
            </a:r>
            <a:r>
              <a:rPr lang="ru-RU" sz="4400" i="1" dirty="0">
                <a:solidFill>
                  <a:srgbClr val="002060"/>
                </a:solidFill>
              </a:rPr>
              <a:t>ВС</a:t>
            </a:r>
            <a:r>
              <a:rPr lang="ru-RU" sz="4400" dirty="0">
                <a:solidFill>
                  <a:srgbClr val="002060"/>
                </a:solidFill>
              </a:rPr>
              <a:t> проведена медиана </a:t>
            </a:r>
            <a:r>
              <a:rPr lang="ru-RU" sz="4400" i="1" dirty="0">
                <a:solidFill>
                  <a:srgbClr val="002060"/>
                </a:solidFill>
              </a:rPr>
              <a:t>АМ</a:t>
            </a:r>
            <a:r>
              <a:rPr lang="ru-RU" sz="4400" dirty="0">
                <a:solidFill>
                  <a:srgbClr val="002060"/>
                </a:solidFill>
              </a:rPr>
              <a:t>. </a:t>
            </a:r>
            <a:endParaRPr lang="ru-RU" sz="4400" dirty="0" smtClean="0">
              <a:solidFill>
                <a:srgbClr val="002060"/>
              </a:solidFill>
            </a:endParaRPr>
          </a:p>
          <a:p>
            <a:r>
              <a:rPr lang="ru-RU" sz="4400" dirty="0" smtClean="0">
                <a:solidFill>
                  <a:srgbClr val="002060"/>
                </a:solidFill>
              </a:rPr>
              <a:t>Найдите </a:t>
            </a:r>
            <a:r>
              <a:rPr lang="ru-RU" sz="4400" dirty="0">
                <a:solidFill>
                  <a:srgbClr val="002060"/>
                </a:solidFill>
              </a:rPr>
              <a:t>медиану </a:t>
            </a:r>
            <a:r>
              <a:rPr lang="ru-RU" sz="4400" i="1" dirty="0">
                <a:solidFill>
                  <a:srgbClr val="002060"/>
                </a:solidFill>
              </a:rPr>
              <a:t>АМ</a:t>
            </a:r>
            <a:r>
              <a:rPr lang="ru-RU" sz="4400" dirty="0">
                <a:solidFill>
                  <a:srgbClr val="002060"/>
                </a:solidFill>
              </a:rPr>
              <a:t>, если периметр треугольника </a:t>
            </a:r>
            <a:r>
              <a:rPr lang="ru-RU" sz="4400" i="1" dirty="0">
                <a:solidFill>
                  <a:srgbClr val="002060"/>
                </a:solidFill>
              </a:rPr>
              <a:t>АВС</a:t>
            </a:r>
            <a:r>
              <a:rPr lang="ru-RU" sz="4400" dirty="0">
                <a:solidFill>
                  <a:srgbClr val="002060"/>
                </a:solidFill>
              </a:rPr>
              <a:t> равен 40 см, а периметр треугольника </a:t>
            </a:r>
            <a:r>
              <a:rPr lang="ru-RU" sz="4400" i="1" dirty="0">
                <a:solidFill>
                  <a:srgbClr val="002060"/>
                </a:solidFill>
              </a:rPr>
              <a:t>АВМ</a:t>
            </a:r>
            <a:r>
              <a:rPr lang="ru-RU" sz="4400" dirty="0">
                <a:solidFill>
                  <a:srgbClr val="002060"/>
                </a:solidFill>
              </a:rPr>
              <a:t> равен 32 см.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9391133" y="5314434"/>
            <a:ext cx="290656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FFFF00"/>
                </a:solidFill>
                <a:latin typeface="Verdana" panose="020B0604030504040204" pitchFamily="34" charset="0"/>
              </a:rPr>
              <a:t>Ответ: 12 см</a:t>
            </a:r>
            <a:endParaRPr lang="ru-RU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3160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dirty="0" smtClean="0"/>
              <a:t>№ 5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dirty="0">
                <a:solidFill>
                  <a:srgbClr val="002060"/>
                </a:solidFill>
              </a:rPr>
              <a:t>Отрезки </a:t>
            </a:r>
            <a:r>
              <a:rPr lang="ru-RU" sz="5400" i="1" dirty="0">
                <a:solidFill>
                  <a:srgbClr val="002060"/>
                </a:solidFill>
              </a:rPr>
              <a:t>AB</a:t>
            </a:r>
            <a:r>
              <a:rPr lang="ru-RU" sz="5400" dirty="0">
                <a:solidFill>
                  <a:srgbClr val="002060"/>
                </a:solidFill>
              </a:rPr>
              <a:t> и </a:t>
            </a:r>
            <a:r>
              <a:rPr lang="ru-RU" sz="5400" i="1" dirty="0">
                <a:solidFill>
                  <a:srgbClr val="002060"/>
                </a:solidFill>
              </a:rPr>
              <a:t>DC</a:t>
            </a:r>
            <a:r>
              <a:rPr lang="ru-RU" sz="5400" dirty="0">
                <a:solidFill>
                  <a:srgbClr val="002060"/>
                </a:solidFill>
              </a:rPr>
              <a:t> лежат на па­рал­лель­ных прямых, </a:t>
            </a:r>
            <a:r>
              <a:rPr lang="ru-RU" sz="5400" dirty="0" smtClean="0">
                <a:solidFill>
                  <a:srgbClr val="002060"/>
                </a:solidFill>
              </a:rPr>
              <a:t>а отрезки </a:t>
            </a:r>
            <a:r>
              <a:rPr lang="ru-RU" sz="5400" i="1" dirty="0" smtClean="0">
                <a:solidFill>
                  <a:srgbClr val="002060"/>
                </a:solidFill>
              </a:rPr>
              <a:t>AC</a:t>
            </a:r>
            <a:r>
              <a:rPr lang="ru-RU" sz="5400" dirty="0">
                <a:solidFill>
                  <a:srgbClr val="002060"/>
                </a:solidFill>
              </a:rPr>
              <a:t> и </a:t>
            </a:r>
            <a:r>
              <a:rPr lang="ru-RU" sz="5400" i="1" dirty="0">
                <a:solidFill>
                  <a:srgbClr val="002060"/>
                </a:solidFill>
              </a:rPr>
              <a:t>BD</a:t>
            </a:r>
            <a:r>
              <a:rPr lang="ru-RU" sz="5400" dirty="0">
                <a:solidFill>
                  <a:srgbClr val="002060"/>
                </a:solidFill>
              </a:rPr>
              <a:t> пе­ре­се­ка­ют­ся в точке </a:t>
            </a:r>
            <a:r>
              <a:rPr lang="ru-RU" sz="5400" i="1" dirty="0">
                <a:solidFill>
                  <a:srgbClr val="002060"/>
                </a:solidFill>
              </a:rPr>
              <a:t>M</a:t>
            </a:r>
            <a:r>
              <a:rPr lang="ru-RU" sz="5400" dirty="0">
                <a:solidFill>
                  <a:srgbClr val="002060"/>
                </a:solidFill>
              </a:rPr>
              <a:t>. </a:t>
            </a:r>
            <a:endParaRPr lang="ru-RU" sz="5400" dirty="0" smtClean="0">
              <a:solidFill>
                <a:srgbClr val="002060"/>
              </a:solidFill>
            </a:endParaRPr>
          </a:p>
          <a:p>
            <a:r>
              <a:rPr lang="ru-RU" sz="5400" dirty="0" smtClean="0">
                <a:solidFill>
                  <a:srgbClr val="002060"/>
                </a:solidFill>
              </a:rPr>
              <a:t>Най­ди­те</a:t>
            </a:r>
            <a:r>
              <a:rPr lang="ru-RU" sz="5400" dirty="0">
                <a:solidFill>
                  <a:srgbClr val="002060"/>
                </a:solidFill>
              </a:rPr>
              <a:t> </a:t>
            </a:r>
            <a:r>
              <a:rPr lang="ru-RU" sz="5400" i="1" dirty="0">
                <a:solidFill>
                  <a:srgbClr val="002060"/>
                </a:solidFill>
              </a:rPr>
              <a:t>MC</a:t>
            </a:r>
            <a:r>
              <a:rPr lang="ru-RU" sz="5400" dirty="0">
                <a:solidFill>
                  <a:srgbClr val="002060"/>
                </a:solidFill>
              </a:rPr>
              <a:t>, если </a:t>
            </a:r>
            <a:r>
              <a:rPr lang="ru-RU" sz="5400" i="1" dirty="0">
                <a:solidFill>
                  <a:srgbClr val="002060"/>
                </a:solidFill>
              </a:rPr>
              <a:t>AB</a:t>
            </a:r>
            <a:r>
              <a:rPr lang="ru-RU" sz="5400" dirty="0">
                <a:solidFill>
                  <a:srgbClr val="002060"/>
                </a:solidFill>
              </a:rPr>
              <a:t> = 10, </a:t>
            </a:r>
            <a:r>
              <a:rPr lang="ru-RU" sz="5400" i="1" dirty="0">
                <a:solidFill>
                  <a:srgbClr val="002060"/>
                </a:solidFill>
              </a:rPr>
              <a:t>DC</a:t>
            </a:r>
            <a:r>
              <a:rPr lang="ru-RU" sz="5400" dirty="0">
                <a:solidFill>
                  <a:srgbClr val="002060"/>
                </a:solidFill>
              </a:rPr>
              <a:t> = 25, </a:t>
            </a:r>
            <a:r>
              <a:rPr lang="ru-RU" sz="5400" i="1" dirty="0">
                <a:solidFill>
                  <a:srgbClr val="002060"/>
                </a:solidFill>
              </a:rPr>
              <a:t>AC</a:t>
            </a:r>
            <a:r>
              <a:rPr lang="ru-RU" sz="5400" dirty="0">
                <a:solidFill>
                  <a:srgbClr val="002060"/>
                </a:solidFill>
              </a:rPr>
              <a:t> = 56.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9325051" y="6110291"/>
            <a:ext cx="225734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chemeClr val="accent3">
                    <a:lumMod val="50000"/>
                  </a:schemeClr>
                </a:solidFill>
                <a:latin typeface="Verdana" panose="020B0604030504040204" pitchFamily="34" charset="0"/>
              </a:rPr>
              <a:t>Ответ: 40</a:t>
            </a:r>
            <a:endParaRPr lang="ru-RU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5387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24608" y="2967335"/>
            <a:ext cx="11142794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88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844840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№ 1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002060"/>
                </a:solidFill>
              </a:rPr>
              <a:t>В </a:t>
            </a:r>
            <a:r>
              <a:rPr lang="ru-RU" sz="6000" dirty="0">
                <a:solidFill>
                  <a:srgbClr val="002060"/>
                </a:solidFill>
              </a:rPr>
              <a:t>треугольнике </a:t>
            </a:r>
            <a:r>
              <a:rPr lang="ru-RU" sz="6000" i="1" dirty="0">
                <a:solidFill>
                  <a:srgbClr val="002060"/>
                </a:solidFill>
              </a:rPr>
              <a:t>ABC</a:t>
            </a:r>
            <a:r>
              <a:rPr lang="ru-RU" sz="6000" dirty="0">
                <a:solidFill>
                  <a:srgbClr val="002060"/>
                </a:solidFill>
              </a:rPr>
              <a:t> проведена биссектриса </a:t>
            </a:r>
            <a:r>
              <a:rPr lang="ru-RU" sz="6000" i="1" dirty="0">
                <a:solidFill>
                  <a:srgbClr val="002060"/>
                </a:solidFill>
              </a:rPr>
              <a:t>CE</a:t>
            </a:r>
            <a:r>
              <a:rPr lang="ru-RU" sz="6000" dirty="0">
                <a:solidFill>
                  <a:srgbClr val="002060"/>
                </a:solidFill>
              </a:rPr>
              <a:t>. </a:t>
            </a:r>
            <a:endParaRPr lang="ru-RU" sz="6000" dirty="0" smtClean="0">
              <a:solidFill>
                <a:srgbClr val="002060"/>
              </a:solidFill>
            </a:endParaRPr>
          </a:p>
          <a:p>
            <a:r>
              <a:rPr lang="ru-RU" sz="6000" dirty="0" smtClean="0">
                <a:solidFill>
                  <a:srgbClr val="002060"/>
                </a:solidFill>
              </a:rPr>
              <a:t>Найдите </a:t>
            </a:r>
            <a:r>
              <a:rPr lang="ru-RU" sz="6000" dirty="0">
                <a:solidFill>
                  <a:srgbClr val="002060"/>
                </a:solidFill>
              </a:rPr>
              <a:t>величину угла </a:t>
            </a:r>
            <a:r>
              <a:rPr lang="ru-RU" sz="6000" i="1" dirty="0">
                <a:solidFill>
                  <a:srgbClr val="002060"/>
                </a:solidFill>
              </a:rPr>
              <a:t>BCE</a:t>
            </a:r>
            <a:r>
              <a:rPr lang="ru-RU" sz="6000" dirty="0">
                <a:solidFill>
                  <a:srgbClr val="002060"/>
                </a:solidFill>
              </a:rPr>
              <a:t>, если ∠</a:t>
            </a:r>
            <a:r>
              <a:rPr lang="ru-RU" sz="6000" i="1" dirty="0">
                <a:solidFill>
                  <a:srgbClr val="002060"/>
                </a:solidFill>
              </a:rPr>
              <a:t>BAC</a:t>
            </a:r>
            <a:r>
              <a:rPr lang="ru-RU" sz="6000" dirty="0">
                <a:solidFill>
                  <a:srgbClr val="002060"/>
                </a:solidFill>
              </a:rPr>
              <a:t> = 46° и ∠</a:t>
            </a:r>
            <a:r>
              <a:rPr lang="ru-RU" sz="6000" i="1" dirty="0">
                <a:solidFill>
                  <a:srgbClr val="002060"/>
                </a:solidFill>
              </a:rPr>
              <a:t>ABC</a:t>
            </a:r>
            <a:r>
              <a:rPr lang="ru-RU" sz="6000" dirty="0">
                <a:solidFill>
                  <a:srgbClr val="002060"/>
                </a:solidFill>
              </a:rPr>
              <a:t> = 78</a:t>
            </a:r>
            <a:r>
              <a:rPr lang="ru-RU" sz="6000" dirty="0" smtClean="0">
                <a:solidFill>
                  <a:srgbClr val="002060"/>
                </a:solidFill>
              </a:rPr>
              <a:t>°.</a:t>
            </a:r>
            <a:endParaRPr lang="ru-RU" sz="6000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426499" y="5352506"/>
            <a:ext cx="276550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rgbClr val="FFFF00"/>
                </a:solidFill>
                <a:latin typeface="Verdana" panose="020B0604030504040204" pitchFamily="34" charset="0"/>
              </a:rPr>
              <a:t>Ответ: 28°</a:t>
            </a:r>
            <a:endParaRPr lang="ru-RU" sz="3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04767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La ment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TM02474572[[fn=Медицинский шаблон оформления]]</Template>
  <TotalTime>192</TotalTime>
  <Words>128</Words>
  <Application>Microsoft Office PowerPoint</Application>
  <PresentationFormat>Широкоэкранный</PresentationFormat>
  <Paragraphs>42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Verdana</vt:lpstr>
      <vt:lpstr>La mente</vt:lpstr>
      <vt:lpstr>Подготовка к ВПР!</vt:lpstr>
      <vt:lpstr>Информация о домашнем задании</vt:lpstr>
      <vt:lpstr>Задание 14. Решение геометрических задач</vt:lpstr>
      <vt:lpstr>№ 2</vt:lpstr>
      <vt:lpstr>№ 3</vt:lpstr>
      <vt:lpstr>№ 4</vt:lpstr>
      <vt:lpstr>№ 5</vt:lpstr>
      <vt:lpstr>Презентация PowerPoint</vt:lpstr>
      <vt:lpstr>№ 1</vt:lpstr>
      <vt:lpstr>№ 2</vt:lpstr>
      <vt:lpstr>№ 3</vt:lpstr>
      <vt:lpstr>№ 4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WPS Presentation</dc:title>
  <dc:creator>kei</dc:creator>
  <cp:lastModifiedBy>kei</cp:lastModifiedBy>
  <cp:revision>56</cp:revision>
  <cp:lastPrinted>2019-04-11T20:32:48Z</cp:lastPrinted>
  <dcterms:created xsi:type="dcterms:W3CDTF">2019-04-04T19:01:40Z</dcterms:created>
  <dcterms:modified xsi:type="dcterms:W3CDTF">2019-04-11T21:32:18Z</dcterms:modified>
</cp:coreProperties>
</file>