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2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9353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23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277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90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642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040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96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3811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64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420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8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671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00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381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39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40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17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3A1C593-65D0-4073-BCC9-577B9352EA9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809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4200" y="1570567"/>
            <a:ext cx="10575925" cy="24214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Классная работа</a:t>
            </a:r>
            <a:br>
              <a:rPr lang="ru-RU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07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к ВПР</a:t>
            </a:r>
            <a:endParaRPr lang="en-US" sz="107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i="1" dirty="0" err="1" smtClean="0"/>
              <a:t>Кочетова</a:t>
            </a:r>
            <a:r>
              <a:rPr lang="ru-RU" sz="3600" i="1" dirty="0" smtClean="0"/>
              <a:t> Е.И.</a:t>
            </a:r>
            <a:endParaRPr lang="en-US" sz="36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5202" y="203498"/>
            <a:ext cx="313739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6000" b="1" cap="none" spc="0" dirty="0" smtClean="0">
                <a:ln/>
                <a:solidFill>
                  <a:schemeClr val="accent4"/>
                </a:solidFill>
                <a:effectLst/>
              </a:rPr>
              <a:t>16.04.19.</a:t>
            </a:r>
            <a:endParaRPr lang="ru-RU" sz="60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72013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7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690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 err="1" smtClean="0">
                <a:solidFill>
                  <a:srgbClr val="FFFF00"/>
                </a:solidFill>
              </a:rPr>
              <a:t>ДоМашнее</a:t>
            </a:r>
            <a:r>
              <a:rPr lang="ru-RU" sz="8000" dirty="0" smtClean="0">
                <a:solidFill>
                  <a:srgbClr val="FFFF00"/>
                </a:solidFill>
              </a:rPr>
              <a:t> задание</a:t>
            </a:r>
            <a:endParaRPr lang="ru-RU" sz="8000" dirty="0">
              <a:solidFill>
                <a:srgbClr val="FFFF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25" y="1992623"/>
            <a:ext cx="4341876" cy="559153"/>
          </a:xfrm>
        </p:spPr>
      </p:pic>
      <p:sp>
        <p:nvSpPr>
          <p:cNvPr id="9" name="Прямоугольник 8"/>
          <p:cNvSpPr/>
          <p:nvPr/>
        </p:nvSpPr>
        <p:spPr>
          <a:xfrm>
            <a:off x="547625" y="2545717"/>
            <a:ext cx="10269601" cy="93871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1100" dirty="0">
                <a:solidFill>
                  <a:srgbClr val="000000"/>
                </a:solidFill>
                <a:latin typeface="Verdana" panose="020B0604030504040204" pitchFamily="34" charset="0"/>
              </a:rPr>
              <a:t>Прочтите текст.</a:t>
            </a:r>
          </a:p>
          <a:p>
            <a:pPr algn="just"/>
            <a:r>
              <a:rPr lang="ru-RU" sz="1100" i="1" dirty="0">
                <a:solidFill>
                  <a:srgbClr val="000000"/>
                </a:solidFill>
                <a:latin typeface="Verdana" panose="020B0604030504040204" pitchFamily="34" charset="0"/>
              </a:rPr>
              <a:t>Василий решил купить себе телевизор, который стоит 70 тыс. рублей. На его запрос откликнулись два банка с разными условиями кредитования: первый предложил 20% годовых на 1 год, второй — 15% годовых на 2 года</a:t>
            </a:r>
            <a:r>
              <a:rPr lang="ru-RU" sz="1100" i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  <a:endParaRPr lang="ru-RU" sz="11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Verdana" panose="020B0604030504040204" pitchFamily="34" charset="0"/>
              </a:rPr>
              <a:t>Существенна ли будет разница для Василия в переплате в этих двух банках? Существенной считать разницу, где она составляет более 1 000 рублей. Ответ обоснуйте.</a:t>
            </a:r>
            <a:endParaRPr lang="ru-RU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"/>
          <a:stretch/>
        </p:blipFill>
        <p:spPr>
          <a:xfrm>
            <a:off x="4889501" y="2001944"/>
            <a:ext cx="5927726" cy="82211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24" y="3458211"/>
            <a:ext cx="6000750" cy="74295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548375" y="3484436"/>
            <a:ext cx="4268851" cy="43088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srgbClr val="000000"/>
                </a:solidFill>
                <a:latin typeface="Verdana" panose="020B0604030504040204" pitchFamily="34" charset="0"/>
              </a:rPr>
              <a:t>Из точки </a:t>
            </a:r>
            <a:r>
              <a:rPr lang="ru-RU" sz="1100" i="1" dirty="0">
                <a:solidFill>
                  <a:srgbClr val="000000"/>
                </a:solidFill>
                <a:latin typeface="Verdana" panose="020B0604030504040204" pitchFamily="34" charset="0"/>
              </a:rPr>
              <a:t>А</a:t>
            </a:r>
            <a:r>
              <a:rPr lang="ru-RU" sz="1100" dirty="0">
                <a:solidFill>
                  <a:srgbClr val="000000"/>
                </a:solidFill>
                <a:latin typeface="Verdana" panose="020B0604030504040204" pitchFamily="34" charset="0"/>
              </a:rPr>
              <a:t>(4, −2) опущен перпендикуляр на ось абсцисс. Найдите абсциссу основания перпендикуляра</a:t>
            </a:r>
            <a:endParaRPr lang="ru-RU" sz="11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548375" y="3862809"/>
            <a:ext cx="4268851" cy="43088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srgbClr val="000000"/>
                </a:solidFill>
                <a:latin typeface="Verdana" panose="020B0604030504040204" pitchFamily="34" charset="0"/>
              </a:rPr>
              <a:t>В треугольнике два угла равны 43° и 88°. Найдите его третий угол. Ответ дайте в градусах.</a:t>
            </a:r>
            <a:endParaRPr lang="ru-RU" sz="11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47624" y="4201161"/>
            <a:ext cx="6000750" cy="212365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1100" dirty="0">
                <a:solidFill>
                  <a:srgbClr val="000000"/>
                </a:solidFill>
                <a:latin typeface="Verdana" panose="020B0604030504040204" pitchFamily="34" charset="0"/>
              </a:rPr>
              <a:t>Прочтите текст.</a:t>
            </a:r>
          </a:p>
          <a:p>
            <a:pPr algn="just"/>
            <a:r>
              <a:rPr lang="ru-RU" sz="1100" i="1" dirty="0">
                <a:solidFill>
                  <a:srgbClr val="000000"/>
                </a:solidFill>
                <a:latin typeface="Verdana" panose="020B0604030504040204" pitchFamily="34" charset="0"/>
              </a:rPr>
              <a:t>Автомобилист начал движение в 12:00 и в 12:30 разогнался до 70 км/ч. За следующие 30 минут его скорость возросла еще на 20 км/ч, затем он час двигался равномерно. Когда его маршрут пошел в гору, его скорость начала падать, пока к 15:00 не достигла 30 км/ч. После чего дорога пошла под гору, и автомобилист сумел разогнаться до 110 км/ч за следующий час. Далее трасса выровнялась, и скорость снизилась до 80 км/ч за 30 минут, после чего автомобилист стал двигаться с этой скоростью до 17:00. На последнем наблюдаемом участке маршрута дорога испортилась, и скорость упала на 20 км/ч за 30 минут.</a:t>
            </a:r>
            <a:endParaRPr lang="ru-RU" sz="11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Verdana" panose="020B0604030504040204" pitchFamily="34" charset="0"/>
              </a:rPr>
              <a:t>По описанию постройте схематично график изменения скорости автомобилист с 12:00 до 17:30, если учесть, что его скорость изменялась равномерно.</a:t>
            </a:r>
            <a:endParaRPr lang="ru-RU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374" y="4293696"/>
            <a:ext cx="4268852" cy="203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269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</a:rPr>
              <a:t>№ 9.</a:t>
            </a:r>
            <a:endParaRPr lang="ru-RU" sz="96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09" y="2366168"/>
            <a:ext cx="11022715" cy="1037432"/>
          </a:xfrm>
        </p:spPr>
      </p:pic>
      <p:sp>
        <p:nvSpPr>
          <p:cNvPr id="5" name="Прямоугольник 4"/>
          <p:cNvSpPr/>
          <p:nvPr/>
        </p:nvSpPr>
        <p:spPr>
          <a:xfrm>
            <a:off x="3083044" y="5288340"/>
            <a:ext cx="56172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solidFill>
                  <a:srgbClr val="FF0000"/>
                </a:solidFill>
                <a:latin typeface="Verdana" panose="020B0604030504040204" pitchFamily="34" charset="0"/>
              </a:rPr>
              <a:t>Ответ: 1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650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</a:rPr>
              <a:t>№ 10.</a:t>
            </a:r>
            <a:endParaRPr lang="ru-RU" sz="96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Прочтите текст.</a:t>
            </a:r>
          </a:p>
          <a:p>
            <a:r>
              <a:rPr lang="ru-RU" sz="2800" i="1" dirty="0"/>
              <a:t>Василий решил купить себе ноутбук, который стоит 60 тыс. рублей. На его запрос откликнулись два банка с разными условиями кредитования: первый предложил 24,5% годовых на 1 год, второй — 16% годовых на 2 года</a:t>
            </a:r>
            <a:r>
              <a:rPr lang="ru-RU" sz="2800" i="1" dirty="0" smtClean="0"/>
              <a:t>.</a:t>
            </a:r>
            <a:endParaRPr lang="ru-RU" sz="2800" dirty="0"/>
          </a:p>
          <a:p>
            <a:r>
              <a:rPr lang="ru-RU" sz="2800" dirty="0"/>
              <a:t>Существенна ли будет разница для Василия в переплате в этих двух банках? Существенной считать разницу, где она составляет более 1 000 рублей. Ответ обоснуйте.</a:t>
            </a:r>
          </a:p>
          <a:p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85978" y="5262940"/>
            <a:ext cx="696376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solidFill>
                  <a:srgbClr val="FF0000"/>
                </a:solidFill>
                <a:latin typeface="Verdana" panose="020B0604030504040204" pitchFamily="34" charset="0"/>
              </a:rPr>
              <a:t>Ответ: нет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315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</a:rPr>
              <a:t>№ 11.</a:t>
            </a:r>
            <a:endParaRPr lang="ru-RU" sz="96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1" y="2142067"/>
            <a:ext cx="11695624" cy="151553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01178" y="4503510"/>
            <a:ext cx="830067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solidFill>
                  <a:srgbClr val="FF0000"/>
                </a:solidFill>
                <a:latin typeface="Verdana" panose="020B0604030504040204" pitchFamily="34" charset="0"/>
              </a:rPr>
              <a:t>Ответ</a:t>
            </a:r>
            <a:r>
              <a:rPr lang="ru-RU" sz="96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: -1</a:t>
            </a:r>
            <a:r>
              <a:rPr lang="en-US" sz="96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/80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280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</a:rPr>
              <a:t>№ 12.</a:t>
            </a:r>
            <a:endParaRPr lang="ru-RU" sz="96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5" y="2065867"/>
            <a:ext cx="11782060" cy="147743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120" y="3543300"/>
            <a:ext cx="10011576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819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</a:rPr>
              <a:t>№ 13.</a:t>
            </a:r>
            <a:endParaRPr lang="ru-RU" sz="96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5400" dirty="0"/>
              <a:t>Из точки </a:t>
            </a:r>
            <a:r>
              <a:rPr lang="ru-RU" sz="5400" i="1" dirty="0"/>
              <a:t>А</a:t>
            </a:r>
            <a:r>
              <a:rPr lang="ru-RU" sz="5400" dirty="0"/>
              <a:t>(1, −1) опущен перпендикуляр на ось ординат. </a:t>
            </a:r>
            <a:endParaRPr lang="ru-RU" sz="5400" dirty="0" smtClean="0"/>
          </a:p>
          <a:p>
            <a:r>
              <a:rPr lang="ru-RU" sz="5400" dirty="0" smtClean="0"/>
              <a:t>Найдите </a:t>
            </a:r>
            <a:r>
              <a:rPr lang="ru-RU" sz="5400" dirty="0"/>
              <a:t>ординату основания перпендикуляра.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55436" y="5288340"/>
            <a:ext cx="662553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solidFill>
                  <a:srgbClr val="FF0000"/>
                </a:solidFill>
                <a:latin typeface="Verdana" panose="020B0604030504040204" pitchFamily="34" charset="0"/>
              </a:rPr>
              <a:t>Ответ: −1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524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</a:rPr>
              <a:t>№ 14.</a:t>
            </a:r>
            <a:endParaRPr lang="ru-RU" sz="96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6000" dirty="0"/>
              <a:t>В треугольнике два угла равны 36° и 73°. </a:t>
            </a:r>
            <a:endParaRPr lang="ru-RU" sz="6000" dirty="0" smtClean="0"/>
          </a:p>
          <a:p>
            <a:r>
              <a:rPr lang="ru-RU" sz="6000" dirty="0" smtClean="0"/>
              <a:t>Найдите </a:t>
            </a:r>
            <a:r>
              <a:rPr lang="ru-RU" sz="6000" dirty="0"/>
              <a:t>его третий угол. </a:t>
            </a:r>
            <a:endParaRPr lang="ru-RU" sz="6000" dirty="0" smtClean="0"/>
          </a:p>
          <a:p>
            <a:r>
              <a:rPr lang="ru-RU" sz="6000" dirty="0" smtClean="0"/>
              <a:t>Ответ </a:t>
            </a:r>
            <a:r>
              <a:rPr lang="ru-RU" sz="6000" dirty="0"/>
              <a:t>дайте в градусах.</a:t>
            </a: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18218" y="5447240"/>
            <a:ext cx="639950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solidFill>
                  <a:srgbClr val="FF0000"/>
                </a:solidFill>
                <a:latin typeface="Verdana" panose="020B0604030504040204" pitchFamily="34" charset="0"/>
              </a:rPr>
              <a:t>Ответ: 71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472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</a:rPr>
              <a:t>№ 15.</a:t>
            </a:r>
            <a:endParaRPr lang="ru-RU" sz="96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56" y="2065866"/>
            <a:ext cx="11761543" cy="357293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"/>
          <a:stretch/>
        </p:blipFill>
        <p:spPr>
          <a:xfrm>
            <a:off x="7607300" y="2065865"/>
            <a:ext cx="4385999" cy="357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911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70</TotalTime>
  <Words>376</Words>
  <Application>Microsoft Office PowerPoint</Application>
  <PresentationFormat>Широкоэкранный</PresentationFormat>
  <Paragraphs>33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Небеса</vt:lpstr>
      <vt:lpstr>Классная работа Подготовка к ВПР</vt:lpstr>
      <vt:lpstr>ДоМашнее задание</vt:lpstr>
      <vt:lpstr>№ 9.</vt:lpstr>
      <vt:lpstr>№ 10.</vt:lpstr>
      <vt:lpstr>№ 11.</vt:lpstr>
      <vt:lpstr>№ 12.</vt:lpstr>
      <vt:lpstr>№ 13.</vt:lpstr>
      <vt:lpstr>№ 14.</vt:lpstr>
      <vt:lpstr>№ 15.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kei</dc:creator>
  <cp:lastModifiedBy>kei</cp:lastModifiedBy>
  <cp:revision>32</cp:revision>
  <dcterms:created xsi:type="dcterms:W3CDTF">2019-04-12T17:40:54Z</dcterms:created>
  <dcterms:modified xsi:type="dcterms:W3CDTF">2019-04-16T04:19:18Z</dcterms:modified>
</cp:coreProperties>
</file>