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71" r:id="rId3"/>
    <p:sldId id="257" r:id="rId4"/>
    <p:sldId id="258" r:id="rId5"/>
    <p:sldId id="274" r:id="rId6"/>
    <p:sldId id="261" r:id="rId7"/>
    <p:sldId id="273" r:id="rId8"/>
    <p:sldId id="268" r:id="rId9"/>
    <p:sldId id="272" r:id="rId10"/>
    <p:sldId id="269" r:id="rId11"/>
    <p:sldId id="266" r:id="rId12"/>
    <p:sldId id="264" r:id="rId13"/>
    <p:sldId id="267" r:id="rId14"/>
    <p:sldId id="275" r:id="rId15"/>
    <p:sldId id="276" r:id="rId16"/>
    <p:sldId id="277" r:id="rId17"/>
    <p:sldId id="278" r:id="rId18"/>
    <p:sldId id="279" r:id="rId19"/>
    <p:sldId id="27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673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8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060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95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0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47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0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6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5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9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59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1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67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89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9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0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14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BE9C19E-A037-459F-B34A-6B20A56E426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3A06D7F-A851-4333-888B-519A5C97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4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5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6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9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7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8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2099733"/>
            <a:ext cx="9170146" cy="267764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ВПР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u="sng" dirty="0" smtClean="0"/>
              <a:t>Учитель:</a:t>
            </a:r>
            <a:r>
              <a:rPr lang="ru-RU" dirty="0" smtClean="0"/>
              <a:t> </a:t>
            </a:r>
          </a:p>
          <a:p>
            <a:pPr algn="r"/>
            <a:r>
              <a:rPr lang="ru-RU" i="1" dirty="0" smtClean="0"/>
              <a:t>КОЧЕТОВА Е.И.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63600" y="927100"/>
            <a:ext cx="3060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08.04.19.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64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1" y="2603500"/>
            <a:ext cx="5359400" cy="3416300"/>
          </a:xfrm>
        </p:spPr>
        <p:txBody>
          <a:bodyPr/>
          <a:lstStyle/>
          <a:p>
            <a:r>
              <a:rPr lang="ru-RU" dirty="0"/>
              <a:t>На диаграмме показана средняя дневная температура в каждом месяце в городе Харбине. На вертикальной оси указана температура в градусах Цельсия, на горизонтальной — месяцы.</a:t>
            </a:r>
          </a:p>
          <a:p>
            <a:r>
              <a:rPr lang="ru-RU" dirty="0"/>
              <a:t>Сколько месяцев в году средняя температура в Харбине превышает </a:t>
            </a:r>
            <a:r>
              <a:rPr lang="ru-RU" dirty="0" smtClean="0"/>
              <a:t>      12 </a:t>
            </a:r>
            <a:r>
              <a:rPr lang="ru-RU" dirty="0"/>
              <a:t>°С?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https://math7-vpr.sdamgia.ru/get_file?id=350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59012"/>
            <a:ext cx="6486525" cy="453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24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2" name="type.wav"/>
          </p:stSnd>
        </p:sndAc>
      </p:transition>
    </mc:Choice>
    <mc:Fallback xmlns="">
      <p:transition spd="slow">
        <p:fade/>
        <p:sndAc>
          <p:stSnd>
            <p:snd r:embed="rId4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math7-vpr.sdamgia.ru/get_file?id=31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45" y="2395537"/>
            <a:ext cx="6221306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355" y="2509837"/>
            <a:ext cx="6084046" cy="3416300"/>
          </a:xfrm>
        </p:spPr>
        <p:txBody>
          <a:bodyPr/>
          <a:lstStyle/>
          <a:p>
            <a:r>
              <a:rPr lang="ru-RU" dirty="0"/>
              <a:t>На диаграмме показаны результаты </a:t>
            </a:r>
            <a:r>
              <a:rPr lang="ru-RU" dirty="0" smtClean="0"/>
              <a:t>ВПР по  математике в 7 «А» </a:t>
            </a:r>
            <a:r>
              <a:rPr lang="ru-RU" dirty="0"/>
              <a:t>классе.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процентов ребят получило отметку выше «3»?</a:t>
            </a:r>
          </a:p>
        </p:txBody>
      </p:sp>
    </p:spTree>
    <p:extLst>
      <p:ext uri="{BB962C8B-B14F-4D97-AF65-F5344CB8AC3E}">
        <p14:creationId xmlns:p14="http://schemas.microsoft.com/office/powerpoint/2010/main" val="2635262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00" y="2603500"/>
            <a:ext cx="5994400" cy="3898900"/>
          </a:xfrm>
        </p:spPr>
        <p:txBody>
          <a:bodyPr/>
          <a:lstStyle/>
          <a:p>
            <a:r>
              <a:rPr lang="ru-RU" dirty="0"/>
              <a:t>На диаграмме показаны результаты </a:t>
            </a:r>
            <a:r>
              <a:rPr lang="ru-RU" dirty="0" smtClean="0"/>
              <a:t>                           опроса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людей затруднилось ответить, если известно, что было опрошено 100 человек?</a:t>
            </a:r>
          </a:p>
        </p:txBody>
      </p:sp>
      <p:pic>
        <p:nvPicPr>
          <p:cNvPr id="5122" name="Picture 2" descr="https://math7-vpr.sdamgia.ru/get_file?id=31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025" y="2298700"/>
            <a:ext cx="5994042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607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math7-vpr.sdamgia.ru/get_file?id=31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1" y="2357437"/>
            <a:ext cx="7388206" cy="438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954" y="2357437"/>
            <a:ext cx="5144245" cy="3416300"/>
          </a:xfrm>
        </p:spPr>
        <p:txBody>
          <a:bodyPr/>
          <a:lstStyle/>
          <a:p>
            <a:r>
              <a:rPr lang="ru-RU" dirty="0"/>
              <a:t>На диаграмме представлен отчет о тратах семьи за прошедший месяц.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данным диаграммы, определите, сколько денег потратила семья на развлечения, если известно, что на одежду было истрачено 9750 рублей</a:t>
            </a:r>
            <a:r>
              <a:rPr lang="ru-RU" dirty="0" smtClean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690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126068"/>
            <a:ext cx="10668000" cy="706964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Нахождение формулы линейной функции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64"/>
          <a:stretch/>
        </p:blipFill>
        <p:spPr>
          <a:xfrm>
            <a:off x="8318500" y="2258371"/>
            <a:ext cx="2194127" cy="459962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31" b="41360"/>
          <a:stretch/>
        </p:blipFill>
        <p:spPr>
          <a:xfrm>
            <a:off x="749300" y="2258371"/>
            <a:ext cx="7023100" cy="4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7" t="2210"/>
          <a:stretch/>
        </p:blipFill>
        <p:spPr>
          <a:xfrm>
            <a:off x="8089900" y="2250192"/>
            <a:ext cx="2235200" cy="460780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95" b="40884"/>
          <a:stretch/>
        </p:blipFill>
        <p:spPr>
          <a:xfrm>
            <a:off x="876754" y="2374899"/>
            <a:ext cx="6984546" cy="44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00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4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65" b="40782"/>
          <a:stretch/>
        </p:blipFill>
        <p:spPr>
          <a:xfrm>
            <a:off x="1416056" y="2323307"/>
            <a:ext cx="7080243" cy="451432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6" t="1955"/>
          <a:stretch/>
        </p:blipFill>
        <p:spPr>
          <a:xfrm>
            <a:off x="9029700" y="2192066"/>
            <a:ext cx="2276563" cy="466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6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hammer.wav"/>
          </p:stSnd>
        </p:sndAc>
      </p:transition>
    </mc:Choice>
    <mc:Fallback xmlns="">
      <p:transition spd="slow">
        <p:fade/>
        <p:sndAc>
          <p:stSnd>
            <p:snd r:embed="rId4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54" t="2233"/>
          <a:stretch/>
        </p:blipFill>
        <p:spPr>
          <a:xfrm>
            <a:off x="8572500" y="2205202"/>
            <a:ext cx="2286000" cy="465279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46" b="40736"/>
          <a:stretch/>
        </p:blipFill>
        <p:spPr>
          <a:xfrm>
            <a:off x="1254493" y="2310677"/>
            <a:ext cx="7089407" cy="451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4" t="1114"/>
          <a:stretch/>
        </p:blipFill>
        <p:spPr>
          <a:xfrm>
            <a:off x="8369300" y="2222106"/>
            <a:ext cx="2222500" cy="463589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24" b="41504"/>
          <a:stretch/>
        </p:blipFill>
        <p:spPr>
          <a:xfrm>
            <a:off x="1010492" y="2303332"/>
            <a:ext cx="7231807" cy="455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5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ashreg.wav"/>
          </p:stSnd>
        </p:sndAc>
      </p:transition>
    </mc:Choice>
    <mc:Fallback xmlns="">
      <p:transition spd="slow">
        <p:fade/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epia.ru/images/u/pages/skachat-kartinki-spasibo-za-vnimanie-dlya-prezentacii-cover-3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2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applause.wav"/>
          </p:stSnd>
        </p:sndAc>
      </p:transition>
    </mc:Choice>
    <mc:Fallback xmlns="">
      <p:transition spd="slow">
        <p:dissolv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78" y="2273300"/>
            <a:ext cx="5430382" cy="4406900"/>
          </a:xfrm>
        </p:spPr>
      </p:pic>
      <p:grpSp>
        <p:nvGrpSpPr>
          <p:cNvPr id="10" name="Группа 9"/>
          <p:cNvGrpSpPr/>
          <p:nvPr/>
        </p:nvGrpSpPr>
        <p:grpSpPr>
          <a:xfrm>
            <a:off x="5738860" y="2273300"/>
            <a:ext cx="6124575" cy="4333875"/>
            <a:chOff x="5738860" y="2273300"/>
            <a:chExt cx="6124575" cy="433387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860" y="2273300"/>
              <a:ext cx="6124575" cy="4333875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10033000" y="2387600"/>
              <a:ext cx="1830435" cy="18161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00898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7013" y="2349500"/>
            <a:ext cx="11710987" cy="4330700"/>
          </a:xfrm>
        </p:spPr>
        <p:txBody>
          <a:bodyPr>
            <a:norm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Анализ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диаграмм</a:t>
            </a:r>
          </a:p>
          <a:p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Нахождение формулы линейной функции</a:t>
            </a:r>
          </a:p>
        </p:txBody>
      </p:sp>
      <p:pic>
        <p:nvPicPr>
          <p:cNvPr id="1025" name="DefaultOcx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7013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468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48" y="1608668"/>
            <a:ext cx="10858500" cy="70696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Анализ диаграмм</a:t>
            </a:r>
            <a:b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" y="2315632"/>
            <a:ext cx="10201148" cy="4050792"/>
          </a:xfrm>
        </p:spPr>
        <p:txBody>
          <a:bodyPr>
            <a:normAutofit/>
          </a:bodyPr>
          <a:lstStyle/>
          <a:p>
            <a:r>
              <a:rPr lang="ru-RU" sz="2000" dirty="0"/>
              <a:t>На диаграмме показано содержание </a:t>
            </a:r>
            <a:r>
              <a:rPr lang="ru-RU" sz="2000" dirty="0" smtClean="0"/>
              <a:t>                                                                                       питательных </a:t>
            </a:r>
            <a:r>
              <a:rPr lang="ru-RU" sz="2000" dirty="0"/>
              <a:t>веществ в овсяном печенье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*К прочему относятся вода, витамины и </a:t>
            </a:r>
            <a:r>
              <a:rPr lang="ru-RU" sz="2000" dirty="0" smtClean="0"/>
              <a:t>                                                                                                  минеральные </a:t>
            </a:r>
            <a:r>
              <a:rPr lang="ru-RU" sz="2000" dirty="0"/>
              <a:t>вещества.</a:t>
            </a:r>
          </a:p>
          <a:p>
            <a:r>
              <a:rPr lang="ru-RU" sz="2000" dirty="0"/>
              <a:t>Определите по диаграмме, сколько </a:t>
            </a:r>
            <a:r>
              <a:rPr lang="ru-RU" sz="2000" dirty="0" smtClean="0"/>
              <a:t>                                                                                                                    примерно </a:t>
            </a:r>
            <a:r>
              <a:rPr lang="ru-RU" sz="2000" dirty="0"/>
              <a:t>жиров содержится в 100 г </a:t>
            </a:r>
            <a:r>
              <a:rPr lang="ru-RU" sz="2000" dirty="0" smtClean="0"/>
              <a:t>                                                                 овсяного </a:t>
            </a:r>
            <a:r>
              <a:rPr lang="ru-RU" sz="2000" dirty="0"/>
              <a:t>печенья.</a:t>
            </a:r>
          </a:p>
          <a:p>
            <a:endParaRPr lang="ru-RU" sz="2000" dirty="0"/>
          </a:p>
        </p:txBody>
      </p:sp>
      <p:pic>
        <p:nvPicPr>
          <p:cNvPr id="2052" name="Picture 4" descr="https://math7-vpr.sdamgia.ru/get_file?id=364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32" y="2315632"/>
            <a:ext cx="6235798" cy="43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759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00" y="2260600"/>
            <a:ext cx="4407133" cy="44069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диа­грам­ме по­ка­за­но рас­пре­де­ле­ния зе­мель Уральского, Приволжского, Юж­но­го и Даль­не­во­сточ­но­го Фе­де­раль­ных окру­гов по категориям. </a:t>
            </a:r>
            <a:endParaRPr lang="ru-RU" dirty="0" smtClean="0"/>
          </a:p>
          <a:p>
            <a:r>
              <a:rPr lang="ru-RU" dirty="0" smtClean="0"/>
              <a:t>Опре­де­ли­те </a:t>
            </a:r>
            <a:r>
              <a:rPr lang="ru-RU" dirty="0"/>
              <a:t>по диаграмме, в каком окру­ге доля зе­мель лес­но­го фонда пре­вы­ша­ет 70</a:t>
            </a:r>
            <a:r>
              <a:rPr lang="ru-RU" dirty="0" smtClean="0"/>
              <a:t>%.</a:t>
            </a:r>
            <a:endParaRPr lang="ru-RU" dirty="0"/>
          </a:p>
          <a:p>
            <a:r>
              <a:rPr lang="ru-RU" dirty="0"/>
              <a:t>*прочее — это земли поселений; земли про­мыш­лен­но­сти и иного спе­ци­аль­но­го назначения и земли особо охра­ня­е­мых тер­ри­то­рий и объектов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1) Ураль­ский ФО</a:t>
            </a:r>
          </a:p>
          <a:p>
            <a:r>
              <a:rPr lang="ru-RU" dirty="0"/>
              <a:t>2) При­волж­ский ФО</a:t>
            </a:r>
          </a:p>
          <a:p>
            <a:r>
              <a:rPr lang="ru-RU" dirty="0"/>
              <a:t>3) Южный ФО</a:t>
            </a:r>
          </a:p>
          <a:p>
            <a:r>
              <a:rPr lang="ru-RU" dirty="0"/>
              <a:t>4) Даль­не­во­сточ­ный ФО</a:t>
            </a:r>
          </a:p>
          <a:p>
            <a:endParaRPr lang="ru-RU" dirty="0"/>
          </a:p>
        </p:txBody>
      </p:sp>
      <p:pic>
        <p:nvPicPr>
          <p:cNvPr id="11266" name="Picture 2" descr="https://math7-vpr.sdamgia.ru/get_file?id=370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033" y="2468562"/>
            <a:ext cx="7435617" cy="419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84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breeze.wav"/>
          </p:stSnd>
        </p:sndAc>
      </p:transition>
    </mc:Choice>
    <mc:Fallback xmlns="">
      <p:transition spd="slow"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1" y="2603500"/>
            <a:ext cx="4914900" cy="3416300"/>
          </a:xfrm>
        </p:spPr>
        <p:txBody>
          <a:bodyPr/>
          <a:lstStyle/>
          <a:p>
            <a:r>
              <a:rPr lang="ru-RU" dirty="0"/>
              <a:t>На диаграмме показано, сколько посетителей было в краеведческом музее в течение недели.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детей побывало в музее в субботу и воскресенье в сумме?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math7-vpr.sdamgia.ru/get_file?id=338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573" y="2335212"/>
            <a:ext cx="6917202" cy="45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589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  <p:sndAc>
          <p:stSnd>
            <p:snd r:embed="rId2" name="hammer.wav"/>
          </p:stSnd>
        </p:sndAc>
      </p:transition>
    </mc:Choice>
    <mc:Fallback xmlns="">
      <p:transition spd="slow">
        <p:fade/>
        <p:sndAc>
          <p:stSnd>
            <p:snd r:embed="rId4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" y="2603500"/>
            <a:ext cx="5526649" cy="3416300"/>
          </a:xfrm>
        </p:spPr>
        <p:txBody>
          <a:bodyPr/>
          <a:lstStyle/>
          <a:p>
            <a:r>
              <a:rPr lang="ru-RU" dirty="0"/>
              <a:t>Магазин «Айсберг» продаёт холодильники и морозильники. На диаграмме показано, сколько холодильников и морозильников было продано за неделю в этом магазине. На вертикальной оси указано количество проданного товара, на горизонтальной — дни недели</a:t>
            </a:r>
            <a:r>
              <a:rPr lang="ru-RU" dirty="0" smtClean="0"/>
              <a:t>.</a:t>
            </a:r>
          </a:p>
          <a:p>
            <a:r>
              <a:rPr lang="ru-RU" dirty="0"/>
              <a:t>Определите, сколько всего морозильников продали в пятницу и субботу.</a:t>
            </a:r>
          </a:p>
        </p:txBody>
      </p:sp>
      <p:pic>
        <p:nvPicPr>
          <p:cNvPr id="10242" name="Picture 2" descr="https://math7-vpr.sdamgia.ru/get_file?id=353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449" y="2386012"/>
            <a:ext cx="6331976" cy="431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937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1" y="2603500"/>
            <a:ext cx="4406900" cy="3416300"/>
          </a:xfrm>
        </p:spPr>
        <p:txBody>
          <a:bodyPr/>
          <a:lstStyle/>
          <a:p>
            <a:r>
              <a:rPr lang="ru-RU" dirty="0"/>
              <a:t>В семье трое детей. Сын Артем составил диаграмму возрастов членов семьи</a:t>
            </a:r>
            <a:r>
              <a:rPr lang="ru-RU" dirty="0" smtClean="0"/>
              <a:t>.</a:t>
            </a:r>
          </a:p>
          <a:p>
            <a:r>
              <a:rPr lang="ru-RU" dirty="0"/>
              <a:t>Определите по диаграмме, на сколько лет Артем старше своей младшей сестры.</a:t>
            </a:r>
          </a:p>
        </p:txBody>
      </p:sp>
      <p:pic>
        <p:nvPicPr>
          <p:cNvPr id="7170" name="Picture 2" descr="https://math7-vpr.sdamgia.ru/get_file?id=349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2387599"/>
            <a:ext cx="7200900" cy="42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92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4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2603500"/>
            <a:ext cx="5803901" cy="3416300"/>
          </a:xfrm>
        </p:spPr>
        <p:txBody>
          <a:bodyPr/>
          <a:lstStyle/>
          <a:p>
            <a:r>
              <a:rPr lang="ru-RU" dirty="0"/>
              <a:t>На диаграмме показана средняя цена нефти в 2017 году по месяцам </a:t>
            </a:r>
            <a:r>
              <a:rPr lang="ru-RU" dirty="0" smtClean="0"/>
              <a:t>                               (</a:t>
            </a:r>
            <a:r>
              <a:rPr lang="ru-RU" dirty="0"/>
              <a:t>в долларах </a:t>
            </a:r>
            <a:r>
              <a:rPr lang="ru-RU" dirty="0" smtClean="0"/>
              <a:t>США </a:t>
            </a:r>
            <a:r>
              <a:rPr lang="ru-RU" dirty="0"/>
              <a:t>за 1 баррель</a:t>
            </a:r>
            <a:r>
              <a:rPr lang="ru-RU" dirty="0" smtClean="0"/>
              <a:t>).</a:t>
            </a:r>
          </a:p>
          <a:p>
            <a:r>
              <a:rPr lang="ru-RU" dirty="0"/>
              <a:t>Сколько в 2017 году было месяцев, когда средняя цена нефти превышала 52 доллара за баррель?</a:t>
            </a:r>
          </a:p>
        </p:txBody>
      </p:sp>
      <p:pic>
        <p:nvPicPr>
          <p:cNvPr id="9218" name="Picture 2" descr="https://math7-vpr.sdamgia.ru/get_file?id=35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1" y="2298699"/>
            <a:ext cx="6057900" cy="44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53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arrow.wav"/>
          </p:stSnd>
        </p:sndAc>
      </p:transition>
    </mc:Choice>
    <mc:Fallback xmlns="">
      <p:transition spd="slow">
        <p:checker/>
        <p:sndAc>
          <p:stSnd>
            <p:snd r:embed="rId4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255</TotalTime>
  <Words>393</Words>
  <Application>Microsoft Office PowerPoint</Application>
  <PresentationFormat>Широкоэкранный</PresentationFormat>
  <Paragraphs>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Ион (конференц-зал)</vt:lpstr>
      <vt:lpstr>Подготовка к ВПР</vt:lpstr>
      <vt:lpstr>Домашнее задание</vt:lpstr>
      <vt:lpstr>Темы:</vt:lpstr>
      <vt:lpstr>7. Анализ диаграмм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8. Нахождение формулы линейной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</dc:title>
  <dc:creator>kei</dc:creator>
  <cp:lastModifiedBy>kei</cp:lastModifiedBy>
  <cp:revision>71</cp:revision>
  <dcterms:created xsi:type="dcterms:W3CDTF">2019-04-04T19:03:49Z</dcterms:created>
  <dcterms:modified xsi:type="dcterms:W3CDTF">2019-04-07T07:12:57Z</dcterms:modified>
</cp:coreProperties>
</file>