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7" r:id="rId16"/>
    <p:sldId id="281" r:id="rId17"/>
    <p:sldId id="279" r:id="rId18"/>
    <p:sldId id="280" r:id="rId19"/>
    <p:sldId id="278" r:id="rId20"/>
    <p:sldId id="312" r:id="rId21"/>
    <p:sldId id="319" r:id="rId22"/>
    <p:sldId id="320" r:id="rId23"/>
    <p:sldId id="321" r:id="rId24"/>
    <p:sldId id="322" r:id="rId25"/>
    <p:sldId id="323" r:id="rId26"/>
    <p:sldId id="355" r:id="rId27"/>
    <p:sldId id="271" r:id="rId28"/>
    <p:sldId id="307" r:id="rId29"/>
    <p:sldId id="310" r:id="rId30"/>
    <p:sldId id="311" r:id="rId31"/>
    <p:sldId id="309" r:id="rId32"/>
    <p:sldId id="308" r:id="rId33"/>
    <p:sldId id="313" r:id="rId34"/>
    <p:sldId id="324" r:id="rId35"/>
    <p:sldId id="325" r:id="rId36"/>
    <p:sldId id="327" r:id="rId37"/>
    <p:sldId id="326" r:id="rId38"/>
    <p:sldId id="328" r:id="rId39"/>
    <p:sldId id="357" r:id="rId40"/>
    <p:sldId id="272" r:id="rId41"/>
    <p:sldId id="286" r:id="rId42"/>
    <p:sldId id="287" r:id="rId43"/>
    <p:sldId id="290" r:id="rId44"/>
    <p:sldId id="288" r:id="rId45"/>
    <p:sldId id="289" r:id="rId46"/>
    <p:sldId id="314" r:id="rId47"/>
    <p:sldId id="329" r:id="rId48"/>
    <p:sldId id="330" r:id="rId49"/>
    <p:sldId id="331" r:id="rId50"/>
    <p:sldId id="332" r:id="rId51"/>
    <p:sldId id="333" r:id="rId52"/>
    <p:sldId id="356" r:id="rId53"/>
    <p:sldId id="274" r:id="rId54"/>
    <p:sldId id="302" r:id="rId55"/>
    <p:sldId id="303" r:id="rId56"/>
    <p:sldId id="304" r:id="rId57"/>
    <p:sldId id="305" r:id="rId58"/>
    <p:sldId id="306" r:id="rId59"/>
    <p:sldId id="315" r:id="rId60"/>
    <p:sldId id="334" r:id="rId61"/>
    <p:sldId id="335" r:id="rId62"/>
    <p:sldId id="336" r:id="rId63"/>
    <p:sldId id="337" r:id="rId64"/>
    <p:sldId id="338" r:id="rId65"/>
    <p:sldId id="358" r:id="rId66"/>
    <p:sldId id="359" r:id="rId67"/>
    <p:sldId id="360" r:id="rId68"/>
    <p:sldId id="362" r:id="rId69"/>
    <p:sldId id="361" r:id="rId70"/>
  </p:sldIdLst>
  <p:sldSz cx="12192000" cy="6858000"/>
  <p:notesSz cx="6858000" cy="9144000"/>
  <p:custDataLst>
    <p:tags r:id="rId71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8665A"/>
    <a:srgbClr val="003300"/>
    <a:srgbClr val="006600"/>
    <a:srgbClr val="F8F7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426" autoAdjust="0"/>
    <p:restoredTop sz="94660"/>
  </p:normalViewPr>
  <p:slideViewPr>
    <p:cSldViewPr snapToGrid="0">
      <p:cViewPr varScale="1">
        <p:scale>
          <a:sx n="69" d="100"/>
          <a:sy n="69" d="100"/>
        </p:scale>
        <p:origin x="-474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tags" Target="tags/tag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39454-1FE8-496F-8CD1-B0F68169254A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69B6D-369A-4F3E-9EAA-0BDE7C2973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7844543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39454-1FE8-496F-8CD1-B0F68169254A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69B6D-369A-4F3E-9EAA-0BDE7C2973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8037975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D39454-1FE8-496F-8CD1-B0F68169254A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E69B6D-369A-4F3E-9EAA-0BDE7C2973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8846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1759" t="8459" r="10679" b="7703"/>
          <a:stretch/>
        </p:blipFill>
        <p:spPr>
          <a:xfrm rot="16200000">
            <a:off x="2667000" y="-2667000"/>
            <a:ext cx="6858000" cy="12192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46073" y="720436"/>
            <a:ext cx="5902036" cy="1773382"/>
          </a:xfrm>
        </p:spPr>
        <p:txBody>
          <a:bodyPr>
            <a:noAutofit/>
          </a:bodyPr>
          <a:lstStyle/>
          <a:p>
            <a:r>
              <a:rPr lang="ru-RU" sz="6600" b="1" dirty="0" smtClean="0"/>
              <a:t/>
            </a:r>
            <a:br>
              <a:rPr lang="ru-RU" sz="6600" b="1" dirty="0" smtClean="0"/>
            </a:br>
            <a:r>
              <a:rPr lang="ru-RU" sz="6600" b="1" dirty="0"/>
              <a:t/>
            </a:r>
            <a:br>
              <a:rPr lang="ru-RU" sz="6600" b="1" dirty="0"/>
            </a:br>
            <a:r>
              <a:rPr lang="ru-RU" sz="6600" b="1" dirty="0" smtClean="0"/>
              <a:t/>
            </a:r>
            <a:br>
              <a:rPr lang="ru-RU" sz="6600" b="1" dirty="0" smtClean="0"/>
            </a:br>
            <a:r>
              <a:rPr lang="ru-RU" sz="6600" b="1" dirty="0" smtClean="0"/>
              <a:t/>
            </a:r>
            <a:br>
              <a:rPr lang="ru-RU" sz="6600" b="1" dirty="0" smtClean="0"/>
            </a:br>
            <a:r>
              <a:rPr lang="ru-RU" sz="7200" b="1" dirty="0" smtClean="0">
                <a:solidFill>
                  <a:srgbClr val="28665A"/>
                </a:solidFill>
              </a:rPr>
              <a:t>Экологический </a:t>
            </a:r>
            <a:br>
              <a:rPr lang="ru-RU" sz="7200" b="1" dirty="0" smtClean="0">
                <a:solidFill>
                  <a:srgbClr val="28665A"/>
                </a:solidFill>
              </a:rPr>
            </a:br>
            <a:r>
              <a:rPr lang="ru-RU" sz="7200" b="1" dirty="0" smtClean="0">
                <a:solidFill>
                  <a:srgbClr val="28665A"/>
                </a:solidFill>
              </a:rPr>
              <a:t>турнир</a:t>
            </a:r>
            <a:endParaRPr lang="ru-RU" sz="7200" b="1" dirty="0">
              <a:solidFill>
                <a:srgbClr val="28665A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82291" y="2382981"/>
            <a:ext cx="8309699" cy="3934691"/>
          </a:xfrm>
        </p:spPr>
        <p:txBody>
          <a:bodyPr>
            <a:normAutofit/>
          </a:bodyPr>
          <a:lstStyle/>
          <a:p>
            <a:r>
              <a:rPr lang="ru-RU" sz="8000" b="1" i="1" dirty="0" smtClean="0">
                <a:solidFill>
                  <a:srgbClr val="006600"/>
                </a:solidFill>
              </a:rPr>
              <a:t>«Родная природа»</a:t>
            </a:r>
          </a:p>
          <a:p>
            <a:pPr algn="r"/>
            <a:r>
              <a:rPr lang="ru-RU" sz="2200" b="1" dirty="0" smtClean="0">
                <a:solidFill>
                  <a:srgbClr val="006600"/>
                </a:solidFill>
              </a:rPr>
              <a:t>Выполнил: </a:t>
            </a:r>
            <a:r>
              <a:rPr lang="ru-RU" sz="2200" b="1" dirty="0" err="1" smtClean="0">
                <a:solidFill>
                  <a:srgbClr val="006600"/>
                </a:solidFill>
              </a:rPr>
              <a:t>Лекомцева</a:t>
            </a:r>
            <a:r>
              <a:rPr lang="ru-RU" sz="2200" b="1" dirty="0" smtClean="0">
                <a:solidFill>
                  <a:srgbClr val="006600"/>
                </a:solidFill>
              </a:rPr>
              <a:t> Алена Александровна</a:t>
            </a:r>
          </a:p>
          <a:p>
            <a:pPr algn="r"/>
            <a:r>
              <a:rPr lang="ru-RU" sz="2200" b="1" dirty="0">
                <a:solidFill>
                  <a:srgbClr val="006600"/>
                </a:solidFill>
              </a:rPr>
              <a:t>у</a:t>
            </a:r>
            <a:r>
              <a:rPr lang="ru-RU" sz="2200" b="1" dirty="0" smtClean="0">
                <a:solidFill>
                  <a:srgbClr val="006600"/>
                </a:solidFill>
              </a:rPr>
              <a:t>читель начальных классов </a:t>
            </a:r>
          </a:p>
          <a:p>
            <a:pPr algn="r"/>
            <a:r>
              <a:rPr lang="ru-RU" sz="2200" b="1" dirty="0" smtClean="0">
                <a:solidFill>
                  <a:srgbClr val="006600"/>
                </a:solidFill>
              </a:rPr>
              <a:t>МБОУ </a:t>
            </a:r>
            <a:r>
              <a:rPr lang="ru-RU" sz="2200" b="1" dirty="0" err="1" smtClean="0">
                <a:solidFill>
                  <a:srgbClr val="006600"/>
                </a:solidFill>
              </a:rPr>
              <a:t>Игринская</a:t>
            </a:r>
            <a:r>
              <a:rPr lang="ru-RU" sz="2200" b="1" dirty="0" smtClean="0">
                <a:solidFill>
                  <a:srgbClr val="006600"/>
                </a:solidFill>
              </a:rPr>
              <a:t> СОШ №4</a:t>
            </a:r>
            <a:endParaRPr lang="ru-RU" sz="2200" b="1" dirty="0">
              <a:solidFill>
                <a:srgbClr val="006600"/>
              </a:solidFill>
            </a:endParaRPr>
          </a:p>
        </p:txBody>
      </p:sp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59"/>
          <a:stretch/>
        </p:blipFill>
        <p:spPr bwMode="auto">
          <a:xfrm>
            <a:off x="491693" y="277090"/>
            <a:ext cx="3692380" cy="4211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061639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0521" t="7647" r="10266" b="8189"/>
          <a:stretch/>
        </p:blipFill>
        <p:spPr>
          <a:xfrm rot="16200000">
            <a:off x="3401292" y="-1517076"/>
            <a:ext cx="5320147" cy="1001684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512618"/>
            <a:ext cx="10515600" cy="1094509"/>
          </a:xfrm>
        </p:spPr>
        <p:txBody>
          <a:bodyPr>
            <a:normAutofit/>
          </a:bodyPr>
          <a:lstStyle/>
          <a:p>
            <a:pPr algn="ctr"/>
            <a:r>
              <a:rPr lang="ru-RU" sz="6000" b="1" dirty="0" smtClean="0"/>
              <a:t>1 </a:t>
            </a:r>
            <a:r>
              <a:rPr lang="ru-RU" sz="6000" b="1" dirty="0" smtClean="0">
                <a:solidFill>
                  <a:srgbClr val="003300"/>
                </a:solidFill>
              </a:rPr>
              <a:t>раунд - разминка «Великие»</a:t>
            </a:r>
            <a:endParaRPr lang="ru-RU" sz="6000" b="1" dirty="0">
              <a:solidFill>
                <a:srgbClr val="0033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28713" y="1928813"/>
            <a:ext cx="10225086" cy="4248150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Изображены портреты великих людей- писателей</a:t>
            </a:r>
          </a:p>
          <a:p>
            <a:r>
              <a:rPr lang="ru-RU" sz="4000" dirty="0" smtClean="0"/>
              <a:t>Вам нужно узнать этого великого человека по портрету</a:t>
            </a:r>
          </a:p>
          <a:p>
            <a:r>
              <a:rPr lang="ru-RU" sz="4000" dirty="0" smtClean="0"/>
              <a:t>Берем бланк с номером раунда, подписываем класс, записываем ответы, время на раздумье 30 сек. 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413220217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8613" y="250825"/>
            <a:ext cx="11758612" cy="1325563"/>
          </a:xfrm>
        </p:spPr>
        <p:txBody>
          <a:bodyPr>
            <a:noAutofit/>
          </a:bodyPr>
          <a:lstStyle/>
          <a:p>
            <a:pPr algn="ctr"/>
            <a:r>
              <a:rPr lang="ru-RU" sz="6000" b="1" dirty="0" smtClean="0">
                <a:solidFill>
                  <a:srgbClr val="003300"/>
                </a:solidFill>
              </a:rPr>
              <a:t>Назовите этого Великого человека</a:t>
            </a:r>
            <a:endParaRPr lang="ru-RU" sz="6000" b="1" dirty="0">
              <a:solidFill>
                <a:srgbClr val="0033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57813" y="1414462"/>
            <a:ext cx="6500812" cy="33432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b="1" i="1" dirty="0" smtClean="0">
                <a:solidFill>
                  <a:srgbClr val="333333"/>
                </a:solidFill>
                <a:effectLst/>
                <a:latin typeface="YS Text"/>
              </a:rPr>
              <a:t>«</a:t>
            </a:r>
            <a:r>
              <a:rPr lang="ru-RU" sz="4000" b="1" i="1" dirty="0" smtClean="0">
                <a:solidFill>
                  <a:srgbClr val="333333"/>
                </a:solidFill>
                <a:latin typeface="YS Text"/>
              </a:rPr>
              <a:t>Охранять природу – значит охранять Родину</a:t>
            </a:r>
            <a:r>
              <a:rPr lang="ru-RU" sz="4000" b="1" i="1" dirty="0" smtClean="0">
                <a:solidFill>
                  <a:srgbClr val="333333"/>
                </a:solidFill>
                <a:effectLst/>
                <a:latin typeface="YS Text"/>
              </a:rPr>
              <a:t>».</a:t>
            </a:r>
          </a:p>
          <a:p>
            <a:pPr marL="0" indent="0">
              <a:buNone/>
            </a:pPr>
            <a:endParaRPr lang="ru-RU" sz="4000" b="1" i="1" dirty="0">
              <a:solidFill>
                <a:srgbClr val="333333"/>
              </a:solidFill>
              <a:latin typeface="YS Text"/>
            </a:endParaRPr>
          </a:p>
          <a:p>
            <a:pPr marL="0" indent="0">
              <a:buNone/>
            </a:pPr>
            <a:endParaRPr lang="ru-RU" sz="4000" b="1" i="1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05362" y="3786188"/>
            <a:ext cx="2619057" cy="2619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Picture backgroun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1588861"/>
            <a:ext cx="4608740" cy="4608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301580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4325" y="365125"/>
            <a:ext cx="11877675" cy="1325563"/>
          </a:xfrm>
        </p:spPr>
        <p:txBody>
          <a:bodyPr>
            <a:noAutofit/>
          </a:bodyPr>
          <a:lstStyle/>
          <a:p>
            <a:pPr algn="ctr"/>
            <a:r>
              <a:rPr lang="ru-RU" sz="6000" b="1" dirty="0" smtClean="0">
                <a:solidFill>
                  <a:srgbClr val="003300"/>
                </a:solidFill>
              </a:rPr>
              <a:t>Назовите этого Великого человека</a:t>
            </a:r>
            <a:endParaRPr lang="ru-RU" sz="6000" dirty="0">
              <a:solidFill>
                <a:srgbClr val="0033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43589" y="1890551"/>
            <a:ext cx="5510211" cy="49674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b="1" i="1" dirty="0" smtClean="0">
                <a:solidFill>
                  <a:srgbClr val="333333"/>
                </a:solidFill>
                <a:latin typeface="YS Text"/>
              </a:rPr>
              <a:t>«Задрожали звезды золотые, Задрожало зеркало затона…»</a:t>
            </a:r>
            <a:endParaRPr lang="ru-RU" sz="4000" b="1" i="1" dirty="0">
              <a:solidFill>
                <a:srgbClr val="333333"/>
              </a:solidFill>
              <a:latin typeface="YS Text"/>
            </a:endParaRPr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796337" y="3856689"/>
            <a:ext cx="2557463" cy="270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25" t="3922" r="11167" b="41987"/>
          <a:stretch/>
        </p:blipFill>
        <p:spPr bwMode="auto">
          <a:xfrm>
            <a:off x="928254" y="1427017"/>
            <a:ext cx="4381067" cy="49183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7749365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488" y="283369"/>
            <a:ext cx="11201400" cy="1325563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rgbClr val="003300"/>
                </a:solidFill>
              </a:rPr>
              <a:t>Назовите этого Великого человека</a:t>
            </a:r>
            <a:endParaRPr lang="ru-RU" sz="6000" dirty="0">
              <a:solidFill>
                <a:srgbClr val="0033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78582" y="1825625"/>
            <a:ext cx="6075218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b="1" i="1" dirty="0" smtClean="0">
                <a:solidFill>
                  <a:srgbClr val="333333"/>
                </a:solidFill>
                <a:latin typeface="YS Text"/>
              </a:rPr>
              <a:t>«Сокровенная прелесть природы – родная земля. Самое великолепное, что нам дано для жизни».</a:t>
            </a:r>
            <a:endParaRPr lang="ru-RU" sz="3600" b="1" i="1" dirty="0">
              <a:solidFill>
                <a:srgbClr val="333333"/>
              </a:solidFill>
              <a:latin typeface="YS Text"/>
            </a:endParaRPr>
          </a:p>
        </p:txBody>
      </p:sp>
      <p:pic>
        <p:nvPicPr>
          <p:cNvPr id="3076" name="Picture 4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844831" y="3696565"/>
            <a:ext cx="3571874" cy="3571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97" t="7710" r="63636" b="31953"/>
          <a:stretch/>
        </p:blipFill>
        <p:spPr bwMode="auto">
          <a:xfrm>
            <a:off x="814450" y="1454727"/>
            <a:ext cx="4048495" cy="5029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3242272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0050" y="365125"/>
            <a:ext cx="11372850" cy="1325563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rgbClr val="003300"/>
                </a:solidFill>
              </a:rPr>
              <a:t>Назовите этого Великого человека</a:t>
            </a:r>
            <a:endParaRPr lang="ru-RU" sz="6000" dirty="0">
              <a:solidFill>
                <a:srgbClr val="0033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00550" y="1464469"/>
            <a:ext cx="737235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600" b="1" i="1" dirty="0" smtClean="0">
                <a:solidFill>
                  <a:srgbClr val="333333"/>
                </a:solidFill>
                <a:latin typeface="YS Text"/>
              </a:rPr>
              <a:t>«</a:t>
            </a:r>
            <a:r>
              <a:rPr lang="ru-RU" sz="3600" b="1" i="1" dirty="0">
                <a:solidFill>
                  <a:srgbClr val="333333"/>
                </a:solidFill>
                <a:latin typeface="YS Text"/>
              </a:rPr>
              <a:t>В</a:t>
            </a:r>
            <a:r>
              <a:rPr lang="ru-RU" sz="3600" b="1" i="1" dirty="0" smtClean="0">
                <a:solidFill>
                  <a:srgbClr val="333333"/>
                </a:solidFill>
                <a:latin typeface="YS Text"/>
              </a:rPr>
              <a:t>есь огромный мир вокруг меня, надо мной и подо мной полон неизведанных тайн…».</a:t>
            </a:r>
            <a:endParaRPr lang="ru-RU" sz="3600" b="1" i="1" dirty="0">
              <a:solidFill>
                <a:srgbClr val="333333"/>
              </a:solidFill>
              <a:latin typeface="YS Text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rcRect l="18397" t="12924" r="17740" b="12761"/>
          <a:stretch>
            <a:fillRect/>
          </a:stretch>
        </p:blipFill>
        <p:spPr>
          <a:xfrm>
            <a:off x="9086851" y="4543426"/>
            <a:ext cx="2314575" cy="1885950"/>
          </a:xfrm>
          <a:prstGeom prst="rect">
            <a:avLst/>
          </a:prstGeo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92" t="2033" r="45816" b="56352"/>
          <a:stretch/>
        </p:blipFill>
        <p:spPr bwMode="auto">
          <a:xfrm>
            <a:off x="615329" y="1856509"/>
            <a:ext cx="3707287" cy="4031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6517172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913" y="365125"/>
            <a:ext cx="11344275" cy="1325563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rgbClr val="003300"/>
                </a:solidFill>
              </a:rPr>
              <a:t>Назовите этого Великого человека</a:t>
            </a:r>
            <a:endParaRPr lang="ru-RU" sz="6000" dirty="0">
              <a:solidFill>
                <a:srgbClr val="0033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43055" y="1690688"/>
            <a:ext cx="6453620" cy="4351338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i="1" dirty="0" smtClean="0">
                <a:solidFill>
                  <a:srgbClr val="333333"/>
                </a:solidFill>
                <a:latin typeface="YS Text"/>
              </a:rPr>
              <a:t>«</a:t>
            </a:r>
            <a:r>
              <a:rPr lang="ru-RU" dirty="0">
                <a:solidFill>
                  <a:srgbClr val="333333"/>
                </a:solidFill>
                <a:latin typeface="YS Text"/>
              </a:rPr>
              <a:t>Входи в мир природы! Входи внимательным и пытливым, добрым и смелым. Больше узнавай, больше умей, чтобы вся природа обернулась для тебя большой Родиной</a:t>
            </a:r>
            <a:r>
              <a:rPr lang="ru-RU" sz="4000" i="1" dirty="0" smtClean="0">
                <a:solidFill>
                  <a:srgbClr val="333333"/>
                </a:solidFill>
                <a:latin typeface="YS Text"/>
              </a:rPr>
              <a:t>»</a:t>
            </a:r>
            <a:endParaRPr lang="ru-RU" sz="4000" i="1" dirty="0">
              <a:solidFill>
                <a:srgbClr val="333333"/>
              </a:solidFill>
              <a:latin typeface="YS Text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rcRect l="15144" t="11725" r="15927" b="9573"/>
          <a:stretch>
            <a:fillRect/>
          </a:stretch>
        </p:blipFill>
        <p:spPr>
          <a:xfrm>
            <a:off x="8572501" y="4176442"/>
            <a:ext cx="3024188" cy="2417060"/>
          </a:xfrm>
          <a:prstGeom prst="rect">
            <a:avLst/>
          </a:prstGeom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66" t="23409" r="4013" b="5682"/>
          <a:stretch/>
        </p:blipFill>
        <p:spPr bwMode="auto">
          <a:xfrm>
            <a:off x="762000" y="1551708"/>
            <a:ext cx="3990109" cy="49401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4460872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1346" t="7646" r="11503" b="8654"/>
          <a:stretch/>
        </p:blipFill>
        <p:spPr>
          <a:xfrm rot="16200000">
            <a:off x="3442854" y="-1475511"/>
            <a:ext cx="5181601" cy="996141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779588"/>
            <a:ext cx="11872912" cy="1325563"/>
          </a:xfrm>
        </p:spPr>
        <p:txBody>
          <a:bodyPr>
            <a:noAutofit/>
          </a:bodyPr>
          <a:lstStyle/>
          <a:p>
            <a:pPr algn="ctr"/>
            <a:r>
              <a:rPr lang="ru-RU" sz="11500" b="1" i="1" dirty="0" smtClean="0">
                <a:solidFill>
                  <a:srgbClr val="00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Внимание,</a:t>
            </a:r>
            <a:br>
              <a:rPr lang="ru-RU" sz="11500" b="1" i="1" dirty="0" smtClean="0">
                <a:solidFill>
                  <a:srgbClr val="0033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1500" b="1" i="1" dirty="0" smtClean="0">
                <a:solidFill>
                  <a:srgbClr val="00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ответы.</a:t>
            </a:r>
            <a:endParaRPr lang="ru-RU" sz="11500" b="1" i="1" dirty="0">
              <a:solidFill>
                <a:srgbClr val="0033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8614" y="4057651"/>
            <a:ext cx="11758612" cy="252888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490996217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8613" y="250825"/>
            <a:ext cx="11758612" cy="1325563"/>
          </a:xfrm>
        </p:spPr>
        <p:txBody>
          <a:bodyPr>
            <a:noAutofit/>
          </a:bodyPr>
          <a:lstStyle/>
          <a:p>
            <a:pPr algn="ctr"/>
            <a:r>
              <a:rPr lang="ru-RU" sz="6000" b="1" dirty="0" smtClean="0">
                <a:solidFill>
                  <a:srgbClr val="003300"/>
                </a:solidFill>
              </a:rPr>
              <a:t>Назовите этого Великого человека</a:t>
            </a:r>
            <a:endParaRPr lang="ru-RU" sz="6000" b="1" dirty="0">
              <a:solidFill>
                <a:srgbClr val="0033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57875" y="1414462"/>
            <a:ext cx="6000750" cy="54435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b="1" i="1" dirty="0" smtClean="0">
                <a:solidFill>
                  <a:srgbClr val="333333"/>
                </a:solidFill>
                <a:effectLst/>
                <a:latin typeface="YS Text"/>
              </a:rPr>
              <a:t>«</a:t>
            </a:r>
            <a:r>
              <a:rPr lang="ru-RU" sz="3600" b="1" i="1" dirty="0" smtClean="0">
                <a:solidFill>
                  <a:srgbClr val="333333"/>
                </a:solidFill>
                <a:latin typeface="YS Text"/>
              </a:rPr>
              <a:t>Охранять природу – значит охранять Родину</a:t>
            </a:r>
            <a:r>
              <a:rPr lang="ru-RU" sz="3600" b="1" i="1" dirty="0" smtClean="0">
                <a:solidFill>
                  <a:srgbClr val="333333"/>
                </a:solidFill>
                <a:effectLst/>
                <a:latin typeface="YS Text"/>
              </a:rPr>
              <a:t>».</a:t>
            </a:r>
          </a:p>
          <a:p>
            <a:pPr marL="0" indent="0">
              <a:buNone/>
            </a:pPr>
            <a:endParaRPr lang="ru-RU" sz="3600" b="1" i="1" dirty="0" smtClean="0">
              <a:solidFill>
                <a:srgbClr val="333333"/>
              </a:solidFill>
              <a:effectLst/>
              <a:latin typeface="YS Text"/>
            </a:endParaRPr>
          </a:p>
          <a:p>
            <a:pPr marL="0" indent="0">
              <a:buNone/>
            </a:pPr>
            <a:r>
              <a:rPr lang="ru-RU" sz="3200" b="1" i="1" dirty="0" smtClean="0">
                <a:solidFill>
                  <a:srgbClr val="333333"/>
                </a:solidFill>
                <a:latin typeface="YS Text"/>
              </a:rPr>
              <a:t>Михаил </a:t>
            </a:r>
          </a:p>
          <a:p>
            <a:pPr marL="0" indent="0">
              <a:buNone/>
            </a:pPr>
            <a:r>
              <a:rPr lang="ru-RU" sz="3200" b="1" i="1" dirty="0" smtClean="0">
                <a:solidFill>
                  <a:srgbClr val="333333"/>
                </a:solidFill>
                <a:latin typeface="YS Text"/>
              </a:rPr>
              <a:t>Михайлович</a:t>
            </a:r>
          </a:p>
          <a:p>
            <a:pPr marL="0" indent="0">
              <a:buNone/>
            </a:pPr>
            <a:r>
              <a:rPr lang="ru-RU" sz="3200" b="1" i="1" dirty="0" smtClean="0">
                <a:solidFill>
                  <a:srgbClr val="333333"/>
                </a:solidFill>
                <a:latin typeface="YS Text"/>
              </a:rPr>
              <a:t>Пришвин</a:t>
            </a:r>
            <a:endParaRPr lang="ru-RU" sz="3200" b="1" i="1" dirty="0" smtClean="0">
              <a:solidFill>
                <a:srgbClr val="333333"/>
              </a:solidFill>
              <a:effectLst/>
              <a:latin typeface="YS Text"/>
            </a:endParaRPr>
          </a:p>
          <a:p>
            <a:pPr marL="0" indent="0">
              <a:buNone/>
            </a:pPr>
            <a:endParaRPr lang="ru-RU" sz="4000" b="1" i="1" dirty="0">
              <a:solidFill>
                <a:srgbClr val="333333"/>
              </a:solidFill>
              <a:latin typeface="YS Text"/>
            </a:endParaRPr>
          </a:p>
          <a:p>
            <a:pPr marL="0" indent="0">
              <a:buNone/>
            </a:pPr>
            <a:endParaRPr lang="ru-RU" sz="4000" b="1" i="1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05362" y="3786188"/>
            <a:ext cx="2619057" cy="2619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372" y="1485899"/>
            <a:ext cx="4623955" cy="4623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0499497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4325" y="365125"/>
            <a:ext cx="11877675" cy="1325563"/>
          </a:xfrm>
        </p:spPr>
        <p:txBody>
          <a:bodyPr>
            <a:noAutofit/>
          </a:bodyPr>
          <a:lstStyle/>
          <a:p>
            <a:pPr algn="ctr"/>
            <a:r>
              <a:rPr lang="ru-RU" sz="6000" b="1" dirty="0" smtClean="0">
                <a:solidFill>
                  <a:srgbClr val="003300"/>
                </a:solidFill>
              </a:rPr>
              <a:t>Назовите этого Великого человека</a:t>
            </a:r>
            <a:endParaRPr lang="ru-RU" sz="6000" dirty="0">
              <a:solidFill>
                <a:srgbClr val="0033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88182" y="1375507"/>
            <a:ext cx="6065693" cy="49674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b="1" i="1" dirty="0" smtClean="0">
                <a:solidFill>
                  <a:srgbClr val="333333"/>
                </a:solidFill>
                <a:latin typeface="YS Text"/>
              </a:rPr>
              <a:t>«Задрожали звезды золотые,</a:t>
            </a:r>
          </a:p>
          <a:p>
            <a:pPr marL="0" indent="0">
              <a:buNone/>
            </a:pPr>
            <a:r>
              <a:rPr lang="ru-RU" sz="3600" b="1" i="1" dirty="0" smtClean="0">
                <a:solidFill>
                  <a:srgbClr val="333333"/>
                </a:solidFill>
                <a:latin typeface="YS Text"/>
              </a:rPr>
              <a:t>Задрожало зеркало затона»</a:t>
            </a:r>
          </a:p>
          <a:p>
            <a:pPr marL="0" indent="0">
              <a:buNone/>
            </a:pPr>
            <a:endParaRPr lang="ru-RU" sz="3600" b="1" i="1" dirty="0" smtClean="0">
              <a:solidFill>
                <a:srgbClr val="333333"/>
              </a:solidFill>
              <a:latin typeface="YS Text"/>
            </a:endParaRPr>
          </a:p>
          <a:p>
            <a:pPr marL="0" indent="0">
              <a:buNone/>
            </a:pPr>
            <a:r>
              <a:rPr lang="ru-RU" sz="3600" b="1" i="1" dirty="0" smtClean="0">
                <a:solidFill>
                  <a:srgbClr val="333333"/>
                </a:solidFill>
                <a:latin typeface="YS Text"/>
              </a:rPr>
              <a:t>Сергей</a:t>
            </a:r>
          </a:p>
          <a:p>
            <a:pPr marL="0" indent="0">
              <a:buNone/>
            </a:pPr>
            <a:r>
              <a:rPr lang="ru-RU" sz="3600" b="1" i="1" dirty="0" smtClean="0">
                <a:solidFill>
                  <a:srgbClr val="333333"/>
                </a:solidFill>
                <a:latin typeface="YS Text"/>
              </a:rPr>
              <a:t>Александрович</a:t>
            </a:r>
          </a:p>
          <a:p>
            <a:pPr marL="0" indent="0">
              <a:buNone/>
            </a:pPr>
            <a:r>
              <a:rPr lang="ru-RU" sz="3600" b="1" i="1" dirty="0" smtClean="0">
                <a:solidFill>
                  <a:srgbClr val="333333"/>
                </a:solidFill>
                <a:latin typeface="YS Text"/>
              </a:rPr>
              <a:t>Есенин</a:t>
            </a:r>
            <a:endParaRPr lang="ru-RU" sz="4000" b="1" i="1" dirty="0">
              <a:solidFill>
                <a:srgbClr val="333333"/>
              </a:solidFill>
              <a:latin typeface="YS Text"/>
            </a:endParaRPr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508330" y="4067957"/>
            <a:ext cx="2557463" cy="270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100" y="1396857"/>
            <a:ext cx="4383087" cy="491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5811320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488" y="283369"/>
            <a:ext cx="11201400" cy="1325563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rgbClr val="003300"/>
                </a:solidFill>
              </a:rPr>
              <a:t>Назовите этого Великого человека</a:t>
            </a:r>
            <a:endParaRPr lang="ru-RU" sz="6000" dirty="0">
              <a:solidFill>
                <a:srgbClr val="0033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37018" y="1608932"/>
            <a:ext cx="6750196" cy="4791868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ru-RU" sz="3600" b="1" i="1" dirty="0">
                <a:solidFill>
                  <a:srgbClr val="333333"/>
                </a:solidFill>
                <a:latin typeface="YS Text"/>
              </a:rPr>
              <a:t>«Сокровенная прелесть природы – родная земля. Самое великолепное, что нам дано для </a:t>
            </a:r>
            <a:r>
              <a:rPr lang="ru-RU" sz="3600" b="1" i="1" dirty="0" smtClean="0">
                <a:solidFill>
                  <a:srgbClr val="333333"/>
                </a:solidFill>
                <a:latin typeface="YS Text"/>
              </a:rPr>
              <a:t>жизни».</a:t>
            </a:r>
          </a:p>
          <a:p>
            <a:pPr marL="0" lvl="0" indent="0">
              <a:buNone/>
            </a:pPr>
            <a:endParaRPr lang="ru-RU" sz="3600" b="1" i="1" dirty="0" smtClean="0">
              <a:solidFill>
                <a:srgbClr val="333333"/>
              </a:solidFill>
              <a:latin typeface="YS Text"/>
            </a:endParaRPr>
          </a:p>
          <a:p>
            <a:pPr marL="0" lvl="0" indent="0">
              <a:buNone/>
            </a:pPr>
            <a:r>
              <a:rPr lang="ru-RU" sz="3600" b="1" i="1" dirty="0" smtClean="0">
                <a:solidFill>
                  <a:srgbClr val="333333"/>
                </a:solidFill>
                <a:latin typeface="YS Text"/>
              </a:rPr>
              <a:t>Константин</a:t>
            </a:r>
          </a:p>
          <a:p>
            <a:pPr marL="0" lvl="0" indent="0">
              <a:buNone/>
            </a:pPr>
            <a:r>
              <a:rPr lang="ru-RU" sz="3600" b="1" i="1" dirty="0" smtClean="0">
                <a:solidFill>
                  <a:srgbClr val="333333"/>
                </a:solidFill>
                <a:latin typeface="YS Text"/>
              </a:rPr>
              <a:t>Георгиевич</a:t>
            </a:r>
          </a:p>
          <a:p>
            <a:pPr marL="0" lvl="0" indent="0">
              <a:buNone/>
            </a:pPr>
            <a:r>
              <a:rPr lang="ru-RU" sz="3600" b="1" i="1" dirty="0" smtClean="0">
                <a:solidFill>
                  <a:srgbClr val="333333"/>
                </a:solidFill>
                <a:latin typeface="YS Text"/>
              </a:rPr>
              <a:t>Паустовский</a:t>
            </a:r>
            <a:endParaRPr lang="ru-RU" sz="3600" b="1" i="1" dirty="0">
              <a:solidFill>
                <a:srgbClr val="333333"/>
              </a:solidFill>
              <a:latin typeface="YS Text"/>
            </a:endParaRPr>
          </a:p>
          <a:p>
            <a:pPr marL="0" lvl="0" indent="0">
              <a:buNone/>
            </a:pPr>
            <a:endParaRPr lang="ru-RU" sz="3600" b="1" i="1" dirty="0" smtClean="0">
              <a:solidFill>
                <a:srgbClr val="333333"/>
              </a:solidFill>
              <a:latin typeface="YS Text"/>
            </a:endParaRPr>
          </a:p>
        </p:txBody>
      </p:sp>
      <p:pic>
        <p:nvPicPr>
          <p:cNvPr id="3076" name="Picture 4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15340" y="3571875"/>
            <a:ext cx="3571874" cy="3571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576" y="1378527"/>
            <a:ext cx="4048125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4141300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0050" y="365125"/>
            <a:ext cx="11372850" cy="1325563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rgbClr val="003300"/>
                </a:solidFill>
              </a:rPr>
              <a:t>Назовите этого Великого человека</a:t>
            </a:r>
            <a:endParaRPr lang="ru-RU" sz="6000" dirty="0">
              <a:solidFill>
                <a:srgbClr val="0033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52109" y="1450181"/>
            <a:ext cx="7439891" cy="486749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600" b="1" i="1" dirty="0" smtClean="0">
                <a:solidFill>
                  <a:srgbClr val="333333"/>
                </a:solidFill>
                <a:latin typeface="YS Text"/>
              </a:rPr>
              <a:t>«</a:t>
            </a:r>
            <a:r>
              <a:rPr lang="ru-RU" sz="3600" b="1" i="1" dirty="0">
                <a:solidFill>
                  <a:srgbClr val="333333"/>
                </a:solidFill>
                <a:latin typeface="YS Text"/>
              </a:rPr>
              <a:t>Весь огромный мир вокруг меня, надо мной и подо мной полон неизведанных </a:t>
            </a:r>
            <a:r>
              <a:rPr lang="ru-RU" sz="3600" b="1" i="1" dirty="0" smtClean="0">
                <a:solidFill>
                  <a:srgbClr val="333333"/>
                </a:solidFill>
                <a:latin typeface="YS Text"/>
              </a:rPr>
              <a:t>тайн…»</a:t>
            </a:r>
          </a:p>
          <a:p>
            <a:pPr marL="0" indent="0">
              <a:buNone/>
            </a:pPr>
            <a:endParaRPr lang="ru-RU" sz="3600" b="1" i="1" dirty="0">
              <a:solidFill>
                <a:srgbClr val="333333"/>
              </a:solidFill>
              <a:latin typeface="YS Text"/>
            </a:endParaRPr>
          </a:p>
          <a:p>
            <a:pPr marL="0" indent="0">
              <a:buNone/>
            </a:pPr>
            <a:r>
              <a:rPr lang="ru-RU" sz="3600" b="1" i="1" dirty="0" smtClean="0">
                <a:solidFill>
                  <a:srgbClr val="333333"/>
                </a:solidFill>
                <a:latin typeface="YS Text"/>
              </a:rPr>
              <a:t>Виталий</a:t>
            </a:r>
          </a:p>
          <a:p>
            <a:pPr marL="0" indent="0">
              <a:buNone/>
            </a:pPr>
            <a:r>
              <a:rPr lang="ru-RU" sz="3600" b="1" i="1" dirty="0" smtClean="0">
                <a:solidFill>
                  <a:srgbClr val="333333"/>
                </a:solidFill>
                <a:latin typeface="YS Text"/>
              </a:rPr>
              <a:t>Валентинович</a:t>
            </a:r>
          </a:p>
          <a:p>
            <a:pPr marL="0" indent="0">
              <a:buNone/>
            </a:pPr>
            <a:r>
              <a:rPr lang="ru-RU" sz="3600" b="1" i="1" dirty="0" smtClean="0">
                <a:solidFill>
                  <a:srgbClr val="333333"/>
                </a:solidFill>
                <a:latin typeface="YS Text"/>
              </a:rPr>
              <a:t>Бианки</a:t>
            </a:r>
          </a:p>
          <a:p>
            <a:pPr marL="0" indent="0">
              <a:buNone/>
            </a:pPr>
            <a:endParaRPr lang="ru-RU" sz="1800" b="1" i="1" dirty="0">
              <a:solidFill>
                <a:srgbClr val="333333"/>
              </a:solidFill>
              <a:latin typeface="YS Text"/>
            </a:endParaRPr>
          </a:p>
          <a:p>
            <a:pPr marL="0" indent="0">
              <a:buNone/>
            </a:pPr>
            <a:r>
              <a:rPr lang="ru-RU" sz="3200" b="1" i="1" dirty="0" smtClean="0">
                <a:solidFill>
                  <a:srgbClr val="333333"/>
                </a:solidFill>
                <a:latin typeface="YS Text"/>
              </a:rPr>
              <a:t>      </a:t>
            </a:r>
            <a:endParaRPr lang="ru-RU" sz="3200" b="1" i="1" dirty="0">
              <a:solidFill>
                <a:srgbClr val="333333"/>
              </a:solidFill>
              <a:latin typeface="YS Text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rcRect l="18397" t="12924" r="17740" b="12761"/>
          <a:stretch>
            <a:fillRect/>
          </a:stretch>
        </p:blipFill>
        <p:spPr>
          <a:xfrm>
            <a:off x="9086851" y="4543426"/>
            <a:ext cx="2314575" cy="1885950"/>
          </a:xfrm>
          <a:prstGeom prst="rect">
            <a:avLst/>
          </a:prstGeom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701" y="1663844"/>
            <a:ext cx="3873711" cy="4210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2957614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913" y="365125"/>
            <a:ext cx="11344275" cy="1325563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rgbClr val="003300"/>
                </a:solidFill>
              </a:rPr>
              <a:t>Назовите этого Великого человека</a:t>
            </a:r>
            <a:endParaRPr lang="ru-RU" sz="6000" dirty="0">
              <a:solidFill>
                <a:srgbClr val="0033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78470" y="1738313"/>
            <a:ext cx="8075467" cy="485069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3600" b="1" i="1" dirty="0" smtClean="0">
              <a:solidFill>
                <a:srgbClr val="333333"/>
              </a:solidFill>
              <a:latin typeface="YS Text"/>
            </a:endParaRPr>
          </a:p>
          <a:p>
            <a:pPr marL="0" indent="0">
              <a:buNone/>
            </a:pPr>
            <a:endParaRPr lang="ru-RU" sz="4000" b="1" i="1" dirty="0">
              <a:solidFill>
                <a:srgbClr val="333333"/>
              </a:solidFill>
              <a:latin typeface="YS Text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rcRect l="15144" t="11725" r="15927" b="9573"/>
          <a:stretch>
            <a:fillRect/>
          </a:stretch>
        </p:blipFill>
        <p:spPr>
          <a:xfrm>
            <a:off x="9075159" y="4457430"/>
            <a:ext cx="2666999" cy="2131579"/>
          </a:xfrm>
          <a:prstGeom prst="rect">
            <a:avLst/>
          </a:prstGeom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07" y="1457614"/>
            <a:ext cx="3992563" cy="4938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516582" y="1574464"/>
            <a:ext cx="6982690" cy="50926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ru-RU" sz="4000" i="1" dirty="0">
                <a:solidFill>
                  <a:srgbClr val="333333"/>
                </a:solidFill>
                <a:latin typeface="YS Text"/>
              </a:rPr>
              <a:t>«</a:t>
            </a:r>
            <a:r>
              <a:rPr lang="ru-RU" sz="2800" dirty="0">
                <a:solidFill>
                  <a:srgbClr val="333333"/>
                </a:solidFill>
                <a:latin typeface="YS Text"/>
              </a:rPr>
              <a:t>Входи в мир природы! Входи внимательным и пытливым, добрым и смелым. Больше узнавай, больше умей, чтобы вся природа обернулась для тебя большой Родиной</a:t>
            </a:r>
            <a:r>
              <a:rPr lang="ru-RU" sz="4000" i="1" dirty="0" smtClean="0">
                <a:solidFill>
                  <a:srgbClr val="333333"/>
                </a:solidFill>
                <a:latin typeface="YS Text"/>
              </a:rPr>
              <a:t>»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ru-RU" sz="4000" i="1" dirty="0">
              <a:solidFill>
                <a:srgbClr val="333333"/>
              </a:solidFill>
              <a:latin typeface="YS Text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ru-RU" sz="4000" i="1" dirty="0" smtClean="0">
                <a:solidFill>
                  <a:srgbClr val="333333"/>
                </a:solidFill>
                <a:latin typeface="YS Text"/>
              </a:rPr>
              <a:t>Евгений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ru-RU" sz="4000" i="1" dirty="0" smtClean="0">
                <a:solidFill>
                  <a:srgbClr val="333333"/>
                </a:solidFill>
                <a:latin typeface="YS Text"/>
              </a:rPr>
              <a:t>Иванович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ru-RU" sz="4000" i="1" dirty="0" err="1" smtClean="0">
                <a:solidFill>
                  <a:srgbClr val="333333"/>
                </a:solidFill>
                <a:latin typeface="YS Text"/>
              </a:rPr>
              <a:t>Чарушин</a:t>
            </a:r>
            <a:endParaRPr lang="ru-RU" sz="4000" i="1" dirty="0">
              <a:solidFill>
                <a:srgbClr val="333333"/>
              </a:solidFill>
              <a:latin typeface="YS Text"/>
            </a:endParaRPr>
          </a:p>
        </p:txBody>
      </p:sp>
    </p:spTree>
    <p:extLst>
      <p:ext uri="{BB962C8B-B14F-4D97-AF65-F5344CB8AC3E}">
        <p14:creationId xmlns:p14="http://schemas.microsoft.com/office/powerpoint/2010/main" val="811466912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1965" t="7880" r="11297" b="8654"/>
          <a:stretch/>
        </p:blipFill>
        <p:spPr>
          <a:xfrm rot="16200000">
            <a:off x="3470564" y="-1489365"/>
            <a:ext cx="5153892" cy="993371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0654" y="1116880"/>
            <a:ext cx="10515600" cy="804863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 smtClean="0">
                <a:solidFill>
                  <a:srgbClr val="003300"/>
                </a:solidFill>
              </a:rPr>
              <a:t>2 раунд: </a:t>
            </a:r>
            <a:br>
              <a:rPr lang="ru-RU" sz="5400" b="1" dirty="0" smtClean="0">
                <a:solidFill>
                  <a:srgbClr val="003300"/>
                </a:solidFill>
              </a:rPr>
            </a:br>
            <a:r>
              <a:rPr lang="ru-RU" sz="5400" b="1" dirty="0" smtClean="0">
                <a:solidFill>
                  <a:srgbClr val="003300"/>
                </a:solidFill>
              </a:rPr>
              <a:t>«Реки России играют в прятки»</a:t>
            </a:r>
            <a:endParaRPr lang="ru-RU" sz="5400" b="1" dirty="0">
              <a:solidFill>
                <a:srgbClr val="0033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85875" y="2386013"/>
            <a:ext cx="10067924" cy="3790950"/>
          </a:xfrm>
        </p:spPr>
        <p:txBody>
          <a:bodyPr>
            <a:normAutofit lnSpcReduction="10000"/>
          </a:bodyPr>
          <a:lstStyle/>
          <a:p>
            <a:r>
              <a:rPr lang="ru-RU" sz="4000" dirty="0" smtClean="0"/>
              <a:t>Вам будут даны изображения. В названии того, что изображено на картинке, содержится название реки России. </a:t>
            </a:r>
          </a:p>
          <a:p>
            <a:r>
              <a:rPr lang="ru-RU" sz="4000" dirty="0" smtClean="0"/>
              <a:t>Буквы в названии переставлять не нужно. </a:t>
            </a:r>
          </a:p>
          <a:p>
            <a:r>
              <a:rPr lang="ru-RU" sz="4000" dirty="0" smtClean="0"/>
              <a:t>Выбираем бланк с номером раунда, подписываем класс, записываем ответы, время на раздумье 1 минута.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3279404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4337" y="336550"/>
            <a:ext cx="11044237" cy="1325563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rgbClr val="003300"/>
                </a:solidFill>
              </a:rPr>
              <a:t>«Реки </a:t>
            </a:r>
            <a:r>
              <a:rPr lang="ru-RU" sz="6000" b="1" dirty="0">
                <a:solidFill>
                  <a:srgbClr val="003300"/>
                </a:solidFill>
              </a:rPr>
              <a:t>России играют в </a:t>
            </a:r>
            <a:r>
              <a:rPr lang="ru-RU" sz="6000" b="1" dirty="0" smtClean="0">
                <a:solidFill>
                  <a:srgbClr val="003300"/>
                </a:solidFill>
              </a:rPr>
              <a:t>прятки»</a:t>
            </a:r>
            <a:endParaRPr lang="ru-RU" sz="6000" b="1" dirty="0">
              <a:solidFill>
                <a:srgbClr val="003300"/>
              </a:solidFill>
            </a:endParaRPr>
          </a:p>
        </p:txBody>
      </p:sp>
      <p:pic>
        <p:nvPicPr>
          <p:cNvPr id="4098" name="Picture 2" descr="https://sun9-53.userapi.com/impg/7nUd9MteX2-qj1ZLJTkHMiRraLai2sHbu9qdIA/r0tNvcnap9Y.jpg?size=800x589&amp;quality=95&amp;sign=fa0e81917bed651905bdf948cfeb80b9&amp;type=album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46" t="3228" r="546" b="6250"/>
          <a:stretch>
            <a:fillRect/>
          </a:stretch>
        </p:blipFill>
        <p:spPr bwMode="auto">
          <a:xfrm>
            <a:off x="1769332" y="1414464"/>
            <a:ext cx="8203344" cy="522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05362" y="3786188"/>
            <a:ext cx="2619057" cy="2619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8118034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8613" y="365125"/>
            <a:ext cx="11387137" cy="1325563"/>
          </a:xfrm>
        </p:spPr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003300"/>
                </a:solidFill>
              </a:rPr>
              <a:t>«Реки </a:t>
            </a:r>
            <a:r>
              <a:rPr lang="ru-RU" sz="6000" b="1" dirty="0">
                <a:solidFill>
                  <a:srgbClr val="003300"/>
                </a:solidFill>
              </a:rPr>
              <a:t>России играют в </a:t>
            </a:r>
            <a:r>
              <a:rPr lang="ru-RU" sz="6000" b="1" dirty="0" smtClean="0">
                <a:solidFill>
                  <a:srgbClr val="003300"/>
                </a:solidFill>
              </a:rPr>
              <a:t>прятки»</a:t>
            </a:r>
            <a:endParaRPr lang="ru-RU" sz="6000" dirty="0">
              <a:solidFill>
                <a:srgbClr val="003300"/>
              </a:solidFill>
            </a:endParaRPr>
          </a:p>
        </p:txBody>
      </p:sp>
      <p:pic>
        <p:nvPicPr>
          <p:cNvPr id="11266" name="Picture 2" descr="https://sun9-9.userapi.com/impg/50VTvTkL-QyzEbDZEbo0ejL9htxmsSWFJjzFhA/xAAyqkIm5e0.jpg?size=600x465&amp;quality=95&amp;sign=7588f4e8b37ff869e9d2360a2070a6af&amp;type=album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10" b="8517"/>
          <a:stretch>
            <a:fillRect/>
          </a:stretch>
        </p:blipFill>
        <p:spPr bwMode="auto">
          <a:xfrm>
            <a:off x="1500187" y="1328738"/>
            <a:ext cx="8086725" cy="5331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96362" y="3907544"/>
            <a:ext cx="2557463" cy="270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4720124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175" y="365125"/>
            <a:ext cx="11763375" cy="1325563"/>
          </a:xfrm>
        </p:spPr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003300"/>
                </a:solidFill>
              </a:rPr>
              <a:t>«Реки </a:t>
            </a:r>
            <a:r>
              <a:rPr lang="ru-RU" sz="6000" b="1" dirty="0">
                <a:solidFill>
                  <a:srgbClr val="003300"/>
                </a:solidFill>
              </a:rPr>
              <a:t>России играют в </a:t>
            </a:r>
            <a:r>
              <a:rPr lang="ru-RU" sz="6000" b="1" dirty="0" smtClean="0">
                <a:solidFill>
                  <a:srgbClr val="003300"/>
                </a:solidFill>
              </a:rPr>
              <a:t>прятки»</a:t>
            </a:r>
            <a:endParaRPr lang="ru-RU" sz="6000" b="1" dirty="0">
              <a:solidFill>
                <a:srgbClr val="003300"/>
              </a:solidFill>
            </a:endParaRPr>
          </a:p>
        </p:txBody>
      </p:sp>
      <p:pic>
        <p:nvPicPr>
          <p:cNvPr id="9218" name="Picture 2" descr="https://sun9-36.userapi.com/impg/w3f8YjsUUyfZRad3-FBsbFuGs0VTpXBSwm0p0w/bnNJQ9Bbr_w.jpg?size=735x905&amp;quality=95&amp;sign=65a0ed97a29eaf4bad45679f760572ea&amp;type=album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117" b="15708"/>
          <a:stretch>
            <a:fillRect/>
          </a:stretch>
        </p:blipFill>
        <p:spPr bwMode="auto">
          <a:xfrm>
            <a:off x="2343058" y="1490661"/>
            <a:ext cx="6543768" cy="5251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48676" y="3471864"/>
            <a:ext cx="3571874" cy="3571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4110398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1463" y="379412"/>
            <a:ext cx="11558587" cy="1325563"/>
          </a:xfrm>
        </p:spPr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003300"/>
                </a:solidFill>
              </a:rPr>
              <a:t>«Реки </a:t>
            </a:r>
            <a:r>
              <a:rPr lang="ru-RU" sz="6000" b="1" dirty="0">
                <a:solidFill>
                  <a:srgbClr val="003300"/>
                </a:solidFill>
              </a:rPr>
              <a:t>России играют в </a:t>
            </a:r>
            <a:r>
              <a:rPr lang="ru-RU" sz="6000" b="1" dirty="0" smtClean="0">
                <a:solidFill>
                  <a:srgbClr val="003300"/>
                </a:solidFill>
              </a:rPr>
              <a:t>прятки»</a:t>
            </a:r>
            <a:endParaRPr lang="ru-RU" sz="6000" dirty="0">
              <a:solidFill>
                <a:srgbClr val="003300"/>
              </a:solidFill>
            </a:endParaRPr>
          </a:p>
        </p:txBody>
      </p:sp>
      <p:pic>
        <p:nvPicPr>
          <p:cNvPr id="10242" name="Picture 2" descr="https://sun9-29.userapi.com/impg/FxQ-iE_VROWI5QGVtKsws-A6dsMS1LaKl0Eaxg/5mNdypuWHts.jpg?size=1024x676&amp;quality=95&amp;sign=59fbcffcb047369fabf0b51a40548047&amp;type=album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08" t="38601" r="2271" b="614"/>
          <a:stretch>
            <a:fillRect/>
          </a:stretch>
        </p:blipFill>
        <p:spPr bwMode="auto">
          <a:xfrm>
            <a:off x="385763" y="2043114"/>
            <a:ext cx="9286875" cy="424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rcRect l="18397" t="12924" r="17740" b="12761"/>
          <a:stretch>
            <a:fillRect/>
          </a:stretch>
        </p:blipFill>
        <p:spPr>
          <a:xfrm>
            <a:off x="9767888" y="3937001"/>
            <a:ext cx="2314575" cy="188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393415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4350" y="365125"/>
            <a:ext cx="11315700" cy="1325563"/>
          </a:xfrm>
        </p:spPr>
        <p:txBody>
          <a:bodyPr>
            <a:normAutofit/>
          </a:bodyPr>
          <a:lstStyle/>
          <a:p>
            <a:r>
              <a:rPr lang="ru-RU" sz="6000" b="1" dirty="0" smtClean="0">
                <a:solidFill>
                  <a:srgbClr val="003300"/>
                </a:solidFill>
              </a:rPr>
              <a:t>«Реки </a:t>
            </a:r>
            <a:r>
              <a:rPr lang="ru-RU" sz="6000" b="1" dirty="0">
                <a:solidFill>
                  <a:srgbClr val="003300"/>
                </a:solidFill>
              </a:rPr>
              <a:t>России играют в </a:t>
            </a:r>
            <a:r>
              <a:rPr lang="ru-RU" sz="6000" b="1" dirty="0" smtClean="0">
                <a:solidFill>
                  <a:srgbClr val="003300"/>
                </a:solidFill>
              </a:rPr>
              <a:t>прятки»</a:t>
            </a:r>
            <a:endParaRPr lang="ru-RU" sz="6000" b="1" dirty="0">
              <a:solidFill>
                <a:srgbClr val="003300"/>
              </a:solidFill>
            </a:endParaRPr>
          </a:p>
        </p:txBody>
      </p:sp>
      <p:pic>
        <p:nvPicPr>
          <p:cNvPr id="8194" name="Picture 2" descr="https://sun9-66.userapi.com/impg/eouwqtXCnbRhj4szmwhXTb0CAYbZ_WL540drRQ/sC6xO_MfE_s.jpg?size=1100x510&amp;quality=95&amp;sign=9f2551c7e113e20951e9f12d36816125&amp;type=album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18" b="819"/>
          <a:stretch>
            <a:fillRect/>
          </a:stretch>
        </p:blipFill>
        <p:spPr bwMode="auto">
          <a:xfrm>
            <a:off x="284973" y="1690688"/>
            <a:ext cx="9559116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rcRect l="15144" t="11725" r="15927" b="9573"/>
          <a:stretch>
            <a:fillRect/>
          </a:stretch>
        </p:blipFill>
        <p:spPr>
          <a:xfrm>
            <a:off x="9921709" y="4629150"/>
            <a:ext cx="2270291" cy="1814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124198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1345" t="8344" r="11916" b="8539"/>
          <a:stretch/>
        </p:blipFill>
        <p:spPr>
          <a:xfrm rot="16200000">
            <a:off x="3505200" y="-1427019"/>
            <a:ext cx="5153892" cy="989214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779588"/>
            <a:ext cx="11872912" cy="1325563"/>
          </a:xfrm>
        </p:spPr>
        <p:txBody>
          <a:bodyPr>
            <a:noAutofit/>
          </a:bodyPr>
          <a:lstStyle/>
          <a:p>
            <a:pPr algn="ctr"/>
            <a:r>
              <a:rPr lang="ru-RU" sz="11500" b="1" i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Внимание,</a:t>
            </a:r>
            <a:br>
              <a:rPr lang="ru-RU" sz="11500" b="1" i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1500" b="1" i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ответы.</a:t>
            </a:r>
            <a:endParaRPr lang="ru-RU" sz="11500" b="1" i="1" dirty="0">
              <a:solidFill>
                <a:srgbClr val="00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8614" y="4057651"/>
            <a:ext cx="11758612" cy="252888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3156900923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4337" y="336550"/>
            <a:ext cx="11044237" cy="2861352"/>
          </a:xfrm>
        </p:spPr>
        <p:txBody>
          <a:bodyPr>
            <a:noAutofit/>
          </a:bodyPr>
          <a:lstStyle/>
          <a:p>
            <a:pPr algn="ctr"/>
            <a:r>
              <a:rPr lang="ru-RU" sz="6000" b="1" dirty="0">
                <a:solidFill>
                  <a:srgbClr val="003300"/>
                </a:solidFill>
              </a:rPr>
              <a:t>Реки России играют в прятки</a:t>
            </a:r>
            <a:r>
              <a:rPr lang="ru-RU" sz="6000" b="1" dirty="0" smtClean="0">
                <a:solidFill>
                  <a:srgbClr val="002060"/>
                </a:solidFill>
              </a:rPr>
              <a:t/>
            </a:r>
            <a:br>
              <a:rPr lang="ru-RU" sz="6000" b="1" dirty="0" smtClean="0">
                <a:solidFill>
                  <a:srgbClr val="002060"/>
                </a:solidFill>
              </a:rPr>
            </a:br>
            <a:r>
              <a:rPr lang="ru-RU" sz="6000" b="1" dirty="0" smtClean="0">
                <a:solidFill>
                  <a:srgbClr val="002060"/>
                </a:solidFill>
              </a:rPr>
              <a:t>П </a:t>
            </a:r>
            <a:r>
              <a:rPr lang="ru-RU" sz="6000" b="1" dirty="0" smtClean="0">
                <a:solidFill>
                  <a:srgbClr val="00B050"/>
                </a:solidFill>
              </a:rPr>
              <a:t>И Ж </a:t>
            </a:r>
            <a:r>
              <a:rPr lang="ru-RU" sz="6000" b="1" dirty="0" smtClean="0">
                <a:solidFill>
                  <a:srgbClr val="002060"/>
                </a:solidFill>
              </a:rPr>
              <a:t>М А</a:t>
            </a:r>
            <a:br>
              <a:rPr lang="ru-RU" sz="6000" b="1" dirty="0" smtClean="0">
                <a:solidFill>
                  <a:srgbClr val="002060"/>
                </a:solidFill>
              </a:rPr>
            </a:br>
            <a:r>
              <a:rPr lang="ru-RU" sz="6000" b="1" dirty="0" smtClean="0">
                <a:solidFill>
                  <a:srgbClr val="00B050"/>
                </a:solidFill>
              </a:rPr>
              <a:t>П И Ж М А</a:t>
            </a:r>
            <a:endParaRPr lang="ru-RU" sz="6000" b="1" dirty="0">
              <a:solidFill>
                <a:srgbClr val="00B050"/>
              </a:solidFill>
            </a:endParaRPr>
          </a:p>
        </p:txBody>
      </p:sp>
      <p:pic>
        <p:nvPicPr>
          <p:cNvPr id="4098" name="Picture 2" descr="https://sun9-53.userapi.com/impg/7nUd9MteX2-qj1ZLJTkHMiRraLai2sHbu9qdIA/r0tNvcnap9Y.jpg?size=800x589&amp;quality=95&amp;sign=fa0e81917bed651905bdf948cfeb80b9&amp;type=album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46" t="3228" r="546" b="6250"/>
          <a:stretch>
            <a:fillRect/>
          </a:stretch>
        </p:blipFill>
        <p:spPr bwMode="auto">
          <a:xfrm>
            <a:off x="1857374" y="3197902"/>
            <a:ext cx="5031518" cy="3207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48099" y="3686175"/>
            <a:ext cx="2619057" cy="2619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0913060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8613" y="365125"/>
            <a:ext cx="11387137" cy="2035175"/>
          </a:xfrm>
        </p:spPr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003300"/>
                </a:solidFill>
              </a:rPr>
              <a:t>«Реки </a:t>
            </a:r>
            <a:r>
              <a:rPr lang="ru-RU" sz="6000" b="1" dirty="0">
                <a:solidFill>
                  <a:srgbClr val="003300"/>
                </a:solidFill>
              </a:rPr>
              <a:t>России играют в </a:t>
            </a:r>
            <a:r>
              <a:rPr lang="ru-RU" sz="6000" b="1" dirty="0" smtClean="0">
                <a:solidFill>
                  <a:srgbClr val="003300"/>
                </a:solidFill>
              </a:rPr>
              <a:t>прятки»</a:t>
            </a:r>
            <a:br>
              <a:rPr lang="ru-RU" sz="6000" b="1" dirty="0" smtClean="0">
                <a:solidFill>
                  <a:srgbClr val="003300"/>
                </a:solidFill>
              </a:rPr>
            </a:br>
            <a:r>
              <a:rPr lang="ru-RU" sz="6000" b="1" dirty="0" smtClean="0">
                <a:solidFill>
                  <a:srgbClr val="00B050"/>
                </a:solidFill>
              </a:rPr>
              <a:t>А В</a:t>
            </a:r>
            <a:r>
              <a:rPr lang="ru-RU" sz="6000" b="1" dirty="0" smtClean="0">
                <a:solidFill>
                  <a:srgbClr val="002060"/>
                </a:solidFill>
              </a:rPr>
              <a:t> О К А </a:t>
            </a:r>
            <a:r>
              <a:rPr lang="ru-RU" sz="6000" b="1" dirty="0" smtClean="0">
                <a:solidFill>
                  <a:srgbClr val="00B050"/>
                </a:solidFill>
              </a:rPr>
              <a:t>Д О</a:t>
            </a:r>
            <a:endParaRPr lang="ru-RU" sz="6000" dirty="0">
              <a:solidFill>
                <a:srgbClr val="00B050"/>
              </a:solidFill>
            </a:endParaRPr>
          </a:p>
        </p:txBody>
      </p:sp>
      <p:pic>
        <p:nvPicPr>
          <p:cNvPr id="11266" name="Picture 2" descr="https://sun9-9.userapi.com/impg/50VTvTkL-QyzEbDZEbo0ejL9htxmsSWFJjzFhA/xAAyqkIm5e0.jpg?size=600x465&amp;quality=95&amp;sign=7588f4e8b37ff869e9d2360a2070a6af&amp;type=album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10" b="8517"/>
          <a:stretch>
            <a:fillRect/>
          </a:stretch>
        </p:blipFill>
        <p:spPr bwMode="auto">
          <a:xfrm>
            <a:off x="2143125" y="3058859"/>
            <a:ext cx="5029201" cy="3315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39099" y="3674147"/>
            <a:ext cx="2557463" cy="270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9091018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175" y="365125"/>
            <a:ext cx="11763375" cy="2506663"/>
          </a:xfrm>
        </p:spPr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003300"/>
                </a:solidFill>
              </a:rPr>
              <a:t>«Реки </a:t>
            </a:r>
            <a:r>
              <a:rPr lang="ru-RU" sz="6000" b="1" dirty="0">
                <a:solidFill>
                  <a:srgbClr val="003300"/>
                </a:solidFill>
              </a:rPr>
              <a:t>России играют в </a:t>
            </a:r>
            <a:r>
              <a:rPr lang="ru-RU" sz="6000" b="1" dirty="0" smtClean="0">
                <a:solidFill>
                  <a:srgbClr val="003300"/>
                </a:solidFill>
              </a:rPr>
              <a:t>прятки»</a:t>
            </a:r>
            <a:br>
              <a:rPr lang="ru-RU" sz="6000" b="1" dirty="0" smtClean="0">
                <a:solidFill>
                  <a:srgbClr val="003300"/>
                </a:solidFill>
              </a:rPr>
            </a:br>
            <a:r>
              <a:rPr lang="ru-RU" sz="6000" b="1" dirty="0" smtClean="0">
                <a:solidFill>
                  <a:srgbClr val="002060"/>
                </a:solidFill>
              </a:rPr>
              <a:t> </a:t>
            </a:r>
            <a:r>
              <a:rPr lang="ru-RU" sz="6000" b="1" dirty="0" smtClean="0">
                <a:solidFill>
                  <a:srgbClr val="00B050"/>
                </a:solidFill>
              </a:rPr>
              <a:t>П </a:t>
            </a:r>
            <a:r>
              <a:rPr lang="ru-RU" sz="6000" b="1" dirty="0">
                <a:solidFill>
                  <a:srgbClr val="00B050"/>
                </a:solidFill>
              </a:rPr>
              <a:t>О</a:t>
            </a:r>
            <a:r>
              <a:rPr lang="ru-RU" sz="6000" b="1" dirty="0" smtClean="0">
                <a:solidFill>
                  <a:srgbClr val="00B050"/>
                </a:solidFill>
              </a:rPr>
              <a:t> С Е Й </a:t>
            </a:r>
            <a:r>
              <a:rPr lang="ru-RU" sz="6000" b="1" dirty="0" smtClean="0">
                <a:solidFill>
                  <a:srgbClr val="002060"/>
                </a:solidFill>
              </a:rPr>
              <a:t>Д О Н</a:t>
            </a:r>
            <a:endParaRPr lang="ru-RU" sz="6000" b="1" dirty="0">
              <a:solidFill>
                <a:srgbClr val="002060"/>
              </a:solidFill>
            </a:endParaRPr>
          </a:p>
        </p:txBody>
      </p:sp>
      <p:pic>
        <p:nvPicPr>
          <p:cNvPr id="9218" name="Picture 2" descr="https://sun9-36.userapi.com/impg/w3f8YjsUUyfZRad3-FBsbFuGs0VTpXBSwm0p0w/bnNJQ9Bbr_w.jpg?size=735x905&amp;quality=95&amp;sign=65a0ed97a29eaf4bad45679f760572ea&amp;type=album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117" b="15708"/>
          <a:stretch>
            <a:fillRect/>
          </a:stretch>
        </p:blipFill>
        <p:spPr bwMode="auto">
          <a:xfrm>
            <a:off x="2819309" y="3286127"/>
            <a:ext cx="4172042" cy="3348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91351" y="3286127"/>
            <a:ext cx="3571874" cy="3571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9761049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1463" y="379412"/>
            <a:ext cx="11558587" cy="2520951"/>
          </a:xfrm>
        </p:spPr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003300"/>
                </a:solidFill>
              </a:rPr>
              <a:t>«Реки </a:t>
            </a:r>
            <a:r>
              <a:rPr lang="ru-RU" sz="6000" b="1" dirty="0">
                <a:solidFill>
                  <a:srgbClr val="003300"/>
                </a:solidFill>
              </a:rPr>
              <a:t>России играют в </a:t>
            </a:r>
            <a:r>
              <a:rPr lang="ru-RU" sz="6000" b="1" dirty="0" smtClean="0">
                <a:solidFill>
                  <a:srgbClr val="003300"/>
                </a:solidFill>
              </a:rPr>
              <a:t>прятки» </a:t>
            </a:r>
            <a:br>
              <a:rPr lang="ru-RU" sz="6000" b="1" dirty="0" smtClean="0">
                <a:solidFill>
                  <a:srgbClr val="003300"/>
                </a:solidFill>
              </a:rPr>
            </a:br>
            <a:r>
              <a:rPr lang="ru-RU" sz="6000" b="1" dirty="0" smtClean="0">
                <a:solidFill>
                  <a:srgbClr val="006600"/>
                </a:solidFill>
              </a:rPr>
              <a:t>В О Р </a:t>
            </a:r>
            <a:r>
              <a:rPr lang="ru-RU" sz="6000" b="1" dirty="0" smtClean="0">
                <a:solidFill>
                  <a:srgbClr val="002060"/>
                </a:solidFill>
              </a:rPr>
              <a:t>О Б Ь </a:t>
            </a:r>
            <a:r>
              <a:rPr lang="ru-RU" sz="6000" b="1" dirty="0" smtClean="0">
                <a:solidFill>
                  <a:srgbClr val="006600"/>
                </a:solidFill>
              </a:rPr>
              <a:t>И</a:t>
            </a:r>
            <a:endParaRPr lang="ru-RU" sz="6000" dirty="0">
              <a:solidFill>
                <a:srgbClr val="006600"/>
              </a:solidFill>
            </a:endParaRPr>
          </a:p>
        </p:txBody>
      </p:sp>
      <p:pic>
        <p:nvPicPr>
          <p:cNvPr id="10242" name="Picture 2" descr="https://sun9-29.userapi.com/impg/FxQ-iE_VROWI5QGVtKsws-A6dsMS1LaKl0Eaxg/5mNdypuWHts.jpg?size=1024x676&amp;quality=95&amp;sign=59fbcffcb047369fabf0b51a40548047&amp;type=album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08" t="38601" r="2271" b="614"/>
          <a:stretch>
            <a:fillRect/>
          </a:stretch>
        </p:blipFill>
        <p:spPr bwMode="auto">
          <a:xfrm>
            <a:off x="1100138" y="3306658"/>
            <a:ext cx="6886575" cy="3146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rcRect l="18397" t="12924" r="17740" b="12761"/>
          <a:stretch>
            <a:fillRect/>
          </a:stretch>
        </p:blipFill>
        <p:spPr>
          <a:xfrm>
            <a:off x="8582025" y="4094164"/>
            <a:ext cx="2314575" cy="188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047017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4350" y="365125"/>
            <a:ext cx="11315700" cy="2420938"/>
          </a:xfrm>
        </p:spPr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003300"/>
                </a:solidFill>
              </a:rPr>
              <a:t>«Реки </a:t>
            </a:r>
            <a:r>
              <a:rPr lang="ru-RU" sz="6000" b="1" dirty="0">
                <a:solidFill>
                  <a:srgbClr val="003300"/>
                </a:solidFill>
              </a:rPr>
              <a:t>России играют в </a:t>
            </a:r>
            <a:r>
              <a:rPr lang="ru-RU" sz="6000" b="1" dirty="0" smtClean="0">
                <a:solidFill>
                  <a:srgbClr val="003300"/>
                </a:solidFill>
              </a:rPr>
              <a:t>прятки» </a:t>
            </a:r>
            <a:br>
              <a:rPr lang="ru-RU" sz="6000" b="1" dirty="0" smtClean="0">
                <a:solidFill>
                  <a:srgbClr val="003300"/>
                </a:solidFill>
              </a:rPr>
            </a:br>
            <a:r>
              <a:rPr lang="ru-RU" sz="6000" b="1" dirty="0" smtClean="0">
                <a:solidFill>
                  <a:srgbClr val="006600"/>
                </a:solidFill>
              </a:rPr>
              <a:t>П О</a:t>
            </a:r>
            <a:r>
              <a:rPr lang="ru-RU" sz="6000" b="1" dirty="0" smtClean="0">
                <a:solidFill>
                  <a:srgbClr val="002060"/>
                </a:solidFill>
              </a:rPr>
              <a:t> Л Е  Н А </a:t>
            </a:r>
            <a:r>
              <a:rPr lang="ru-RU" sz="6000" b="1" dirty="0" smtClean="0">
                <a:solidFill>
                  <a:srgbClr val="006600"/>
                </a:solidFill>
              </a:rPr>
              <a:t>Р Ц И С </a:t>
            </a:r>
            <a:r>
              <a:rPr lang="ru-RU" sz="6000" b="1" dirty="0" err="1" smtClean="0">
                <a:solidFill>
                  <a:srgbClr val="006600"/>
                </a:solidFill>
              </a:rPr>
              <a:t>С</a:t>
            </a:r>
            <a:r>
              <a:rPr lang="ru-RU" sz="6000" b="1" dirty="0" smtClean="0">
                <a:solidFill>
                  <a:srgbClr val="006600"/>
                </a:solidFill>
              </a:rPr>
              <a:t> О В</a:t>
            </a:r>
            <a:endParaRPr lang="ru-RU" sz="6000" b="1" dirty="0">
              <a:solidFill>
                <a:srgbClr val="006600"/>
              </a:solidFill>
            </a:endParaRPr>
          </a:p>
        </p:txBody>
      </p:sp>
      <p:pic>
        <p:nvPicPr>
          <p:cNvPr id="8194" name="Picture 2" descr="https://sun9-66.userapi.com/impg/eouwqtXCnbRhj4szmwhXTb0CAYbZ_WL540drRQ/sC6xO_MfE_s.jpg?size=1100x510&amp;quality=95&amp;sign=9f2551c7e113e20951e9f12d36816125&amp;type=album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18" b="819"/>
          <a:stretch>
            <a:fillRect/>
          </a:stretch>
        </p:blipFill>
        <p:spPr bwMode="auto">
          <a:xfrm>
            <a:off x="1070785" y="3026244"/>
            <a:ext cx="6873065" cy="3417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rcRect l="15144" t="11725" r="15927" b="9573"/>
          <a:stretch>
            <a:fillRect/>
          </a:stretch>
        </p:blipFill>
        <p:spPr>
          <a:xfrm>
            <a:off x="8550108" y="4443412"/>
            <a:ext cx="2270291" cy="1814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177204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128693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>
                <a:solidFill>
                  <a:srgbClr val="003300"/>
                </a:solidFill>
              </a:rPr>
              <a:t>Назовите экологические проблемы </a:t>
            </a:r>
            <a:r>
              <a:rPr lang="ru-RU" sz="4800" b="1" dirty="0" smtClean="0">
                <a:solidFill>
                  <a:srgbClr val="003300"/>
                </a:solidFill>
              </a:rPr>
              <a:t>рек и принятие мер</a:t>
            </a:r>
            <a:r>
              <a:rPr lang="ru-RU" sz="4800" b="1" dirty="0">
                <a:solidFill>
                  <a:srgbClr val="003300"/>
                </a:solidFill>
              </a:rPr>
              <a:t/>
            </a:r>
            <a:br>
              <a:rPr lang="ru-RU" sz="4800" b="1" dirty="0">
                <a:solidFill>
                  <a:srgbClr val="003300"/>
                </a:solidFill>
              </a:rPr>
            </a:br>
            <a:endParaRPr lang="ru-RU" sz="4800" b="1" dirty="0">
              <a:solidFill>
                <a:srgbClr val="0033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avatars.mds.yandex.net/i?id=a454b0bc1783e1e246d48351a007cf92e2bddb37-4884516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12" y="1835294"/>
            <a:ext cx="3670280" cy="2750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avatars.mds.yandex.net/i?id=b733756c29eed1dadc8e01dacab29a4b9cf7807c-8497237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2556" y="1669039"/>
            <a:ext cx="4177143" cy="2784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209" y="3986429"/>
            <a:ext cx="4572000" cy="2695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5669646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7529" t="11540" r="7761" b="10508"/>
          <a:stretch/>
        </p:blipFill>
        <p:spPr>
          <a:xfrm>
            <a:off x="1039090" y="845127"/>
            <a:ext cx="10086109" cy="523701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785813"/>
            <a:ext cx="10515600" cy="904875"/>
          </a:xfrm>
        </p:spPr>
        <p:txBody>
          <a:bodyPr>
            <a:noAutofit/>
          </a:bodyPr>
          <a:lstStyle/>
          <a:p>
            <a:pPr algn="ctr"/>
            <a:r>
              <a:rPr lang="ru-RU" sz="6000" b="1" dirty="0" smtClean="0">
                <a:solidFill>
                  <a:srgbClr val="003300"/>
                </a:solidFill>
              </a:rPr>
              <a:t>3 раунд: «Звери и птицы»</a:t>
            </a:r>
            <a:endParaRPr lang="ru-RU" sz="6000" b="1" dirty="0">
              <a:solidFill>
                <a:srgbClr val="0033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3000" y="1825625"/>
            <a:ext cx="9915525" cy="4246563"/>
          </a:xfrm>
        </p:spPr>
        <p:txBody>
          <a:bodyPr/>
          <a:lstStyle/>
          <a:p>
            <a:r>
              <a:rPr lang="ru-RU" sz="4000" dirty="0" smtClean="0"/>
              <a:t>Узнать животного или птицу.</a:t>
            </a:r>
          </a:p>
          <a:p>
            <a:r>
              <a:rPr lang="ru-RU" sz="4000" dirty="0" smtClean="0"/>
              <a:t>Выбираем бланк с номером раунда, подписываем класс, записываем ответы, время на раздумье 30 секунд. 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6966386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6000" b="1" dirty="0" smtClean="0">
                <a:solidFill>
                  <a:srgbClr val="003300"/>
                </a:solidFill>
              </a:rPr>
              <a:t>«Звери </a:t>
            </a:r>
            <a:r>
              <a:rPr lang="ru-RU" sz="6000" b="1" dirty="0">
                <a:solidFill>
                  <a:srgbClr val="003300"/>
                </a:solidFill>
              </a:rPr>
              <a:t>и </a:t>
            </a:r>
            <a:r>
              <a:rPr lang="ru-RU" sz="6000" b="1" dirty="0" smtClean="0">
                <a:solidFill>
                  <a:srgbClr val="003300"/>
                </a:solidFill>
              </a:rPr>
              <a:t>птицы» </a:t>
            </a:r>
            <a:br>
              <a:rPr lang="ru-RU" sz="6000" b="1" dirty="0" smtClean="0">
                <a:solidFill>
                  <a:srgbClr val="003300"/>
                </a:solidFill>
              </a:rPr>
            </a:br>
            <a:r>
              <a:rPr lang="ru-RU" sz="6000" b="1" dirty="0" smtClean="0">
                <a:solidFill>
                  <a:srgbClr val="003300"/>
                </a:solidFill>
              </a:rPr>
              <a:t>Кто это?</a:t>
            </a:r>
            <a:endParaRPr lang="ru-RU" sz="6000" b="1" dirty="0">
              <a:solidFill>
                <a:srgbClr val="003300"/>
              </a:solidFill>
            </a:endParaRPr>
          </a:p>
        </p:txBody>
      </p:sp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05362" y="3786188"/>
            <a:ext cx="2619057" cy="2619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6000" dirty="0" smtClean="0"/>
              <a:t>Назовите хищное животное похожее на кошку 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2245009344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6000" b="1" dirty="0" smtClean="0">
                <a:solidFill>
                  <a:srgbClr val="003300"/>
                </a:solidFill>
              </a:rPr>
              <a:t>«Звери </a:t>
            </a:r>
            <a:r>
              <a:rPr lang="ru-RU" sz="6000" b="1" dirty="0">
                <a:solidFill>
                  <a:srgbClr val="003300"/>
                </a:solidFill>
              </a:rPr>
              <a:t>и </a:t>
            </a:r>
            <a:r>
              <a:rPr lang="ru-RU" sz="6000" b="1" dirty="0" smtClean="0">
                <a:solidFill>
                  <a:srgbClr val="003300"/>
                </a:solidFill>
              </a:rPr>
              <a:t>птицы»</a:t>
            </a:r>
            <a:br>
              <a:rPr lang="ru-RU" sz="6000" b="1" dirty="0" smtClean="0">
                <a:solidFill>
                  <a:srgbClr val="003300"/>
                </a:solidFill>
              </a:rPr>
            </a:br>
            <a:r>
              <a:rPr lang="ru-RU" sz="6000" b="1" dirty="0" smtClean="0">
                <a:solidFill>
                  <a:srgbClr val="003300"/>
                </a:solidFill>
              </a:rPr>
              <a:t>Кто это?</a:t>
            </a:r>
            <a:endParaRPr lang="ru-RU" sz="6000" dirty="0">
              <a:solidFill>
                <a:srgbClr val="003300"/>
              </a:solidFill>
            </a:endParaRPr>
          </a:p>
        </p:txBody>
      </p:sp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96362" y="3907544"/>
            <a:ext cx="2557463" cy="270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6000" dirty="0" smtClean="0"/>
              <a:t>Прилет этих птиц означает приход весны. Они прилетают самыми первыми.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3948036700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82449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000" b="1" dirty="0" smtClean="0">
                <a:solidFill>
                  <a:srgbClr val="003300"/>
                </a:solidFill>
              </a:rPr>
              <a:t>«Звери </a:t>
            </a:r>
            <a:r>
              <a:rPr lang="ru-RU" sz="6000" b="1" dirty="0">
                <a:solidFill>
                  <a:srgbClr val="003300"/>
                </a:solidFill>
              </a:rPr>
              <a:t>и </a:t>
            </a:r>
            <a:r>
              <a:rPr lang="ru-RU" sz="6000" b="1" dirty="0" smtClean="0">
                <a:solidFill>
                  <a:srgbClr val="003300"/>
                </a:solidFill>
              </a:rPr>
              <a:t>птицы» </a:t>
            </a:r>
            <a:br>
              <a:rPr lang="ru-RU" sz="6000" b="1" dirty="0" smtClean="0">
                <a:solidFill>
                  <a:srgbClr val="003300"/>
                </a:solidFill>
              </a:rPr>
            </a:br>
            <a:r>
              <a:rPr lang="ru-RU" sz="6000" b="1" dirty="0" smtClean="0">
                <a:solidFill>
                  <a:srgbClr val="003300"/>
                </a:solidFill>
              </a:rPr>
              <a:t>Кто это?</a:t>
            </a:r>
            <a:endParaRPr lang="ru-RU" sz="6000" dirty="0">
              <a:solidFill>
                <a:srgbClr val="003300"/>
              </a:solidFill>
            </a:endParaRPr>
          </a:p>
        </p:txBody>
      </p:sp>
      <p:sp>
        <p:nvSpPr>
          <p:cNvPr id="9" name="Объект 8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6000" dirty="0" smtClean="0"/>
              <a:t>Эта птица носит название танца</a:t>
            </a:r>
            <a:endParaRPr lang="ru-RU" sz="6000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19434" y="3654539"/>
            <a:ext cx="3572566" cy="3572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980618"/>
      </p:ext>
    </p:extLst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6000" b="1" dirty="0" smtClean="0">
                <a:solidFill>
                  <a:srgbClr val="003300"/>
                </a:solidFill>
              </a:rPr>
              <a:t>«Звери </a:t>
            </a:r>
            <a:r>
              <a:rPr lang="ru-RU" sz="6000" b="1" dirty="0">
                <a:solidFill>
                  <a:srgbClr val="003300"/>
                </a:solidFill>
              </a:rPr>
              <a:t>и </a:t>
            </a:r>
            <a:r>
              <a:rPr lang="ru-RU" sz="6000" b="1" dirty="0" smtClean="0">
                <a:solidFill>
                  <a:srgbClr val="003300"/>
                </a:solidFill>
              </a:rPr>
              <a:t>птицы» </a:t>
            </a:r>
            <a:br>
              <a:rPr lang="ru-RU" sz="6000" b="1" dirty="0" smtClean="0">
                <a:solidFill>
                  <a:srgbClr val="003300"/>
                </a:solidFill>
              </a:rPr>
            </a:br>
            <a:r>
              <a:rPr lang="ru-RU" sz="6000" b="1" dirty="0" smtClean="0">
                <a:solidFill>
                  <a:srgbClr val="003300"/>
                </a:solidFill>
              </a:rPr>
              <a:t>Кто это?</a:t>
            </a:r>
            <a:endParaRPr lang="ru-RU" sz="6000" dirty="0">
              <a:solidFill>
                <a:srgbClr val="0033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4108" y="4627163"/>
            <a:ext cx="2310584" cy="1889924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6000" dirty="0" smtClean="0"/>
              <a:t>Эта птица умеет летать хвостом вперед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2461832034"/>
      </p:ext>
    </p:extLst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6000" b="1" dirty="0" smtClean="0">
                <a:solidFill>
                  <a:srgbClr val="003300"/>
                </a:solidFill>
              </a:rPr>
              <a:t>«Звери </a:t>
            </a:r>
            <a:r>
              <a:rPr lang="ru-RU" sz="6000" b="1" dirty="0">
                <a:solidFill>
                  <a:srgbClr val="003300"/>
                </a:solidFill>
              </a:rPr>
              <a:t>и </a:t>
            </a:r>
            <a:r>
              <a:rPr lang="ru-RU" sz="6000" b="1" dirty="0" smtClean="0">
                <a:solidFill>
                  <a:srgbClr val="003300"/>
                </a:solidFill>
              </a:rPr>
              <a:t>птицы» </a:t>
            </a:r>
            <a:br>
              <a:rPr lang="ru-RU" sz="6000" b="1" dirty="0" smtClean="0">
                <a:solidFill>
                  <a:srgbClr val="003300"/>
                </a:solidFill>
              </a:rPr>
            </a:br>
            <a:r>
              <a:rPr lang="ru-RU" sz="6000" b="1" dirty="0" smtClean="0">
                <a:solidFill>
                  <a:srgbClr val="003300"/>
                </a:solidFill>
              </a:rPr>
              <a:t>Кто это?</a:t>
            </a:r>
            <a:endParaRPr lang="ru-RU" sz="6000" dirty="0">
              <a:solidFill>
                <a:srgbClr val="0033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rcRect l="15144" t="11725" r="15927" b="9573"/>
          <a:stretch>
            <a:fillRect/>
          </a:stretch>
        </p:blipFill>
        <p:spPr>
          <a:xfrm>
            <a:off x="9026359" y="4257674"/>
            <a:ext cx="2663571" cy="2128839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5400" dirty="0" smtClean="0"/>
              <a:t>Он не потеет, и поэтому возникают проблемы с перегревом тела: вот тут-то его и выручают большие уши. О ком речь?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994200685"/>
      </p:ext>
    </p:extLst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1758" t="8578" r="11503" b="7724"/>
          <a:stretch/>
        </p:blipFill>
        <p:spPr>
          <a:xfrm rot="16200000">
            <a:off x="3567545" y="-1489364"/>
            <a:ext cx="5153892" cy="996141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779588"/>
            <a:ext cx="11872912" cy="1325563"/>
          </a:xfrm>
        </p:spPr>
        <p:txBody>
          <a:bodyPr>
            <a:noAutofit/>
          </a:bodyPr>
          <a:lstStyle/>
          <a:p>
            <a:pPr algn="ctr"/>
            <a:r>
              <a:rPr lang="ru-RU" sz="11500" b="1" i="1" dirty="0" smtClean="0">
                <a:solidFill>
                  <a:srgbClr val="00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Внимание,</a:t>
            </a:r>
            <a:br>
              <a:rPr lang="ru-RU" sz="11500" b="1" i="1" dirty="0" smtClean="0">
                <a:solidFill>
                  <a:srgbClr val="0033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1500" b="1" i="1" dirty="0" smtClean="0">
                <a:solidFill>
                  <a:srgbClr val="00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ответы.</a:t>
            </a:r>
            <a:endParaRPr lang="ru-RU" sz="11500" b="1" i="1" dirty="0">
              <a:solidFill>
                <a:srgbClr val="0033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8614" y="4057651"/>
            <a:ext cx="11758612" cy="252888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3325494179"/>
      </p:ext>
    </p:extLst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81125" y="279400"/>
            <a:ext cx="10515600" cy="3506788"/>
          </a:xfrm>
        </p:spPr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003300"/>
                </a:solidFill>
              </a:rPr>
              <a:t>Кто это? (Рысь)</a:t>
            </a:r>
            <a:br>
              <a:rPr lang="ru-RU" sz="6000" b="1" dirty="0" smtClean="0">
                <a:solidFill>
                  <a:srgbClr val="003300"/>
                </a:solidFill>
              </a:rPr>
            </a:br>
            <a:r>
              <a:rPr lang="ru-RU" sz="6000" b="1" dirty="0" smtClean="0">
                <a:solidFill>
                  <a:srgbClr val="003300"/>
                </a:solidFill>
              </a:rPr>
              <a:t/>
            </a:r>
            <a:br>
              <a:rPr lang="ru-RU" sz="6000" b="1" dirty="0" smtClean="0">
                <a:solidFill>
                  <a:srgbClr val="003300"/>
                </a:solidFill>
              </a:rPr>
            </a:br>
            <a:r>
              <a:rPr lang="ru-RU" sz="6000" b="1" dirty="0" smtClean="0">
                <a:solidFill>
                  <a:srgbClr val="002060"/>
                </a:solidFill>
              </a:rPr>
              <a:t>          </a:t>
            </a:r>
            <a:r>
              <a:rPr lang="ru-RU" sz="6000" b="1" dirty="0">
                <a:solidFill>
                  <a:srgbClr val="002060"/>
                </a:solidFill>
              </a:rPr>
              <a:t> </a:t>
            </a:r>
            <a:r>
              <a:rPr lang="ru-RU" sz="6000" b="1" dirty="0" smtClean="0">
                <a:solidFill>
                  <a:srgbClr val="002060"/>
                </a:solidFill>
              </a:rPr>
              <a:t>              </a:t>
            </a:r>
            <a:endParaRPr lang="ru-RU" sz="6000" b="1" dirty="0">
              <a:solidFill>
                <a:srgbClr val="002060"/>
              </a:solidFill>
            </a:endParaRPr>
          </a:p>
        </p:txBody>
      </p:sp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05362" y="3786188"/>
            <a:ext cx="2619057" cy="2619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Наташа\Desktop\Новая папка (4)\56031610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/>
          <a:srcRect r="9698" b="10016"/>
          <a:stretch/>
        </p:blipFill>
        <p:spPr bwMode="auto">
          <a:xfrm>
            <a:off x="1501041" y="1881043"/>
            <a:ext cx="6195942" cy="463059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2374907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8124" y="181373"/>
            <a:ext cx="10515600" cy="2400300"/>
          </a:xfrm>
        </p:spPr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003300"/>
                </a:solidFill>
              </a:rPr>
              <a:t>Кто это? (Грач) </a:t>
            </a:r>
            <a:br>
              <a:rPr lang="ru-RU" sz="6000" b="1" dirty="0" smtClean="0">
                <a:solidFill>
                  <a:srgbClr val="003300"/>
                </a:solidFill>
              </a:rPr>
            </a:br>
            <a:r>
              <a:rPr lang="ru-RU" sz="6000" b="1" dirty="0" smtClean="0">
                <a:solidFill>
                  <a:srgbClr val="002060"/>
                </a:solidFill>
              </a:rPr>
              <a:t>                  </a:t>
            </a:r>
            <a:endParaRPr lang="ru-RU" sz="6000" dirty="0"/>
          </a:p>
        </p:txBody>
      </p:sp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96362" y="3907544"/>
            <a:ext cx="2557463" cy="270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3828" y="1621038"/>
            <a:ext cx="6498528" cy="4876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47157"/>
      </p:ext>
    </p:extLst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063750"/>
          </a:xfrm>
        </p:spPr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003300"/>
                </a:solidFill>
              </a:rPr>
              <a:t>Кто это? </a:t>
            </a:r>
            <a:r>
              <a:rPr lang="ru-RU" sz="6000" b="1" dirty="0">
                <a:solidFill>
                  <a:srgbClr val="003300"/>
                </a:solidFill>
              </a:rPr>
              <a:t>(</a:t>
            </a:r>
            <a:r>
              <a:rPr lang="ru-RU" sz="6000" b="1" dirty="0" smtClean="0">
                <a:solidFill>
                  <a:srgbClr val="003300"/>
                </a:solidFill>
              </a:rPr>
              <a:t>Чечётка)</a:t>
            </a:r>
            <a:br>
              <a:rPr lang="ru-RU" sz="6000" b="1" dirty="0" smtClean="0">
                <a:solidFill>
                  <a:srgbClr val="003300"/>
                </a:solidFill>
              </a:rPr>
            </a:br>
            <a:r>
              <a:rPr lang="ru-RU" sz="6000" b="1" dirty="0" smtClean="0">
                <a:solidFill>
                  <a:srgbClr val="002060"/>
                </a:solidFill>
              </a:rPr>
              <a:t>                 </a:t>
            </a:r>
            <a:endParaRPr lang="ru-RU" sz="6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78784" y="3549721"/>
            <a:ext cx="3572566" cy="3572566"/>
          </a:xfrm>
          <a:prstGeom prst="rect">
            <a:avLst/>
          </a:prstGeom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" name="Picture 3" descr="C:\Users\Наташа\Desktop\Новая папка (4)\смайлики\чечетка.jpg"/>
          <p:cNvPicPr>
            <a:picLocks noChangeAspect="1" noChangeArrowheads="1"/>
          </p:cNvPicPr>
          <p:nvPr/>
        </p:nvPicPr>
        <p:blipFill rotWithShape="1">
          <a:blip r:embed="rId3"/>
          <a:srcRect l="21805" t="17102" b="17247"/>
          <a:stretch/>
        </p:blipFill>
        <p:spPr bwMode="auto">
          <a:xfrm>
            <a:off x="880267" y="1870365"/>
            <a:ext cx="7442098" cy="45442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6139504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14517" y="365125"/>
            <a:ext cx="10515600" cy="2292350"/>
          </a:xfrm>
        </p:spPr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003300"/>
                </a:solidFill>
              </a:rPr>
              <a:t>Кто это? </a:t>
            </a:r>
            <a:r>
              <a:rPr lang="ru-RU" sz="6000" b="1" dirty="0">
                <a:solidFill>
                  <a:srgbClr val="003300"/>
                </a:solidFill>
              </a:rPr>
              <a:t>(</a:t>
            </a:r>
            <a:r>
              <a:rPr lang="ru-RU" sz="6000" b="1" dirty="0" smtClean="0">
                <a:solidFill>
                  <a:srgbClr val="003300"/>
                </a:solidFill>
              </a:rPr>
              <a:t>Колибри)  </a:t>
            </a:r>
            <a:r>
              <a:rPr lang="ru-RU" sz="6000" b="1" dirty="0" smtClean="0">
                <a:solidFill>
                  <a:srgbClr val="002060"/>
                </a:solidFill>
              </a:rPr>
              <a:t/>
            </a:r>
            <a:br>
              <a:rPr lang="ru-RU" sz="6000" b="1" dirty="0" smtClean="0">
                <a:solidFill>
                  <a:srgbClr val="002060"/>
                </a:solidFill>
              </a:rPr>
            </a:br>
            <a:r>
              <a:rPr lang="ru-RU" sz="6000" b="1" dirty="0" smtClean="0">
                <a:solidFill>
                  <a:srgbClr val="002060"/>
                </a:solidFill>
              </a:rPr>
              <a:t>            </a:t>
            </a:r>
            <a:endParaRPr lang="ru-RU" sz="6000" dirty="0"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5985" y="4311652"/>
            <a:ext cx="2310584" cy="1889924"/>
          </a:xfrm>
          <a:prstGeom prst="rect">
            <a:avLst/>
          </a:prstGeom>
        </p:spPr>
      </p:pic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email"/>
          <a:srcRect l="13926" t="17656" r="8063" b="7396"/>
          <a:stretch/>
        </p:blipFill>
        <p:spPr bwMode="auto">
          <a:xfrm>
            <a:off x="1116329" y="1925782"/>
            <a:ext cx="6706945" cy="4627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4221552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66655" y="365124"/>
            <a:ext cx="9177606" cy="2752149"/>
          </a:xfrm>
        </p:spPr>
        <p:txBody>
          <a:bodyPr>
            <a:normAutofit/>
          </a:bodyPr>
          <a:lstStyle/>
          <a:p>
            <a:r>
              <a:rPr lang="ru-RU" sz="6000" b="1" dirty="0" smtClean="0">
                <a:solidFill>
                  <a:srgbClr val="003300"/>
                </a:solidFill>
              </a:rPr>
              <a:t>Кто это? (Слон)</a:t>
            </a:r>
            <a:br>
              <a:rPr lang="ru-RU" sz="6000" b="1" dirty="0" smtClean="0">
                <a:solidFill>
                  <a:srgbClr val="003300"/>
                </a:solidFill>
              </a:rPr>
            </a:br>
            <a:endParaRPr lang="ru-RU" sz="6000" b="1" dirty="0">
              <a:solidFill>
                <a:srgbClr val="0033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rcRect l="15144" t="11725" r="15927" b="9573"/>
          <a:stretch>
            <a:fillRect/>
          </a:stretch>
        </p:blipFill>
        <p:spPr>
          <a:xfrm>
            <a:off x="8310561" y="3878515"/>
            <a:ext cx="2663571" cy="2128839"/>
          </a:xfrm>
          <a:prstGeom prst="rect">
            <a:avLst/>
          </a:prstGeom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Picture 5" descr="African_Elephant_in_Kenya"/>
          <p:cNvPicPr>
            <a:picLocks noChangeAspect="1" noChangeArrowheads="1"/>
          </p:cNvPicPr>
          <p:nvPr/>
        </p:nvPicPr>
        <p:blipFill rotWithShape="1">
          <a:blip r:embed="rId3"/>
          <a:srcRect l="19454" t="23398" r="4425" b="7525"/>
          <a:stretch/>
        </p:blipFill>
        <p:spPr bwMode="auto">
          <a:xfrm>
            <a:off x="720436" y="1967346"/>
            <a:ext cx="6525491" cy="4391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30290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253384"/>
          </a:xfrm>
        </p:spPr>
        <p:txBody>
          <a:bodyPr>
            <a:normAutofit/>
          </a:bodyPr>
          <a:lstStyle/>
          <a:p>
            <a:r>
              <a:rPr lang="ru-RU" dirty="0"/>
              <a:t>Как нужно поступать человеку, чтобы </a:t>
            </a:r>
            <a:r>
              <a:rPr lang="ru-RU" dirty="0" smtClean="0"/>
              <a:t>сохранить  живой мир на </a:t>
            </a:r>
            <a:r>
              <a:rPr lang="ru-RU" dirty="0"/>
              <a:t>нашей </a:t>
            </a:r>
            <a:r>
              <a:rPr lang="ru-RU" dirty="0" smtClean="0"/>
              <a:t>планете?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6800" y="2341417"/>
            <a:ext cx="10287000" cy="383554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098" name="Picture 2" descr="https://avatars.mds.yandex.net/i?id=3087cc73024fc7d6e49d1981557b12533bb92fdb-12652282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829" y="2189019"/>
            <a:ext cx="8609444" cy="4304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9300303"/>
      </p:ext>
    </p:extLst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0314" t="8228" r="10473" b="8189"/>
          <a:stretch/>
        </p:blipFill>
        <p:spPr>
          <a:xfrm rot="16200000">
            <a:off x="3435927" y="-1468583"/>
            <a:ext cx="5320147" cy="994756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5820" y="1000124"/>
            <a:ext cx="10515600" cy="1300163"/>
          </a:xfrm>
        </p:spPr>
        <p:txBody>
          <a:bodyPr>
            <a:normAutofit fontScale="90000"/>
          </a:bodyPr>
          <a:lstStyle/>
          <a:p>
            <a:pPr algn="ctr">
              <a:lnSpc>
                <a:spcPct val="50000"/>
              </a:lnSpc>
            </a:pPr>
            <a:r>
              <a:rPr lang="ru-RU" b="1" dirty="0" smtClean="0"/>
              <a:t> </a:t>
            </a:r>
            <a:r>
              <a:rPr lang="ru-RU" sz="6000" b="1" dirty="0" smtClean="0">
                <a:solidFill>
                  <a:srgbClr val="003300"/>
                </a:solidFill>
              </a:rPr>
              <a:t>4 раунд: </a:t>
            </a:r>
            <a:br>
              <a:rPr lang="ru-RU" sz="6000" b="1" dirty="0" smtClean="0">
                <a:solidFill>
                  <a:srgbClr val="003300"/>
                </a:solidFill>
              </a:rPr>
            </a:br>
            <a:r>
              <a:rPr lang="ru-RU" sz="6000" b="1" dirty="0" smtClean="0">
                <a:solidFill>
                  <a:srgbClr val="003300"/>
                </a:solidFill>
              </a:rPr>
              <a:t/>
            </a:r>
            <a:br>
              <a:rPr lang="ru-RU" sz="6000" b="1" dirty="0" smtClean="0">
                <a:solidFill>
                  <a:srgbClr val="003300"/>
                </a:solidFill>
              </a:rPr>
            </a:br>
            <a:r>
              <a:rPr lang="ru-RU" sz="6000" b="1" dirty="0" smtClean="0">
                <a:solidFill>
                  <a:srgbClr val="003300"/>
                </a:solidFill>
              </a:rPr>
              <a:t>«Цветы, ягоды, грибы»</a:t>
            </a:r>
            <a:br>
              <a:rPr lang="ru-RU" sz="6000" b="1" dirty="0" smtClean="0">
                <a:solidFill>
                  <a:srgbClr val="003300"/>
                </a:solidFill>
              </a:rPr>
            </a:br>
            <a:endParaRPr lang="ru-RU" b="1" dirty="0">
              <a:solidFill>
                <a:srgbClr val="0033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8213" y="2300287"/>
            <a:ext cx="10515600" cy="4703761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Отгадать о каком растении идет речь</a:t>
            </a:r>
          </a:p>
          <a:p>
            <a:r>
              <a:rPr lang="ru-RU" sz="4000" dirty="0" smtClean="0"/>
              <a:t>Выбираем бланк, подписываем класс, записываем ответ, время на </a:t>
            </a:r>
            <a:r>
              <a:rPr lang="ru-RU" sz="4000" smtClean="0"/>
              <a:t>раздумье 30 секунд. </a:t>
            </a:r>
            <a:endParaRPr lang="ru-RU" sz="4000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1384453"/>
      </p:ext>
    </p:extLst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50" y="365125"/>
            <a:ext cx="11672888" cy="1325563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003300"/>
                </a:solidFill>
              </a:rPr>
              <a:t>«Цветы, ягоды, грибы»</a:t>
            </a:r>
            <a:endParaRPr lang="ru-RU" sz="5400" b="1" dirty="0">
              <a:solidFill>
                <a:srgbClr val="0033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89710" y="1551709"/>
            <a:ext cx="8118764" cy="462525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5400" dirty="0" smtClean="0"/>
              <a:t>Этот гриб получил свое название за способность убивать насекомых, однако он может убить и человека</a:t>
            </a:r>
            <a:endParaRPr lang="ru-RU" sz="5400" dirty="0"/>
          </a:p>
        </p:txBody>
      </p:sp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05362" y="3786188"/>
            <a:ext cx="2619057" cy="2619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9405735"/>
      </p:ext>
    </p:extLst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88" y="365125"/>
            <a:ext cx="11472862" cy="1325563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003300"/>
                </a:solidFill>
              </a:rPr>
              <a:t>«Цветы</a:t>
            </a:r>
            <a:r>
              <a:rPr lang="ru-RU" sz="5400" b="1" dirty="0">
                <a:solidFill>
                  <a:srgbClr val="003300"/>
                </a:solidFill>
              </a:rPr>
              <a:t>, ягоды, </a:t>
            </a:r>
            <a:r>
              <a:rPr lang="ru-RU" sz="5400" b="1" dirty="0" smtClean="0">
                <a:solidFill>
                  <a:srgbClr val="003300"/>
                </a:solidFill>
              </a:rPr>
              <a:t>грибы»</a:t>
            </a:r>
            <a:endParaRPr lang="ru-RU" sz="5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6000" dirty="0" smtClean="0"/>
              <a:t>Эта ягода по своим вкусовым качествам может заменить лимон</a:t>
            </a:r>
            <a:endParaRPr lang="ru-RU" sz="6000" dirty="0"/>
          </a:p>
        </p:txBody>
      </p:sp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96362" y="3907544"/>
            <a:ext cx="2557463" cy="270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4687708"/>
      </p:ext>
    </p:extLst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475" y="365125"/>
            <a:ext cx="11430000" cy="1325563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003300"/>
                </a:solidFill>
              </a:rPr>
              <a:t>«Цветы</a:t>
            </a:r>
            <a:r>
              <a:rPr lang="ru-RU" sz="5400" b="1" dirty="0">
                <a:solidFill>
                  <a:srgbClr val="003300"/>
                </a:solidFill>
              </a:rPr>
              <a:t>, ягоды, </a:t>
            </a:r>
            <a:r>
              <a:rPr lang="ru-RU" sz="5400" b="1" dirty="0" smtClean="0">
                <a:solidFill>
                  <a:srgbClr val="003300"/>
                </a:solidFill>
              </a:rPr>
              <a:t>грибы»</a:t>
            </a:r>
            <a:endParaRPr lang="ru-RU" sz="5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6000" dirty="0" smtClean="0"/>
              <a:t>Этот гриб считается самым ценным из всех грибов</a:t>
            </a:r>
            <a:endParaRPr lang="ru-RU" sz="6000" dirty="0"/>
          </a:p>
        </p:txBody>
      </p:sp>
      <p:pic>
        <p:nvPicPr>
          <p:cNvPr id="4" name="Picture 4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15340" y="3571875"/>
            <a:ext cx="3571874" cy="3571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4672358"/>
      </p:ext>
    </p:extLst>
  </p:cSld>
  <p:clrMapOvr>
    <a:masterClrMapping/>
  </p:clrMapOvr>
  <p:transition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50" y="365125"/>
            <a:ext cx="11487150" cy="1325563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003300"/>
                </a:solidFill>
              </a:rPr>
              <a:t>«Цветы</a:t>
            </a:r>
            <a:r>
              <a:rPr lang="ru-RU" sz="5400" b="1" dirty="0">
                <a:solidFill>
                  <a:srgbClr val="003300"/>
                </a:solidFill>
              </a:rPr>
              <a:t>, ягоды, </a:t>
            </a:r>
            <a:r>
              <a:rPr lang="ru-RU" sz="5400" b="1" dirty="0" smtClean="0">
                <a:solidFill>
                  <a:srgbClr val="003300"/>
                </a:solidFill>
              </a:rPr>
              <a:t>грибы»</a:t>
            </a:r>
            <a:endParaRPr lang="ru-RU" sz="5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6000" dirty="0"/>
              <a:t>Бусы красные висят</a:t>
            </a:r>
            <a:br>
              <a:rPr lang="ru-RU" sz="6000" dirty="0"/>
            </a:br>
            <a:r>
              <a:rPr lang="ru-RU" sz="6000" dirty="0"/>
              <a:t>Из кустов на нас глядят,</a:t>
            </a:r>
            <a:br>
              <a:rPr lang="ru-RU" sz="6000" dirty="0"/>
            </a:br>
            <a:r>
              <a:rPr lang="ru-RU" sz="6000" dirty="0"/>
              <a:t>Очень любят бусы эти</a:t>
            </a:r>
            <a:br>
              <a:rPr lang="ru-RU" sz="6000" dirty="0"/>
            </a:br>
            <a:r>
              <a:rPr lang="ru-RU" sz="6000" dirty="0"/>
              <a:t>Дети, птицы и медведи.</a:t>
            </a:r>
            <a:endParaRPr lang="ru-RU" sz="6000" dirty="0">
              <a:latin typeface="Calibri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rcRect l="18397" t="12924" r="17740" b="12761"/>
          <a:stretch>
            <a:fillRect/>
          </a:stretch>
        </p:blipFill>
        <p:spPr>
          <a:xfrm>
            <a:off x="8829676" y="4171951"/>
            <a:ext cx="2314575" cy="188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787784"/>
      </p:ext>
    </p:extLst>
  </p:cSld>
  <p:clrMapOvr>
    <a:masterClrMapping/>
  </p:clrMapOvr>
  <p:transition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3" y="365125"/>
            <a:ext cx="11638963" cy="1325563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 smtClean="0">
                <a:solidFill>
                  <a:srgbClr val="003300"/>
                </a:solidFill>
              </a:rPr>
              <a:t>«Цветы</a:t>
            </a:r>
            <a:r>
              <a:rPr lang="ru-RU" sz="5400" b="1" dirty="0">
                <a:solidFill>
                  <a:srgbClr val="003300"/>
                </a:solidFill>
              </a:rPr>
              <a:t>, ягоды, </a:t>
            </a:r>
            <a:r>
              <a:rPr lang="ru-RU" sz="5400" b="1" dirty="0" smtClean="0">
                <a:solidFill>
                  <a:srgbClr val="003300"/>
                </a:solidFill>
              </a:rPr>
              <a:t>грибы»</a:t>
            </a:r>
            <a:endParaRPr lang="ru-RU" sz="5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5000" dirty="0" smtClean="0"/>
              <a:t>Этот цветок называют «сестрой милосердия». А еще его народное название: поповник, </a:t>
            </a:r>
            <a:r>
              <a:rPr lang="ru-RU" sz="5000" dirty="0" err="1" smtClean="0"/>
              <a:t>белоголовник</a:t>
            </a:r>
            <a:r>
              <a:rPr lang="ru-RU" sz="5000" dirty="0" smtClean="0"/>
              <a:t>, Иванов цвет. Считается национальным цветком России.</a:t>
            </a:r>
            <a:endParaRPr lang="ru-RU" sz="5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rcRect l="15144" t="11725" r="15927" b="9573"/>
          <a:stretch>
            <a:fillRect/>
          </a:stretch>
        </p:blipFill>
        <p:spPr>
          <a:xfrm>
            <a:off x="9307347" y="4454524"/>
            <a:ext cx="2488779" cy="1989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920990"/>
      </p:ext>
    </p:extLst>
  </p:cSld>
  <p:clrMapOvr>
    <a:masterClrMapping/>
  </p:clrMapOvr>
  <p:transition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1139" t="7415" r="11297" b="7724"/>
          <a:stretch/>
        </p:blipFill>
        <p:spPr>
          <a:xfrm rot="16200000">
            <a:off x="3470563" y="-1544783"/>
            <a:ext cx="5209311" cy="1009996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779588"/>
            <a:ext cx="11872912" cy="1325563"/>
          </a:xfrm>
        </p:spPr>
        <p:txBody>
          <a:bodyPr>
            <a:noAutofit/>
          </a:bodyPr>
          <a:lstStyle/>
          <a:p>
            <a:pPr algn="ctr"/>
            <a:r>
              <a:rPr lang="ru-RU" sz="11500" b="1" i="1" dirty="0" smtClean="0">
                <a:solidFill>
                  <a:srgbClr val="00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Внимание,</a:t>
            </a:r>
            <a:br>
              <a:rPr lang="ru-RU" sz="11500" b="1" i="1" dirty="0" smtClean="0">
                <a:solidFill>
                  <a:srgbClr val="0033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1500" b="1" i="1" dirty="0" smtClean="0">
                <a:solidFill>
                  <a:srgbClr val="00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ответы.</a:t>
            </a:r>
            <a:endParaRPr lang="ru-RU" sz="11500" b="1" i="1" dirty="0">
              <a:solidFill>
                <a:srgbClr val="0033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8614" y="4057651"/>
            <a:ext cx="11758612" cy="252888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2900695934"/>
      </p:ext>
    </p:extLst>
  </p:cSld>
  <p:clrMapOvr>
    <a:masterClrMapping/>
  </p:clrMapOvr>
  <p:transition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50" y="365125"/>
            <a:ext cx="11672888" cy="1325563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003300"/>
                </a:solidFill>
              </a:rPr>
              <a:t>«Цветы</a:t>
            </a:r>
            <a:r>
              <a:rPr lang="ru-RU" sz="5400" b="1" dirty="0">
                <a:solidFill>
                  <a:srgbClr val="003300"/>
                </a:solidFill>
              </a:rPr>
              <a:t>, ягоды, </a:t>
            </a:r>
            <a:r>
              <a:rPr lang="ru-RU" sz="5400" b="1" dirty="0" smtClean="0">
                <a:solidFill>
                  <a:srgbClr val="003300"/>
                </a:solidFill>
              </a:rPr>
              <a:t>грибы» (Мухомор)</a:t>
            </a:r>
            <a:endParaRPr lang="ru-RU" sz="5400" b="1" dirty="0"/>
          </a:p>
        </p:txBody>
      </p:sp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05362" y="3786188"/>
            <a:ext cx="2619057" cy="2619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Наташа\Desktop\Новая папка (4)\mukhomor-krasnyjj-amanita-muscaria-ll4rwb.jpe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338599" y="1776773"/>
            <a:ext cx="6171296" cy="46284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760806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88" y="365125"/>
            <a:ext cx="11472862" cy="1325563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003300"/>
                </a:solidFill>
              </a:rPr>
              <a:t>«Цветы</a:t>
            </a:r>
            <a:r>
              <a:rPr lang="ru-RU" sz="5400" b="1" dirty="0">
                <a:solidFill>
                  <a:srgbClr val="003300"/>
                </a:solidFill>
              </a:rPr>
              <a:t>, ягоды, </a:t>
            </a:r>
            <a:r>
              <a:rPr lang="ru-RU" sz="5400" b="1" dirty="0" smtClean="0">
                <a:solidFill>
                  <a:srgbClr val="003300"/>
                </a:solidFill>
              </a:rPr>
              <a:t>грибы» (Клюква)</a:t>
            </a:r>
            <a:endParaRPr lang="ru-RU" sz="5400" dirty="0"/>
          </a:p>
        </p:txBody>
      </p:sp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582149" y="4248712"/>
            <a:ext cx="2247901" cy="2373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Наташа\Desktop\Новая папка (4)\клюква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085757" y="1718397"/>
            <a:ext cx="6324641" cy="475138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634509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475" y="365125"/>
            <a:ext cx="11430000" cy="1325563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003300"/>
                </a:solidFill>
              </a:rPr>
              <a:t>«Цветы</a:t>
            </a:r>
            <a:r>
              <a:rPr lang="ru-RU" sz="5400" b="1" dirty="0">
                <a:solidFill>
                  <a:srgbClr val="003300"/>
                </a:solidFill>
              </a:rPr>
              <a:t>, ягоды, </a:t>
            </a:r>
            <a:r>
              <a:rPr lang="ru-RU" sz="5400" b="1" dirty="0" smtClean="0">
                <a:solidFill>
                  <a:srgbClr val="003300"/>
                </a:solidFill>
              </a:rPr>
              <a:t>грибы» (Белый гриб)</a:t>
            </a:r>
            <a:endParaRPr lang="ru-RU" sz="5400" dirty="0"/>
          </a:p>
        </p:txBody>
      </p:sp>
      <p:pic>
        <p:nvPicPr>
          <p:cNvPr id="4" name="Picture 4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490471" y="4030960"/>
            <a:ext cx="2993231" cy="2993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Наташа\Desktop\Новая папка (4)\белый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273656" y="1634404"/>
            <a:ext cx="6539921" cy="490494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8710801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50" y="365125"/>
            <a:ext cx="11487150" cy="1325563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003300"/>
                </a:solidFill>
              </a:rPr>
              <a:t>«Цветы</a:t>
            </a:r>
            <a:r>
              <a:rPr lang="ru-RU" sz="5400" b="1" dirty="0">
                <a:solidFill>
                  <a:srgbClr val="003300"/>
                </a:solidFill>
              </a:rPr>
              <a:t>, ягоды, </a:t>
            </a:r>
            <a:r>
              <a:rPr lang="ru-RU" sz="5400" b="1" dirty="0" smtClean="0">
                <a:solidFill>
                  <a:srgbClr val="003300"/>
                </a:solidFill>
              </a:rPr>
              <a:t>грибы» (Малина)</a:t>
            </a:r>
            <a:endParaRPr lang="ru-RU" sz="5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3875" y="1511300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8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rcRect l="18397" t="12924" r="17740" b="12761"/>
          <a:stretch>
            <a:fillRect/>
          </a:stretch>
        </p:blipFill>
        <p:spPr>
          <a:xfrm>
            <a:off x="9039224" y="4198472"/>
            <a:ext cx="2314575" cy="1885950"/>
          </a:xfrm>
          <a:prstGeom prst="rect">
            <a:avLst/>
          </a:prstGeom>
        </p:spPr>
      </p:pic>
      <p:pic>
        <p:nvPicPr>
          <p:cNvPr id="3074" name="Picture 2" descr="https://avatars.mds.yandex.net/i?id=690d560e0ee76bd5c99081efb15387bd18380ebe-9847625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15" y="1676400"/>
            <a:ext cx="6276576" cy="4513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4939010"/>
      </p:ext>
    </p:extLst>
  </p:cSld>
  <p:clrMapOvr>
    <a:masterClrMapping/>
  </p:clrMapOvr>
  <p:transition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3" y="365125"/>
            <a:ext cx="11638963" cy="1325563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 smtClean="0">
                <a:solidFill>
                  <a:srgbClr val="003300"/>
                </a:solidFill>
              </a:rPr>
              <a:t>«Цветы</a:t>
            </a:r>
            <a:r>
              <a:rPr lang="ru-RU" sz="5400" b="1" dirty="0">
                <a:solidFill>
                  <a:srgbClr val="003300"/>
                </a:solidFill>
              </a:rPr>
              <a:t>, ягоды, </a:t>
            </a:r>
            <a:r>
              <a:rPr lang="ru-RU" sz="5400" b="1" dirty="0" smtClean="0">
                <a:solidFill>
                  <a:srgbClr val="003300"/>
                </a:solidFill>
              </a:rPr>
              <a:t>грибы» (Ромашка)</a:t>
            </a:r>
            <a:endParaRPr lang="ru-RU" sz="5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ru-RU" sz="4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rcRect l="15144" t="11725" r="15927" b="9573"/>
          <a:stretch>
            <a:fillRect/>
          </a:stretch>
        </p:blipFill>
        <p:spPr>
          <a:xfrm>
            <a:off x="9454986" y="4583111"/>
            <a:ext cx="2488779" cy="1989138"/>
          </a:xfrm>
          <a:prstGeom prst="rect">
            <a:avLst/>
          </a:prstGeom>
        </p:spPr>
      </p:pic>
      <p:pic>
        <p:nvPicPr>
          <p:cNvPr id="6" name="Picture 2" descr="C:\Users\Наташа\Desktop\Новая папка (4)\dbacfe3ba54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59097" y="1911926"/>
            <a:ext cx="6242248" cy="45744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8256958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85160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181818"/>
                </a:solidFill>
              </a:rPr>
              <a:t>Меры, применяемые для охраны редких и исчезающих </a:t>
            </a:r>
            <a:r>
              <a:rPr lang="ru-RU" b="1" dirty="0" smtClean="0">
                <a:solidFill>
                  <a:srgbClr val="181818"/>
                </a:solidFill>
              </a:rPr>
              <a:t>растений</a:t>
            </a:r>
            <a:r>
              <a:rPr lang="ru-RU" b="1" dirty="0">
                <a:solidFill>
                  <a:srgbClr val="181818"/>
                </a:solidFill>
              </a:rPr>
              <a:t/>
            </a:r>
            <a:br>
              <a:rPr lang="ru-RU" b="1" dirty="0">
                <a:solidFill>
                  <a:srgbClr val="181818"/>
                </a:solidFill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3" t="20107" r="2098" b="5044"/>
          <a:stretch/>
        </p:blipFill>
        <p:spPr bwMode="auto">
          <a:xfrm>
            <a:off x="1745673" y="1865477"/>
            <a:ext cx="7869382" cy="4729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3768194"/>
      </p:ext>
    </p:extLst>
  </p:cSld>
  <p:clrMapOvr>
    <a:masterClrMapping/>
  </p:clrMapOvr>
  <p:transition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1139" t="7511" r="10473" b="8558"/>
          <a:stretch/>
        </p:blipFill>
        <p:spPr>
          <a:xfrm rot="16200000">
            <a:off x="3401291" y="-1517073"/>
            <a:ext cx="5264728" cy="998912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14388"/>
            <a:ext cx="10515600" cy="876300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003300"/>
                </a:solidFill>
              </a:rPr>
              <a:t>5 раунд: «Деревья и кустарники»</a:t>
            </a:r>
            <a:endParaRPr lang="ru-RU" sz="5400" b="1" dirty="0">
              <a:solidFill>
                <a:srgbClr val="0033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dirty="0" smtClean="0"/>
              <a:t> </a:t>
            </a:r>
            <a:r>
              <a:rPr lang="ru-RU" sz="4400" dirty="0"/>
              <a:t>У</a:t>
            </a:r>
            <a:r>
              <a:rPr lang="ru-RU" sz="4400" dirty="0" smtClean="0"/>
              <a:t>знать о каком дереве или кустарнике идет речь</a:t>
            </a:r>
          </a:p>
          <a:p>
            <a:r>
              <a:rPr lang="ru-RU" sz="4400" dirty="0" smtClean="0"/>
              <a:t>Выбираем бланк, подписываем класс, записываем ответы, время на раздумье 30 секунд. 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01598986"/>
      </p:ext>
    </p:extLst>
  </p:cSld>
  <p:clrMapOvr>
    <a:masterClrMapping/>
  </p:clrMapOvr>
  <p:transition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003300"/>
                </a:solidFill>
              </a:rPr>
              <a:t>«Деревья </a:t>
            </a:r>
            <a:r>
              <a:rPr lang="ru-RU" sz="5400" b="1" dirty="0">
                <a:solidFill>
                  <a:srgbClr val="003300"/>
                </a:solidFill>
              </a:rPr>
              <a:t>и </a:t>
            </a:r>
            <a:r>
              <a:rPr lang="ru-RU" sz="5400" b="1" dirty="0" smtClean="0">
                <a:solidFill>
                  <a:srgbClr val="003300"/>
                </a:solidFill>
              </a:rPr>
              <a:t>кустарники»</a:t>
            </a:r>
            <a:endParaRPr lang="ru-RU" sz="5400" b="1" dirty="0"/>
          </a:p>
        </p:txBody>
      </p:sp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05499" y="4337845"/>
            <a:ext cx="2110263" cy="2110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6000" dirty="0" smtClean="0"/>
              <a:t>Колючий кустарник с крупными красными ягодами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880253407"/>
      </p:ext>
    </p:extLst>
  </p:cSld>
  <p:clrMapOvr>
    <a:masterClrMapping/>
  </p:clrMapOvr>
  <p:transition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4325" y="365125"/>
            <a:ext cx="11315700" cy="1325563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 smtClean="0">
                <a:solidFill>
                  <a:srgbClr val="003300"/>
                </a:solidFill>
              </a:rPr>
              <a:t>«Деревья </a:t>
            </a:r>
            <a:r>
              <a:rPr lang="ru-RU" sz="5400" b="1" dirty="0">
                <a:solidFill>
                  <a:srgbClr val="003300"/>
                </a:solidFill>
              </a:rPr>
              <a:t>и </a:t>
            </a:r>
            <a:r>
              <a:rPr lang="ru-RU" sz="5400" b="1" dirty="0" smtClean="0">
                <a:solidFill>
                  <a:srgbClr val="003300"/>
                </a:solidFill>
              </a:rPr>
              <a:t>кустарники»</a:t>
            </a:r>
            <a:endParaRPr lang="ru-RU" sz="5400" dirty="0"/>
          </a:p>
        </p:txBody>
      </p:sp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344024" y="4307104"/>
            <a:ext cx="2286001" cy="2413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6000" dirty="0" smtClean="0"/>
              <a:t>Самое сладкое дерево нашего края. Его очень любят пчелы.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143723193"/>
      </p:ext>
    </p:extLst>
  </p:cSld>
  <p:clrMapOvr>
    <a:masterClrMapping/>
  </p:clrMapOvr>
  <p:transition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003300"/>
                </a:solidFill>
              </a:rPr>
              <a:t>«Деревья </a:t>
            </a:r>
            <a:r>
              <a:rPr lang="ru-RU" sz="5400" b="1" dirty="0">
                <a:solidFill>
                  <a:srgbClr val="003300"/>
                </a:solidFill>
              </a:rPr>
              <a:t>и </a:t>
            </a:r>
            <a:r>
              <a:rPr lang="ru-RU" sz="5400" b="1" dirty="0" smtClean="0">
                <a:solidFill>
                  <a:srgbClr val="003300"/>
                </a:solidFill>
              </a:rPr>
              <a:t>кустарники»</a:t>
            </a:r>
            <a:endParaRPr lang="ru-RU" sz="5400" dirty="0"/>
          </a:p>
        </p:txBody>
      </p:sp>
      <p:pic>
        <p:nvPicPr>
          <p:cNvPr id="6" name="Picture 4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91563" y="3800474"/>
            <a:ext cx="3314699" cy="3314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7170" name="Picture 2" descr="https://storage.florist.ru/f/get/content/articles/articls/de/95/_bbb301c419d08242ee367b61afad/665dd2403f7d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1927" y="1863508"/>
            <a:ext cx="5112328" cy="4821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5114232"/>
      </p:ext>
    </p:extLst>
  </p:cSld>
  <p:clrMapOvr>
    <a:masterClrMapping/>
  </p:clrMapOvr>
  <p:transition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003300"/>
                </a:solidFill>
              </a:rPr>
              <a:t>«Деревья </a:t>
            </a:r>
            <a:r>
              <a:rPr lang="ru-RU" sz="5400" b="1" dirty="0">
                <a:solidFill>
                  <a:srgbClr val="003300"/>
                </a:solidFill>
              </a:rPr>
              <a:t>и </a:t>
            </a:r>
            <a:r>
              <a:rPr lang="ru-RU" sz="5400" b="1" dirty="0" smtClean="0">
                <a:solidFill>
                  <a:srgbClr val="003300"/>
                </a:solidFill>
              </a:rPr>
              <a:t>кустарники»</a:t>
            </a:r>
            <a:endParaRPr lang="ru-RU" sz="5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rcRect l="18397" t="12924" r="17740" b="12761"/>
          <a:stretch>
            <a:fillRect/>
          </a:stretch>
        </p:blipFill>
        <p:spPr>
          <a:xfrm>
            <a:off x="8961478" y="4843463"/>
            <a:ext cx="2314575" cy="188595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ru-RU" sz="5400" dirty="0">
                <a:solidFill>
                  <a:prstClr val="black"/>
                </a:solidFill>
              </a:rPr>
              <a:t>Пионеры леса. </a:t>
            </a:r>
            <a:r>
              <a:rPr lang="ru-RU" sz="5400" dirty="0">
                <a:solidFill>
                  <a:srgbClr val="333333"/>
                </a:solidFill>
              </a:rPr>
              <a:t>Они занимают первыми новые площади, поселяясь в горах, на вырубках, они нетребовательны к условиям жизни и выносливы.</a:t>
            </a:r>
            <a:endParaRPr lang="ru-RU" sz="5400" dirty="0">
              <a:solidFill>
                <a:prstClr val="black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7153983"/>
      </p:ext>
    </p:extLst>
  </p:cSld>
  <p:clrMapOvr>
    <a:masterClrMapping/>
  </p:clrMapOvr>
  <p:transition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003300"/>
                </a:solidFill>
              </a:rPr>
              <a:t>«Деревья </a:t>
            </a:r>
            <a:r>
              <a:rPr lang="ru-RU" sz="5400" b="1" dirty="0">
                <a:solidFill>
                  <a:srgbClr val="003300"/>
                </a:solidFill>
              </a:rPr>
              <a:t>и </a:t>
            </a:r>
            <a:r>
              <a:rPr lang="ru-RU" sz="5400" b="1" dirty="0" smtClean="0">
                <a:solidFill>
                  <a:srgbClr val="003300"/>
                </a:solidFill>
              </a:rPr>
              <a:t>кустарники»</a:t>
            </a:r>
            <a:endParaRPr lang="ru-RU" sz="5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8345" y="4778042"/>
            <a:ext cx="2267909" cy="1816765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6000" dirty="0" smtClean="0"/>
              <a:t>Из какого дерева делают флейты и кларнеты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540169521"/>
      </p:ext>
    </p:extLst>
  </p:cSld>
  <p:clrMapOvr>
    <a:masterClrMapping/>
  </p:clrMapOvr>
  <p:transition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1552" t="8345" r="10059" b="7724"/>
          <a:stretch/>
        </p:blipFill>
        <p:spPr>
          <a:xfrm rot="16200000">
            <a:off x="3498273" y="-1544783"/>
            <a:ext cx="5264728" cy="998912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779588"/>
            <a:ext cx="11872912" cy="1325563"/>
          </a:xfrm>
        </p:spPr>
        <p:txBody>
          <a:bodyPr>
            <a:noAutofit/>
          </a:bodyPr>
          <a:lstStyle/>
          <a:p>
            <a:pPr algn="ctr"/>
            <a:r>
              <a:rPr lang="ru-RU" sz="115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Внимание,</a:t>
            </a:r>
            <a:br>
              <a:rPr lang="ru-RU" sz="11500" b="1" i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15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ответы.</a:t>
            </a:r>
            <a:endParaRPr lang="ru-RU" sz="115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8614" y="4057651"/>
            <a:ext cx="11758612" cy="252888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813962361"/>
      </p:ext>
    </p:extLst>
  </p:cSld>
  <p:clrMapOvr>
    <a:masterClrMapping/>
  </p:clrMapOvr>
  <p:transition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2945" y="341309"/>
            <a:ext cx="10986655" cy="1584474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003300"/>
                </a:solidFill>
              </a:rPr>
              <a:t>«Деревья </a:t>
            </a:r>
            <a:r>
              <a:rPr lang="ru-RU" sz="5400" b="1" dirty="0">
                <a:solidFill>
                  <a:srgbClr val="003300"/>
                </a:solidFill>
              </a:rPr>
              <a:t>и </a:t>
            </a:r>
            <a:r>
              <a:rPr lang="ru-RU" sz="5400" b="1" dirty="0" smtClean="0">
                <a:solidFill>
                  <a:srgbClr val="003300"/>
                </a:solidFill>
              </a:rPr>
              <a:t>кустарники»</a:t>
            </a:r>
            <a:r>
              <a:rPr lang="ru-RU" sz="5400" b="1" dirty="0" smtClean="0"/>
              <a:t> </a:t>
            </a:r>
            <a:r>
              <a:rPr lang="ru-RU" sz="5400" b="1" dirty="0" smtClean="0">
                <a:solidFill>
                  <a:srgbClr val="003300"/>
                </a:solidFill>
              </a:rPr>
              <a:t>(Шиповник)</a:t>
            </a:r>
            <a:r>
              <a:rPr lang="ru-RU" sz="5400" b="1" dirty="0" smtClean="0"/>
              <a:t>                     </a:t>
            </a:r>
            <a:endParaRPr lang="ru-RU" sz="5400" b="1" dirty="0">
              <a:solidFill>
                <a:srgbClr val="00B050"/>
              </a:solidFill>
            </a:endParaRPr>
          </a:p>
        </p:txBody>
      </p:sp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05499" y="4337845"/>
            <a:ext cx="2110263" cy="2110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Наташа\Desktop\Новая папка (4)\74680110_large_1300685046_shipovnik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542070" y="1810653"/>
            <a:ext cx="5990844" cy="438151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8838950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4325" y="365125"/>
            <a:ext cx="11315700" cy="1941562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 smtClean="0">
                <a:solidFill>
                  <a:srgbClr val="003300"/>
                </a:solidFill>
              </a:rPr>
              <a:t>«Деревья </a:t>
            </a:r>
            <a:r>
              <a:rPr lang="ru-RU" sz="5400" b="1" dirty="0">
                <a:solidFill>
                  <a:srgbClr val="003300"/>
                </a:solidFill>
              </a:rPr>
              <a:t>и </a:t>
            </a:r>
            <a:r>
              <a:rPr lang="ru-RU" sz="5400" b="1" dirty="0" smtClean="0">
                <a:solidFill>
                  <a:srgbClr val="003300"/>
                </a:solidFill>
              </a:rPr>
              <a:t>кустарники» (Липа)</a:t>
            </a:r>
            <a:endParaRPr lang="ru-RU" sz="5400" dirty="0">
              <a:solidFill>
                <a:srgbClr val="00B050"/>
              </a:solidFill>
            </a:endParaRPr>
          </a:p>
        </p:txBody>
      </p:sp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344024" y="4307104"/>
            <a:ext cx="2286001" cy="2413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Наташа\Desktop\Новая папка (4)\липа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265208" y="1831600"/>
            <a:ext cx="4343410" cy="488939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7595688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4424" y="143802"/>
            <a:ext cx="10787063" cy="1875497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003300"/>
                </a:solidFill>
              </a:rPr>
              <a:t>«Деревья </a:t>
            </a:r>
            <a:r>
              <a:rPr lang="ru-RU" sz="5400" b="1" dirty="0">
                <a:solidFill>
                  <a:srgbClr val="003300"/>
                </a:solidFill>
              </a:rPr>
              <a:t>и </a:t>
            </a:r>
            <a:r>
              <a:rPr lang="ru-RU" sz="5400" b="1" dirty="0" smtClean="0">
                <a:solidFill>
                  <a:srgbClr val="003300"/>
                </a:solidFill>
              </a:rPr>
              <a:t>кустарники»</a:t>
            </a:r>
            <a:endParaRPr lang="ru-RU" sz="5400" dirty="0"/>
          </a:p>
        </p:txBody>
      </p:sp>
      <p:pic>
        <p:nvPicPr>
          <p:cNvPr id="6" name="Picture 4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48750" y="3751921"/>
            <a:ext cx="3314699" cy="3314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ru-RU" sz="6600" dirty="0" smtClean="0"/>
          </a:p>
          <a:p>
            <a:pPr marL="0" indent="0" algn="ctr">
              <a:buNone/>
            </a:pPr>
            <a:r>
              <a:rPr lang="ru-RU" sz="8800" dirty="0" smtClean="0">
                <a:solidFill>
                  <a:srgbClr val="28665A"/>
                </a:solidFill>
              </a:rPr>
              <a:t>Можжевельник</a:t>
            </a:r>
            <a:endParaRPr lang="ru-RU" sz="8800" dirty="0">
              <a:solidFill>
                <a:srgbClr val="28665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2262122"/>
      </p:ext>
    </p:extLst>
  </p:cSld>
  <p:clrMapOvr>
    <a:masterClrMapping/>
  </p:clrMapOvr>
  <p:transition/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190500"/>
            <a:ext cx="11191876" cy="2024063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003300"/>
                </a:solidFill>
              </a:rPr>
              <a:t>«Деревья </a:t>
            </a:r>
            <a:r>
              <a:rPr lang="ru-RU" sz="5400" b="1" dirty="0">
                <a:solidFill>
                  <a:srgbClr val="003300"/>
                </a:solidFill>
              </a:rPr>
              <a:t>и </a:t>
            </a:r>
            <a:r>
              <a:rPr lang="ru-RU" sz="5400" b="1" dirty="0" smtClean="0">
                <a:solidFill>
                  <a:srgbClr val="003300"/>
                </a:solidFill>
              </a:rPr>
              <a:t>кустарники» (Сосны)</a:t>
            </a:r>
            <a:endParaRPr lang="ru-RU" sz="5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rcRect l="18397" t="12924" r="17740" b="12761"/>
          <a:stretch>
            <a:fillRect/>
          </a:stretch>
        </p:blipFill>
        <p:spPr>
          <a:xfrm>
            <a:off x="792778" y="4480918"/>
            <a:ext cx="2314575" cy="1885950"/>
          </a:xfrm>
          <a:prstGeom prst="rect">
            <a:avLst/>
          </a:prstGeom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 descr="https://avatars.mds.yandex.net/i?id=55fd758f37c2d0983f74004df8d3f673c40eea73-5440427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065" y="1766021"/>
            <a:ext cx="4818208" cy="4818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5267574"/>
      </p:ext>
    </p:extLst>
  </p:cSld>
  <p:clrMapOvr>
    <a:masterClrMapping/>
  </p:clrMapOvr>
  <p:transition/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14300"/>
            <a:ext cx="10515600" cy="1914525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003300"/>
                </a:solidFill>
              </a:rPr>
              <a:t>«Деревья </a:t>
            </a:r>
            <a:r>
              <a:rPr lang="ru-RU" sz="5400" b="1" dirty="0">
                <a:solidFill>
                  <a:srgbClr val="003300"/>
                </a:solidFill>
              </a:rPr>
              <a:t>и </a:t>
            </a:r>
            <a:r>
              <a:rPr lang="ru-RU" sz="5400" b="1" dirty="0" smtClean="0">
                <a:solidFill>
                  <a:srgbClr val="003300"/>
                </a:solidFill>
              </a:rPr>
              <a:t>кустарники» (Клен)</a:t>
            </a:r>
            <a:endParaRPr lang="ru-RU" sz="5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76932" y="4778042"/>
            <a:ext cx="2267909" cy="1816765"/>
          </a:xfrm>
          <a:prstGeom prst="rect">
            <a:avLst/>
          </a:prstGeom>
        </p:spPr>
      </p:pic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7" name="Picture 2" descr="C:\Users\Наташа\Desktop\Новая папка (4)\0_9a8_709fa754_XL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35299" y="1745672"/>
            <a:ext cx="6431066" cy="476967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5564049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10837"/>
            <a:ext cx="10515600" cy="1579852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3300"/>
                </a:solidFill>
              </a:rPr>
              <a:t>Как сохранить лес?</a:t>
            </a:r>
            <a:endParaRPr lang="ru-RU" b="1" dirty="0">
              <a:solidFill>
                <a:srgbClr val="0033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836" y="1421173"/>
            <a:ext cx="7359939" cy="512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6439802"/>
      </p:ext>
    </p:extLst>
  </p:cSld>
  <p:clrMapOvr>
    <a:masterClrMapping/>
  </p:clrMapOvr>
  <p:transition/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6181" y="56924"/>
            <a:ext cx="8923771" cy="6687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8442731"/>
      </p:ext>
    </p:extLst>
  </p:cSld>
  <p:clrMapOvr>
    <a:masterClrMapping/>
  </p:clrMapOvr>
  <p:transition/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5673" y="111918"/>
            <a:ext cx="8689974" cy="6517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5779228"/>
      </p:ext>
    </p:extLst>
  </p:cSld>
  <p:clrMapOvr>
    <a:masterClrMapping/>
  </p:clrMapOvr>
  <p:transition/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2608799"/>
      </p:ext>
    </p:extLst>
  </p:cSld>
  <p:clrMapOvr>
    <a:masterClrMapping/>
  </p:clrMapOvr>
  <p:transition/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738" y="88900"/>
            <a:ext cx="10296525" cy="6678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4222201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:r="http://schemas.openxmlformats.org/officeDocument/2006/relationships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3302</TotalTime>
  <Words>883</Words>
  <Application>Microsoft Office PowerPoint</Application>
  <PresentationFormat>Произвольный</PresentationFormat>
  <Paragraphs>130</Paragraphs>
  <Slides>69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69</vt:i4>
      </vt:variant>
    </vt:vector>
  </HeadingPairs>
  <TitlesOfParts>
    <vt:vector size="70" baseType="lpstr">
      <vt:lpstr>Тема Office</vt:lpstr>
      <vt:lpstr>    Экологический  турнир</vt:lpstr>
      <vt:lpstr>1 раунд - разминка «Великие»</vt:lpstr>
      <vt:lpstr>Назовите этого Великого человека</vt:lpstr>
      <vt:lpstr>Назовите этого Великого человека</vt:lpstr>
      <vt:lpstr>Назовите этого Великого человека</vt:lpstr>
      <vt:lpstr>Назовите этого Великого человека</vt:lpstr>
      <vt:lpstr>Назовите этого Великого человека</vt:lpstr>
      <vt:lpstr>Внимание,  ответы.</vt:lpstr>
      <vt:lpstr>Назовите этого Великого человека</vt:lpstr>
      <vt:lpstr>Назовите этого Великого человека</vt:lpstr>
      <vt:lpstr>Назовите этого Великого человека</vt:lpstr>
      <vt:lpstr>Назовите этого Великого человека</vt:lpstr>
      <vt:lpstr>Назовите этого Великого человека</vt:lpstr>
      <vt:lpstr>2 раунд:  «Реки России играют в прятки»</vt:lpstr>
      <vt:lpstr>«Реки России играют в прятки»</vt:lpstr>
      <vt:lpstr>«Реки России играют в прятки»</vt:lpstr>
      <vt:lpstr>«Реки России играют в прятки»</vt:lpstr>
      <vt:lpstr>«Реки России играют в прятки»</vt:lpstr>
      <vt:lpstr>«Реки России играют в прятки»</vt:lpstr>
      <vt:lpstr>Внимание,  ответы.</vt:lpstr>
      <vt:lpstr>Реки России играют в прятки П И Ж М А П И Ж М А</vt:lpstr>
      <vt:lpstr>«Реки России играют в прятки» А В О К А Д О</vt:lpstr>
      <vt:lpstr>«Реки России играют в прятки»  П О С Е Й Д О Н</vt:lpstr>
      <vt:lpstr>«Реки России играют в прятки»  В О Р О Б Ь И</vt:lpstr>
      <vt:lpstr>«Реки России играют в прятки»  П О Л Е  Н А Р Ц И С С О В</vt:lpstr>
      <vt:lpstr>Назовите экологические проблемы рек и принятие мер </vt:lpstr>
      <vt:lpstr>3 раунд: «Звери и птицы»</vt:lpstr>
      <vt:lpstr>«Звери и птицы»  Кто это?</vt:lpstr>
      <vt:lpstr>«Звери и птицы» Кто это?</vt:lpstr>
      <vt:lpstr>«Звери и птицы»  Кто это?</vt:lpstr>
      <vt:lpstr>«Звери и птицы»  Кто это?</vt:lpstr>
      <vt:lpstr>«Звери и птицы»  Кто это?</vt:lpstr>
      <vt:lpstr>Внимание,  ответы.</vt:lpstr>
      <vt:lpstr>Кто это? (Рысь)                           </vt:lpstr>
      <vt:lpstr>Кто это? (Грач)                    </vt:lpstr>
      <vt:lpstr>Кто это? (Чечётка)                  </vt:lpstr>
      <vt:lpstr>Кто это? (Колибри)               </vt:lpstr>
      <vt:lpstr>Кто это? (Слон) </vt:lpstr>
      <vt:lpstr>Как нужно поступать человеку, чтобы сохранить  живой мир на нашей планете? </vt:lpstr>
      <vt:lpstr> 4 раунд:   «Цветы, ягоды, грибы» </vt:lpstr>
      <vt:lpstr>«Цветы, ягоды, грибы»</vt:lpstr>
      <vt:lpstr>«Цветы, ягоды, грибы»</vt:lpstr>
      <vt:lpstr>«Цветы, ягоды, грибы»</vt:lpstr>
      <vt:lpstr>«Цветы, ягоды, грибы»</vt:lpstr>
      <vt:lpstr>«Цветы, ягоды, грибы»</vt:lpstr>
      <vt:lpstr>Внимание,  ответы.</vt:lpstr>
      <vt:lpstr>«Цветы, ягоды, грибы» (Мухомор)</vt:lpstr>
      <vt:lpstr>«Цветы, ягоды, грибы» (Клюква)</vt:lpstr>
      <vt:lpstr>«Цветы, ягоды, грибы» (Белый гриб)</vt:lpstr>
      <vt:lpstr>«Цветы, ягоды, грибы» (Малина)</vt:lpstr>
      <vt:lpstr>«Цветы, ягоды, грибы» (Ромашка)</vt:lpstr>
      <vt:lpstr>Меры, применяемые для охраны редких и исчезающих растений </vt:lpstr>
      <vt:lpstr>5 раунд: «Деревья и кустарники»</vt:lpstr>
      <vt:lpstr>«Деревья и кустарники»</vt:lpstr>
      <vt:lpstr>«Деревья и кустарники»</vt:lpstr>
      <vt:lpstr>«Деревья и кустарники»</vt:lpstr>
      <vt:lpstr>«Деревья и кустарники»</vt:lpstr>
      <vt:lpstr>«Деревья и кустарники»</vt:lpstr>
      <vt:lpstr>Внимание,  ответы.</vt:lpstr>
      <vt:lpstr>«Деревья и кустарники» (Шиповник)                     </vt:lpstr>
      <vt:lpstr>«Деревья и кустарники» (Липа)</vt:lpstr>
      <vt:lpstr>«Деревья и кустарники»</vt:lpstr>
      <vt:lpstr>«Деревья и кустарники» (Сосны)</vt:lpstr>
      <vt:lpstr>«Деревья и кустарники» (Клен)</vt:lpstr>
      <vt:lpstr>Как сохранить лес?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Полина</dc:creator>
  <cp:lastModifiedBy>Admin</cp:lastModifiedBy>
  <cp:revision>112</cp:revision>
  <dcterms:created xsi:type="dcterms:W3CDTF">2025-02-21T04:33:16Z</dcterms:created>
  <dcterms:modified xsi:type="dcterms:W3CDTF">2025-03-20T17:51:01Z</dcterms:modified>
</cp:coreProperties>
</file>