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3" r:id="rId10"/>
    <p:sldId id="264" r:id="rId11"/>
  </p:sldIdLst>
  <p:sldSz cx="14630400" cy="8229600"/>
  <p:notesSz cx="8229600" cy="14630400"/>
  <p:embeddedFontLst>
    <p:embeddedFont>
      <p:font typeface="Gelasio" panose="020B0604020202020204" charset="0"/>
      <p:regular r:id="rId13"/>
    </p:embeddedFont>
    <p:embeddedFont>
      <p:font typeface="Gelasio Semi Bold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6F0"/>
    <a:srgbClr val="F2EBDF"/>
    <a:srgbClr val="DEC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70" d="100"/>
          <a:sy n="70" d="100"/>
        </p:scale>
        <p:origin x="180" y="-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8549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326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BD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CEBB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3C5B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2EBD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CEBB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566987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44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Мелодия</a:t>
            </a:r>
            <a:r>
              <a:rPr lang="en-US" sz="44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4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детства</a:t>
            </a:r>
            <a:r>
              <a:rPr lang="en-US" sz="44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: </a:t>
            </a:r>
            <a:r>
              <a:rPr lang="en-US" sz="44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как</a:t>
            </a:r>
            <a:r>
              <a:rPr lang="en-US" sz="44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4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</a:t>
            </a:r>
            <a:r>
              <a:rPr lang="en-US" sz="44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4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воспитывает</a:t>
            </a:r>
            <a:r>
              <a:rPr lang="en-US" sz="44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4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личность</a:t>
            </a:r>
            <a:endParaRPr lang="en-US" sz="4400" b="1" dirty="0"/>
          </a:p>
        </p:txBody>
      </p:sp>
      <p:sp>
        <p:nvSpPr>
          <p:cNvPr id="4" name="Text 1"/>
          <p:cNvSpPr/>
          <p:nvPr/>
        </p:nvSpPr>
        <p:spPr>
          <a:xfrm>
            <a:off x="793790" y="4724876"/>
            <a:ext cx="6363755" cy="6196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Автор:</a:t>
            </a: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Ястребцева Алиса Юрьевна</a:t>
            </a:r>
            <a:r>
              <a:rPr lang="en-US" sz="2000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, </a:t>
            </a:r>
            <a:r>
              <a:rPr lang="ru-RU" sz="2000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учитель музыки</a:t>
            </a:r>
            <a:r>
              <a:rPr lang="en-US" sz="2000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, </a:t>
            </a:r>
            <a:endParaRPr lang="ru-RU" sz="2000" dirty="0" smtClean="0">
              <a:solidFill>
                <a:srgbClr val="00000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2500"/>
              </a:lnSpc>
              <a:buNone/>
            </a:pPr>
            <a:r>
              <a:rPr lang="ru-RU" sz="2000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МБОУ «СОШ №50».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9" y="534539"/>
            <a:ext cx="8814197" cy="446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Актуальность, цели и </a:t>
            </a:r>
            <a:r>
              <a:rPr lang="en-US" sz="4000" b="1" dirty="0" err="1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задачи</a:t>
            </a: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endParaRPr lang="ru-RU" sz="4000" b="1" dirty="0" smtClean="0">
              <a:solidFill>
                <a:srgbClr val="484237"/>
              </a:solidFill>
              <a:latin typeface="Gelasio Semi Bold" pitchFamily="34" charset="0"/>
              <a:ea typeface="Gelasio Semi Bold" pitchFamily="34" charset="-122"/>
              <a:cs typeface="Gelasio Semi Bold" pitchFamily="34" charset="-120"/>
            </a:endParaRPr>
          </a:p>
          <a:p>
            <a:pPr marL="0" indent="0" algn="l">
              <a:lnSpc>
                <a:spcPts val="3500"/>
              </a:lnSpc>
              <a:buNone/>
            </a:pPr>
            <a:r>
              <a:rPr lang="en-US" sz="40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музыкального</a:t>
            </a:r>
            <a:r>
              <a:rPr lang="en-US" sz="40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воспитания</a:t>
            </a:r>
            <a:endParaRPr lang="en-US" sz="4000" b="1" dirty="0"/>
          </a:p>
        </p:txBody>
      </p:sp>
      <p:sp>
        <p:nvSpPr>
          <p:cNvPr id="3" name="Text 1"/>
          <p:cNvSpPr/>
          <p:nvPr/>
        </p:nvSpPr>
        <p:spPr>
          <a:xfrm>
            <a:off x="973395" y="1737598"/>
            <a:ext cx="1277493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 - это универсальный язык, способный выразить самые глубокие чувства и мысли. </a:t>
            </a:r>
            <a:endParaRPr lang="ru-RU" sz="2000" dirty="0" smtClean="0">
              <a:solidFill>
                <a:srgbClr val="00000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225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 </a:t>
            </a: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жизни ребёнка она становится не просто фоном, а мощным инструментом формирования личности.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793790" y="1521500"/>
            <a:ext cx="22860" cy="973217"/>
          </a:xfrm>
          <a:prstGeom prst="rect">
            <a:avLst/>
          </a:prstGeom>
          <a:solidFill>
            <a:srgbClr val="D3C5B6"/>
          </a:solidFill>
          <a:ln/>
        </p:spPr>
      </p:sp>
      <p:sp>
        <p:nvSpPr>
          <p:cNvPr id="5" name="Text 3"/>
          <p:cNvSpPr/>
          <p:nvPr/>
        </p:nvSpPr>
        <p:spPr>
          <a:xfrm>
            <a:off x="793790" y="2695575"/>
            <a:ext cx="13042821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 современном мире, полном стремительных перемен, важность эмоционального и духовного развития детей возрастает. Музыка оказывает уникальное влияние на формирование чувств, способствует развитию мышления и тонко воспитывает душу, закладывая основы гармоничной личности.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793789" y="3954661"/>
            <a:ext cx="2679383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320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Цель:</a:t>
            </a:r>
            <a:endParaRPr lang="en-US" sz="3200" dirty="0"/>
          </a:p>
        </p:txBody>
      </p:sp>
      <p:sp>
        <p:nvSpPr>
          <p:cNvPr id="7" name="Text 5"/>
          <p:cNvSpPr/>
          <p:nvPr/>
        </p:nvSpPr>
        <p:spPr>
          <a:xfrm>
            <a:off x="793790" y="4423410"/>
            <a:ext cx="13042821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Показать всеобъемлющий воспитательный потенциал музыки в детском возрасте и её </a:t>
            </a:r>
            <a:r>
              <a:rPr lang="en-US" sz="2000" dirty="0" err="1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значимость</a:t>
            </a: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endParaRPr lang="ru-RU" sz="2000" dirty="0" smtClean="0">
              <a:solidFill>
                <a:srgbClr val="00000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2250"/>
              </a:lnSpc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для</a:t>
            </a:r>
            <a:r>
              <a:rPr lang="en-US" sz="2000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целостного развития ребёнка.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793788" y="5210889"/>
            <a:ext cx="2679383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320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Ключевые задачи:</a:t>
            </a:r>
            <a:endParaRPr lang="en-US" sz="3200" dirty="0"/>
          </a:p>
        </p:txBody>
      </p:sp>
      <p:sp>
        <p:nvSpPr>
          <p:cNvPr id="9" name="Shape 7"/>
          <p:cNvSpPr/>
          <p:nvPr/>
        </p:nvSpPr>
        <p:spPr>
          <a:xfrm>
            <a:off x="793790" y="5579745"/>
            <a:ext cx="4228505" cy="1932027"/>
          </a:xfrm>
          <a:prstGeom prst="roundRect">
            <a:avLst>
              <a:gd name="adj" fmla="val 1387"/>
            </a:avLst>
          </a:prstGeom>
          <a:solidFill>
            <a:srgbClr val="DECEBB"/>
          </a:solidFill>
          <a:ln w="22860">
            <a:solidFill>
              <a:srgbClr val="D4CEC3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759500" y="5781199"/>
            <a:ext cx="91440" cy="1932027"/>
          </a:xfrm>
          <a:prstGeom prst="roundRect">
            <a:avLst>
              <a:gd name="adj" fmla="val 29302"/>
            </a:avLst>
          </a:prstGeom>
          <a:solidFill>
            <a:srgbClr val="D3C5B6"/>
          </a:solidFill>
          <a:ln/>
        </p:spPr>
      </p:sp>
      <p:sp>
        <p:nvSpPr>
          <p:cNvPr id="11" name="Text 9"/>
          <p:cNvSpPr/>
          <p:nvPr/>
        </p:nvSpPr>
        <p:spPr>
          <a:xfrm>
            <a:off x="1086683" y="5781199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Образовательные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086683" y="6167318"/>
            <a:ext cx="3734157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Познакомить с основами музыкальной грамоты, жанрами и стилями, расширить кругозор.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5200888" y="5579745"/>
            <a:ext cx="4228505" cy="1932027"/>
          </a:xfrm>
          <a:prstGeom prst="roundRect">
            <a:avLst>
              <a:gd name="adj" fmla="val 1387"/>
            </a:avLst>
          </a:prstGeom>
          <a:solidFill>
            <a:srgbClr val="DECEBB"/>
          </a:solidFill>
          <a:ln w="22860">
            <a:solidFill>
              <a:srgbClr val="D4CEC3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5200888" y="5772804"/>
            <a:ext cx="91440" cy="1932027"/>
          </a:xfrm>
          <a:prstGeom prst="roundRect">
            <a:avLst>
              <a:gd name="adj" fmla="val 29302"/>
            </a:avLst>
          </a:prstGeom>
          <a:solidFill>
            <a:srgbClr val="D3C5B6"/>
          </a:solidFill>
          <a:ln/>
        </p:spPr>
      </p:sp>
      <p:sp>
        <p:nvSpPr>
          <p:cNvPr id="15" name="Text 13"/>
          <p:cNvSpPr/>
          <p:nvPr/>
        </p:nvSpPr>
        <p:spPr>
          <a:xfrm>
            <a:off x="5493782" y="5781199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Развивающие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5493782" y="6167318"/>
            <a:ext cx="3734157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Формировать слух, память, чувство ритма, развивать творческие способности и воображение.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9607987" y="5579745"/>
            <a:ext cx="4228505" cy="1932027"/>
          </a:xfrm>
          <a:prstGeom prst="roundRect">
            <a:avLst>
              <a:gd name="adj" fmla="val 1387"/>
            </a:avLst>
          </a:prstGeom>
          <a:solidFill>
            <a:srgbClr val="DECEBB"/>
          </a:solidFill>
          <a:ln w="22860">
            <a:solidFill>
              <a:srgbClr val="D4CEC3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9607987" y="5815731"/>
            <a:ext cx="91440" cy="1932027"/>
          </a:xfrm>
          <a:prstGeom prst="roundRect">
            <a:avLst>
              <a:gd name="adj" fmla="val 29302"/>
            </a:avLst>
          </a:prstGeom>
          <a:solidFill>
            <a:srgbClr val="D3C5B6"/>
          </a:solidFill>
          <a:ln/>
        </p:spPr>
      </p:sp>
      <p:sp>
        <p:nvSpPr>
          <p:cNvPr id="19" name="Text 17"/>
          <p:cNvSpPr/>
          <p:nvPr/>
        </p:nvSpPr>
        <p:spPr>
          <a:xfrm>
            <a:off x="9900880" y="5781199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Воспитательные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9900880" y="6167318"/>
            <a:ext cx="3734157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Прививать любовь к искусству, способствовать развитию эмоционального интеллекта, эмпатии и эстетического вкуса.</a:t>
            </a:r>
            <a:endParaRPr lang="en-US" sz="2000" dirty="0"/>
          </a:p>
        </p:txBody>
      </p:sp>
      <p:sp>
        <p:nvSpPr>
          <p:cNvPr id="21" name="Shape 3"/>
          <p:cNvSpPr/>
          <p:nvPr/>
        </p:nvSpPr>
        <p:spPr>
          <a:xfrm>
            <a:off x="12737510" y="7606348"/>
            <a:ext cx="1892890" cy="623252"/>
          </a:xfrm>
          <a:prstGeom prst="roundRect">
            <a:avLst>
              <a:gd name="adj" fmla="val 50000"/>
            </a:avLst>
          </a:prstGeom>
          <a:solidFill>
            <a:srgbClr val="DECEBB"/>
          </a:solidFill>
          <a:ln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57055" y="621478"/>
            <a:ext cx="10087234" cy="8149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 как зеркало души ребёнка</a:t>
            </a:r>
            <a:endParaRPr lang="en-US" sz="4000" b="1" dirty="0"/>
          </a:p>
        </p:txBody>
      </p:sp>
      <p:sp>
        <p:nvSpPr>
          <p:cNvPr id="3" name="Text 1"/>
          <p:cNvSpPr/>
          <p:nvPr/>
        </p:nvSpPr>
        <p:spPr>
          <a:xfrm>
            <a:off x="451723" y="1281635"/>
            <a:ext cx="7501295" cy="48353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 обладает </a:t>
            </a:r>
            <a:r>
              <a:rPr lang="en-US" sz="2800" u="sng" dirty="0" err="1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удивительной</a:t>
            </a:r>
            <a:r>
              <a:rPr lang="en-US" sz="2800" u="sng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endParaRPr lang="ru-RU" sz="2800" u="sng" dirty="0" smtClean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buNone/>
            </a:pPr>
            <a:r>
              <a:rPr lang="en-US" sz="2800" u="sng" dirty="0" err="1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способностью</a:t>
            </a:r>
            <a:r>
              <a:rPr lang="en-US" sz="2800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sz="2800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отражать и выражать самые тонкие нюансы человеческих эмоций, и для ребёнка она часто становится первым языком самовыражения. </a:t>
            </a:r>
            <a:endParaRPr lang="ru-RU" sz="2800" dirty="0" smtClean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buNone/>
            </a:pPr>
            <a:endParaRPr lang="ru-RU" sz="2800" dirty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buNone/>
            </a:pPr>
            <a:r>
              <a:rPr lang="en-US" sz="2800" dirty="0" err="1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Через</a:t>
            </a:r>
            <a:r>
              <a:rPr lang="en-US" sz="2800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sz="2800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музыку дети </a:t>
            </a:r>
            <a:r>
              <a:rPr lang="en-US" sz="2800" u="sng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учатся</a:t>
            </a:r>
            <a:r>
              <a:rPr lang="en-US" sz="2800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понимать свои чувства и чувства других, выражать радость, грусть, восторг или задумчивость, когда слова ещё недоступны. </a:t>
            </a:r>
            <a:endParaRPr lang="ru-RU" sz="2800" dirty="0" smtClean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buNone/>
            </a:pPr>
            <a:endParaRPr lang="ru-RU" sz="2800" dirty="0" smtClean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buNone/>
            </a:pPr>
            <a:r>
              <a:rPr lang="en-US" sz="2800" dirty="0" err="1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Это</a:t>
            </a:r>
            <a:r>
              <a:rPr lang="en-US" sz="2800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sz="2800" u="sng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позволяет</a:t>
            </a:r>
            <a:r>
              <a:rPr lang="en-US" sz="2800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им развивать эмоциональный интеллект с самого раннего возраста.</a:t>
            </a:r>
            <a:endParaRPr lang="en-US" sz="28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7686" y="1281635"/>
            <a:ext cx="6093381" cy="6093381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12737510" y="7606348"/>
            <a:ext cx="1892890" cy="623252"/>
          </a:xfrm>
          <a:prstGeom prst="roundRect">
            <a:avLst>
              <a:gd name="adj" fmla="val 50000"/>
            </a:avLst>
          </a:prstGeom>
          <a:solidFill>
            <a:srgbClr val="F9F6F0"/>
          </a:solidFill>
          <a:ln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57055" y="621478"/>
            <a:ext cx="10087234" cy="8149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 как зеркало души ребёнка</a:t>
            </a:r>
            <a:endParaRPr lang="en-US" sz="4000" b="1" dirty="0"/>
          </a:p>
        </p:txBody>
      </p:sp>
      <p:sp>
        <p:nvSpPr>
          <p:cNvPr id="3" name="Text 1"/>
          <p:cNvSpPr/>
          <p:nvPr/>
        </p:nvSpPr>
        <p:spPr>
          <a:xfrm>
            <a:off x="451723" y="1281635"/>
            <a:ext cx="3221643" cy="52610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2800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Наблюдая за реакцией ребёнка на различные мелодии или за тем, как он сам погружается в процесс пения или игры на инструменте, мы видим </a:t>
            </a:r>
            <a:r>
              <a:rPr lang="ru-RU" sz="2800" u="sng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истинные </a:t>
            </a:r>
            <a:r>
              <a:rPr lang="ru-RU" sz="2800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проявления его внутреннего мира. </a:t>
            </a:r>
            <a:endParaRPr lang="ru-RU" sz="2800" dirty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</p:txBody>
      </p:sp>
      <p:sp>
        <p:nvSpPr>
          <p:cNvPr id="4" name="Text 2"/>
          <p:cNvSpPr/>
          <p:nvPr/>
        </p:nvSpPr>
        <p:spPr>
          <a:xfrm>
            <a:off x="257056" y="7538800"/>
            <a:ext cx="7501295" cy="317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endParaRPr lang="en-US" sz="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8989" y="2133285"/>
            <a:ext cx="5118854" cy="511885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344289" y="5820370"/>
            <a:ext cx="3657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 </a:t>
            </a:r>
            <a:r>
              <a:rPr lang="ru-RU" sz="2800" u="sng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раскрывает</a:t>
            </a:r>
            <a:r>
              <a:rPr lang="ru-RU" sz="2800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индивидуальность, учит сопереживать и быть частью чего-то большего.</a:t>
            </a:r>
            <a:endParaRPr lang="ru-RU" sz="2800" dirty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</p:txBody>
      </p:sp>
      <p:sp>
        <p:nvSpPr>
          <p:cNvPr id="8" name="Shape 3"/>
          <p:cNvSpPr/>
          <p:nvPr/>
        </p:nvSpPr>
        <p:spPr>
          <a:xfrm>
            <a:off x="12737510" y="7606348"/>
            <a:ext cx="1892890" cy="623252"/>
          </a:xfrm>
          <a:prstGeom prst="roundRect">
            <a:avLst>
              <a:gd name="adj" fmla="val 50000"/>
            </a:avLst>
          </a:prstGeom>
          <a:solidFill>
            <a:srgbClr val="F9F6F0"/>
          </a:solidFill>
          <a:ln/>
        </p:spPr>
      </p:sp>
    </p:spTree>
    <p:extLst>
      <p:ext uri="{BB962C8B-B14F-4D97-AF65-F5344CB8AC3E}">
        <p14:creationId xmlns:p14="http://schemas.microsoft.com/office/powerpoint/2010/main" val="251220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 rotWithShape="1">
          <a:blip r:embed="rId3"/>
          <a:srcRect r="19613" b="4666"/>
          <a:stretch/>
        </p:blipFill>
        <p:spPr>
          <a:xfrm>
            <a:off x="10220017" y="0"/>
            <a:ext cx="4410383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3543" y="497324"/>
            <a:ext cx="7696914" cy="9043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Роль музыки в воспитании личности: путь к гармонии</a:t>
            </a:r>
            <a:endParaRPr lang="en-US" sz="4000" b="1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80" y="3499945"/>
            <a:ext cx="9801766" cy="444587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23543" y="1605201"/>
            <a:ext cx="8247036" cy="18947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Музыкальное воспитание – это не просто обучение нотам или игре на инструментах, это комплексный процесс, который затрагивает все аспекты развития ребёнка, прокладывая путь от эмоционального отклика к глубоким духовно-нравственным ценностям.</a:t>
            </a:r>
            <a:endParaRPr lang="en-US" sz="2800" dirty="0"/>
          </a:p>
        </p:txBody>
      </p:sp>
      <p:sp>
        <p:nvSpPr>
          <p:cNvPr id="6" name="Text 2"/>
          <p:cNvSpPr/>
          <p:nvPr/>
        </p:nvSpPr>
        <p:spPr>
          <a:xfrm>
            <a:off x="418251" y="4912903"/>
            <a:ext cx="2479134" cy="5722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800" b="1" dirty="0" err="1" smtClean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Воспитание</a:t>
            </a:r>
            <a:r>
              <a:rPr lang="en-US" sz="2800" b="1" dirty="0" smtClean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2800" b="1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чувств</a:t>
            </a:r>
            <a:endParaRPr lang="en-US" sz="2800" b="1" dirty="0"/>
          </a:p>
        </p:txBody>
      </p:sp>
      <p:sp>
        <p:nvSpPr>
          <p:cNvPr id="7" name="Text 3"/>
          <p:cNvSpPr/>
          <p:nvPr/>
        </p:nvSpPr>
        <p:spPr>
          <a:xfrm>
            <a:off x="3740009" y="4937232"/>
            <a:ext cx="2697907" cy="5722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Развитие воображения</a:t>
            </a:r>
            <a:endParaRPr lang="en-US" sz="2800" b="1" dirty="0"/>
          </a:p>
        </p:txBody>
      </p:sp>
      <p:sp>
        <p:nvSpPr>
          <p:cNvPr id="8" name="Text 4"/>
          <p:cNvSpPr/>
          <p:nvPr/>
        </p:nvSpPr>
        <p:spPr>
          <a:xfrm>
            <a:off x="2388115" y="7373594"/>
            <a:ext cx="5401694" cy="5722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5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Формирование характера</a:t>
            </a:r>
            <a:endParaRPr lang="en-US" sz="2800" b="1" dirty="0"/>
          </a:p>
        </p:txBody>
      </p:sp>
      <p:sp>
        <p:nvSpPr>
          <p:cNvPr id="9" name="Text 5"/>
          <p:cNvSpPr/>
          <p:nvPr/>
        </p:nvSpPr>
        <p:spPr>
          <a:xfrm>
            <a:off x="7031389" y="4781530"/>
            <a:ext cx="2930413" cy="8583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Духовно-нравственные ценности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0329" y="502087"/>
            <a:ext cx="6800255" cy="2967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 в </a:t>
            </a:r>
            <a:r>
              <a:rPr lang="en-US" sz="4000" b="1" dirty="0" err="1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начальной</a:t>
            </a: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0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школе</a:t>
            </a:r>
            <a:endParaRPr lang="en-US" sz="4000" b="1" dirty="0"/>
          </a:p>
        </p:txBody>
      </p:sp>
      <p:sp>
        <p:nvSpPr>
          <p:cNvPr id="5" name="Shape 3"/>
          <p:cNvSpPr/>
          <p:nvPr/>
        </p:nvSpPr>
        <p:spPr>
          <a:xfrm>
            <a:off x="611744" y="1253847"/>
            <a:ext cx="7785973" cy="1205627"/>
          </a:xfrm>
          <a:prstGeom prst="roundRect">
            <a:avLst>
              <a:gd name="adj" fmla="val 1477"/>
            </a:avLst>
          </a:prstGeom>
          <a:solidFill>
            <a:srgbClr val="EEE8DD"/>
          </a:solidFill>
          <a:ln/>
        </p:spPr>
      </p:sp>
      <p:sp>
        <p:nvSpPr>
          <p:cNvPr id="6" name="Shape 4"/>
          <p:cNvSpPr/>
          <p:nvPr/>
        </p:nvSpPr>
        <p:spPr>
          <a:xfrm>
            <a:off x="702819" y="1339930"/>
            <a:ext cx="740970" cy="742355"/>
          </a:xfrm>
          <a:prstGeom prst="roundRect">
            <a:avLst>
              <a:gd name="adj" fmla="val 25683041"/>
            </a:avLst>
          </a:prstGeom>
          <a:solidFill>
            <a:srgbClr val="DECEBB"/>
          </a:solidFill>
          <a:ln/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935" y="1450160"/>
            <a:ext cx="420646" cy="526042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611809" y="1470492"/>
            <a:ext cx="1483400" cy="18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2000" b="1" dirty="0">
                <a:solidFill>
                  <a:srgbClr val="746558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Пение</a:t>
            </a:r>
            <a:endParaRPr lang="en-US" sz="2000" b="1" dirty="0"/>
          </a:p>
        </p:txBody>
      </p:sp>
      <p:sp>
        <p:nvSpPr>
          <p:cNvPr id="9" name="Text 6"/>
          <p:cNvSpPr/>
          <p:nvPr/>
        </p:nvSpPr>
        <p:spPr>
          <a:xfrm>
            <a:off x="1611809" y="1810117"/>
            <a:ext cx="7548801" cy="1899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Развивает слух, голос, чувство ансамбля и выразительность.</a:t>
            </a:r>
            <a:endParaRPr lang="en-US" dirty="0"/>
          </a:p>
        </p:txBody>
      </p:sp>
      <p:sp>
        <p:nvSpPr>
          <p:cNvPr id="10" name="Shape 7"/>
          <p:cNvSpPr/>
          <p:nvPr/>
        </p:nvSpPr>
        <p:spPr>
          <a:xfrm>
            <a:off x="611744" y="2901558"/>
            <a:ext cx="7785973" cy="1205627"/>
          </a:xfrm>
          <a:prstGeom prst="roundRect">
            <a:avLst>
              <a:gd name="adj" fmla="val 1477"/>
            </a:avLst>
          </a:prstGeom>
          <a:solidFill>
            <a:srgbClr val="EEE8DD"/>
          </a:solidFill>
          <a:ln/>
        </p:spPr>
      </p:sp>
      <p:sp>
        <p:nvSpPr>
          <p:cNvPr id="11" name="Shape 8"/>
          <p:cNvSpPr/>
          <p:nvPr/>
        </p:nvSpPr>
        <p:spPr>
          <a:xfrm>
            <a:off x="702819" y="3003742"/>
            <a:ext cx="740970" cy="697968"/>
          </a:xfrm>
          <a:prstGeom prst="roundRect">
            <a:avLst>
              <a:gd name="adj" fmla="val 25683041"/>
            </a:avLst>
          </a:prstGeom>
          <a:solidFill>
            <a:srgbClr val="DECEBB"/>
          </a:solidFill>
          <a:ln/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108" y="3042281"/>
            <a:ext cx="490458" cy="613346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635642" y="3096761"/>
            <a:ext cx="1609249" cy="18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2000" b="1" dirty="0">
                <a:solidFill>
                  <a:srgbClr val="746558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Игра на инструментах</a:t>
            </a:r>
            <a:endParaRPr lang="en-US" sz="2000" b="1" dirty="0"/>
          </a:p>
        </p:txBody>
      </p:sp>
      <p:sp>
        <p:nvSpPr>
          <p:cNvPr id="14" name="Text 10"/>
          <p:cNvSpPr/>
          <p:nvPr/>
        </p:nvSpPr>
        <p:spPr>
          <a:xfrm>
            <a:off x="1611809" y="3419470"/>
            <a:ext cx="7548801" cy="1899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Формирует моторику, координацию, ритмическое чувство и </a:t>
            </a:r>
            <a:endParaRPr lang="ru-RU" dirty="0" smtClean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1450"/>
              </a:lnSpc>
              <a:buNone/>
            </a:pPr>
            <a:r>
              <a:rPr lang="en-US" dirty="0" err="1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самодисциплину</a:t>
            </a: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.</a:t>
            </a:r>
            <a:endParaRPr lang="en-US" dirty="0"/>
          </a:p>
        </p:txBody>
      </p:sp>
      <p:sp>
        <p:nvSpPr>
          <p:cNvPr id="15" name="Shape 11"/>
          <p:cNvSpPr/>
          <p:nvPr/>
        </p:nvSpPr>
        <p:spPr>
          <a:xfrm>
            <a:off x="611743" y="4559726"/>
            <a:ext cx="7785973" cy="1205627"/>
          </a:xfrm>
          <a:prstGeom prst="roundRect">
            <a:avLst>
              <a:gd name="adj" fmla="val 1477"/>
            </a:avLst>
          </a:prstGeom>
          <a:solidFill>
            <a:srgbClr val="EEE8DD"/>
          </a:solidFill>
          <a:ln/>
        </p:spPr>
      </p:sp>
      <p:sp>
        <p:nvSpPr>
          <p:cNvPr id="16" name="Shape 12"/>
          <p:cNvSpPr/>
          <p:nvPr/>
        </p:nvSpPr>
        <p:spPr>
          <a:xfrm>
            <a:off x="717307" y="4690705"/>
            <a:ext cx="726482" cy="732473"/>
          </a:xfrm>
          <a:prstGeom prst="roundRect">
            <a:avLst>
              <a:gd name="adj" fmla="val 25683041"/>
            </a:avLst>
          </a:prstGeom>
          <a:solidFill>
            <a:srgbClr val="DECEBB"/>
          </a:solidFill>
          <a:ln/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056" y="4747664"/>
            <a:ext cx="453600" cy="567252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610498" y="4773404"/>
            <a:ext cx="1525786" cy="18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2000" b="1" dirty="0">
                <a:solidFill>
                  <a:srgbClr val="746558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Инсценировка песен</a:t>
            </a:r>
            <a:endParaRPr lang="en-US" sz="2000" b="1" dirty="0"/>
          </a:p>
        </p:txBody>
      </p:sp>
      <p:sp>
        <p:nvSpPr>
          <p:cNvPr id="19" name="Text 14"/>
          <p:cNvSpPr/>
          <p:nvPr/>
        </p:nvSpPr>
        <p:spPr>
          <a:xfrm>
            <a:off x="1639899" y="5172163"/>
            <a:ext cx="7548801" cy="1899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Раскрывает актёрские способности, развивает воображение и </a:t>
            </a:r>
            <a:endParaRPr lang="ru-RU" dirty="0" smtClean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1450"/>
              </a:lnSpc>
              <a:buNone/>
            </a:pPr>
            <a:r>
              <a:rPr lang="en-US" dirty="0" err="1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социальные</a:t>
            </a:r>
            <a:r>
              <a:rPr lang="en-US" dirty="0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навыки.</a:t>
            </a:r>
            <a:endParaRPr lang="en-US" dirty="0"/>
          </a:p>
        </p:txBody>
      </p:sp>
      <p:sp>
        <p:nvSpPr>
          <p:cNvPr id="20" name="Shape 15"/>
          <p:cNvSpPr/>
          <p:nvPr/>
        </p:nvSpPr>
        <p:spPr>
          <a:xfrm>
            <a:off x="611744" y="6263163"/>
            <a:ext cx="7785973" cy="1205627"/>
          </a:xfrm>
          <a:prstGeom prst="roundRect">
            <a:avLst>
              <a:gd name="adj" fmla="val 1477"/>
            </a:avLst>
          </a:prstGeom>
          <a:solidFill>
            <a:srgbClr val="EEE8DD"/>
          </a:solidFill>
          <a:ln/>
        </p:spPr>
      </p:sp>
      <p:sp>
        <p:nvSpPr>
          <p:cNvPr id="21" name="Shape 16"/>
          <p:cNvSpPr/>
          <p:nvPr/>
        </p:nvSpPr>
        <p:spPr>
          <a:xfrm>
            <a:off x="717307" y="6361296"/>
            <a:ext cx="726482" cy="729853"/>
          </a:xfrm>
          <a:prstGeom prst="roundRect">
            <a:avLst>
              <a:gd name="adj" fmla="val 25683041"/>
            </a:avLst>
          </a:prstGeom>
          <a:solidFill>
            <a:srgbClr val="DECEBB"/>
          </a:solidFill>
          <a:ln/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108" y="6406025"/>
            <a:ext cx="497004" cy="621532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1611809" y="6454661"/>
            <a:ext cx="1483400" cy="18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2000" b="1" dirty="0">
                <a:solidFill>
                  <a:srgbClr val="746558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Музыкальные игры</a:t>
            </a:r>
            <a:endParaRPr lang="en-US" sz="2000" b="1" dirty="0"/>
          </a:p>
        </p:txBody>
      </p:sp>
      <p:sp>
        <p:nvSpPr>
          <p:cNvPr id="24" name="Text 18"/>
          <p:cNvSpPr/>
          <p:nvPr/>
        </p:nvSpPr>
        <p:spPr>
          <a:xfrm>
            <a:off x="1610498" y="6901243"/>
            <a:ext cx="7548801" cy="1899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Обучают через движение, развивают реакции, внимание и </a:t>
            </a:r>
            <a:endParaRPr lang="ru-RU" dirty="0" smtClean="0">
              <a:solidFill>
                <a:srgbClr val="746558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1450"/>
              </a:lnSpc>
              <a:buNone/>
            </a:pPr>
            <a:r>
              <a:rPr lang="en-US" dirty="0" err="1" smtClean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коммуникацию</a:t>
            </a: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.</a:t>
            </a:r>
            <a:endParaRPr lang="en-US" dirty="0"/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8310" y="1692326"/>
            <a:ext cx="4902090" cy="4902090"/>
          </a:xfrm>
          <a:prstGeom prst="rect">
            <a:avLst/>
          </a:prstGeom>
        </p:spPr>
      </p:pic>
      <p:sp>
        <p:nvSpPr>
          <p:cNvPr id="29" name="Shape 3"/>
          <p:cNvSpPr/>
          <p:nvPr/>
        </p:nvSpPr>
        <p:spPr>
          <a:xfrm>
            <a:off x="12737510" y="7606348"/>
            <a:ext cx="1892890" cy="623252"/>
          </a:xfrm>
          <a:prstGeom prst="roundRect">
            <a:avLst>
              <a:gd name="adj" fmla="val 50000"/>
            </a:avLst>
          </a:prstGeom>
          <a:solidFill>
            <a:srgbClr val="F9F6F0"/>
          </a:solidFill>
          <a:ln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542152"/>
            <a:ext cx="6726793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 и духовно-нравственные ценности</a:t>
            </a:r>
            <a:endParaRPr lang="en-US" sz="4000" b="1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574959"/>
            <a:ext cx="3987760" cy="39877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5907405"/>
            <a:ext cx="4984790" cy="15244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 является мощным проводником духовно-нравственных ценностей. Через песни о Родине, народные мелодии и классические произведения дети познают свою культуру, историю и традиции. </a:t>
            </a:r>
            <a:endParaRPr lang="en-US" dirty="0"/>
          </a:p>
        </p:txBody>
      </p:sp>
      <p:sp>
        <p:nvSpPr>
          <p:cNvPr id="5" name="Text 2"/>
          <p:cNvSpPr/>
          <p:nvPr/>
        </p:nvSpPr>
        <p:spPr>
          <a:xfrm>
            <a:off x="6173391" y="1234499"/>
            <a:ext cx="7670721" cy="508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Музыкальное искусство учит детей ценить красоту, доброту и справедливость, развивает эмпатию и способность сопереживать.</a:t>
            </a:r>
            <a:endParaRPr lang="en-US" sz="2800" dirty="0"/>
          </a:p>
        </p:txBody>
      </p:sp>
      <p:sp>
        <p:nvSpPr>
          <p:cNvPr id="6" name="Shape 3"/>
          <p:cNvSpPr/>
          <p:nvPr/>
        </p:nvSpPr>
        <p:spPr>
          <a:xfrm>
            <a:off x="6173391" y="2225993"/>
            <a:ext cx="357188" cy="357188"/>
          </a:xfrm>
          <a:prstGeom prst="roundRect">
            <a:avLst>
              <a:gd name="adj" fmla="val 6668"/>
            </a:avLst>
          </a:prstGeom>
          <a:solidFill>
            <a:srgbClr val="EEE8DD"/>
          </a:solidFill>
          <a:ln/>
        </p:spPr>
      </p:sp>
      <p:sp>
        <p:nvSpPr>
          <p:cNvPr id="7" name="Text 4"/>
          <p:cNvSpPr/>
          <p:nvPr/>
        </p:nvSpPr>
        <p:spPr>
          <a:xfrm>
            <a:off x="6173391" y="2367483"/>
            <a:ext cx="23816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Патриотизм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6173391" y="2857977"/>
            <a:ext cx="7154823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Через песни о Родине и её героях, знакомство с национальным фольклором.</a:t>
            </a:r>
            <a:endParaRPr lang="en-US" dirty="0"/>
          </a:p>
        </p:txBody>
      </p:sp>
      <p:sp>
        <p:nvSpPr>
          <p:cNvPr id="9" name="Shape 6"/>
          <p:cNvSpPr/>
          <p:nvPr/>
        </p:nvSpPr>
        <p:spPr>
          <a:xfrm>
            <a:off x="6173391" y="3283744"/>
            <a:ext cx="357188" cy="357188"/>
          </a:xfrm>
          <a:prstGeom prst="roundRect">
            <a:avLst>
              <a:gd name="adj" fmla="val 6668"/>
            </a:avLst>
          </a:prstGeom>
          <a:solidFill>
            <a:srgbClr val="EEE8DD"/>
          </a:solidFill>
          <a:ln/>
        </p:spPr>
      </p:sp>
      <p:sp>
        <p:nvSpPr>
          <p:cNvPr id="10" name="Text 7"/>
          <p:cNvSpPr/>
          <p:nvPr/>
        </p:nvSpPr>
        <p:spPr>
          <a:xfrm>
            <a:off x="6173391" y="3420011"/>
            <a:ext cx="243256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Уважение к культуре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6173390" y="3864173"/>
            <a:ext cx="7154823" cy="508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Понимание богатства музыкального наследия разных народов, расширение культурного кругозора.</a:t>
            </a:r>
            <a:endParaRPr lang="en-US" dirty="0"/>
          </a:p>
        </p:txBody>
      </p:sp>
      <p:sp>
        <p:nvSpPr>
          <p:cNvPr id="12" name="Shape 9"/>
          <p:cNvSpPr/>
          <p:nvPr/>
        </p:nvSpPr>
        <p:spPr>
          <a:xfrm>
            <a:off x="6173391" y="4595574"/>
            <a:ext cx="357188" cy="357188"/>
          </a:xfrm>
          <a:prstGeom prst="roundRect">
            <a:avLst>
              <a:gd name="adj" fmla="val 6668"/>
            </a:avLst>
          </a:prstGeom>
          <a:solidFill>
            <a:srgbClr val="EEE8DD"/>
          </a:solidFill>
          <a:ln/>
        </p:spPr>
      </p:sp>
      <p:sp>
        <p:nvSpPr>
          <p:cNvPr id="13" name="Text 10"/>
          <p:cNvSpPr/>
          <p:nvPr/>
        </p:nvSpPr>
        <p:spPr>
          <a:xfrm>
            <a:off x="6173390" y="4719637"/>
            <a:ext cx="23816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Любовь к Родине</a:t>
            </a:r>
            <a:endParaRPr lang="en-US" sz="2000" dirty="0"/>
          </a:p>
        </p:txBody>
      </p:sp>
      <p:sp>
        <p:nvSpPr>
          <p:cNvPr id="14" name="Text 11"/>
          <p:cNvSpPr/>
          <p:nvPr/>
        </p:nvSpPr>
        <p:spPr>
          <a:xfrm>
            <a:off x="6173389" y="5145165"/>
            <a:ext cx="7154823" cy="508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Формирование глубокой привязанности к родной земле через эмоциональное восприятие музыкальных образов.</a:t>
            </a:r>
            <a:endParaRPr lang="en-US" dirty="0"/>
          </a:p>
        </p:txBody>
      </p:sp>
      <p:sp>
        <p:nvSpPr>
          <p:cNvPr id="15" name="Shape 12"/>
          <p:cNvSpPr/>
          <p:nvPr/>
        </p:nvSpPr>
        <p:spPr>
          <a:xfrm>
            <a:off x="6173391" y="5907405"/>
            <a:ext cx="357188" cy="357188"/>
          </a:xfrm>
          <a:prstGeom prst="roundRect">
            <a:avLst>
              <a:gd name="adj" fmla="val 6668"/>
            </a:avLst>
          </a:prstGeom>
          <a:solidFill>
            <a:srgbClr val="EEE8DD"/>
          </a:solidFill>
          <a:ln/>
        </p:spPr>
      </p:sp>
      <p:sp>
        <p:nvSpPr>
          <p:cNvPr id="16" name="Text 13"/>
          <p:cNvSpPr/>
          <p:nvPr/>
        </p:nvSpPr>
        <p:spPr>
          <a:xfrm>
            <a:off x="6151610" y="5985688"/>
            <a:ext cx="238160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Доброта и Эмпатия</a:t>
            </a:r>
            <a:endParaRPr lang="en-US" sz="2000" dirty="0"/>
          </a:p>
        </p:txBody>
      </p:sp>
      <p:sp>
        <p:nvSpPr>
          <p:cNvPr id="17" name="Text 14"/>
          <p:cNvSpPr/>
          <p:nvPr/>
        </p:nvSpPr>
        <p:spPr>
          <a:xfrm>
            <a:off x="6173391" y="6393537"/>
            <a:ext cx="7154823" cy="254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 учит сопереживать, понимать чувства других и стремиться к гармонии.</a:t>
            </a:r>
            <a:endParaRPr lang="en-US" dirty="0"/>
          </a:p>
        </p:txBody>
      </p:sp>
      <p:sp>
        <p:nvSpPr>
          <p:cNvPr id="18" name="Shape 3"/>
          <p:cNvSpPr/>
          <p:nvPr/>
        </p:nvSpPr>
        <p:spPr>
          <a:xfrm>
            <a:off x="12737510" y="7606348"/>
            <a:ext cx="1892890" cy="623252"/>
          </a:xfrm>
          <a:prstGeom prst="roundRect">
            <a:avLst>
              <a:gd name="adj" fmla="val 50000"/>
            </a:avLst>
          </a:prstGeom>
          <a:solidFill>
            <a:srgbClr val="F2EBDF"/>
          </a:solidFill>
          <a:ln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88025"/>
            <a:ext cx="7271504" cy="4217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Творческое развитие </a:t>
            </a:r>
            <a:r>
              <a:rPr lang="en-US" sz="4000" b="1" dirty="0" err="1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ребёнка</a:t>
            </a: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endParaRPr lang="ru-RU" sz="4000" b="1" dirty="0" smtClean="0">
              <a:solidFill>
                <a:srgbClr val="484237"/>
              </a:solidFill>
              <a:latin typeface="Gelasio Semi Bold" pitchFamily="34" charset="0"/>
              <a:ea typeface="Gelasio Semi Bold" pitchFamily="34" charset="-122"/>
              <a:cs typeface="Gelasio Semi Bold" pitchFamily="34" charset="-120"/>
            </a:endParaRPr>
          </a:p>
          <a:p>
            <a:pPr marL="0" indent="0" algn="l">
              <a:lnSpc>
                <a:spcPts val="3300"/>
              </a:lnSpc>
              <a:buNone/>
            </a:pPr>
            <a:r>
              <a:rPr lang="en-US" sz="40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через</a:t>
            </a:r>
            <a:r>
              <a:rPr lang="en-US" sz="40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музыку</a:t>
            </a:r>
            <a:endParaRPr lang="en-US" sz="4000" b="1" dirty="0"/>
          </a:p>
        </p:txBody>
      </p:sp>
      <p:sp>
        <p:nvSpPr>
          <p:cNvPr id="4" name="Text 1"/>
          <p:cNvSpPr/>
          <p:nvPr/>
        </p:nvSpPr>
        <p:spPr>
          <a:xfrm>
            <a:off x="6288278" y="1532811"/>
            <a:ext cx="7556421" cy="8097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Музыкальное искусство предоставляет уникальные возможности для развития творческого потенциала каждого ребёнка. Оно стимулирует воображение, помогает преодолевать барьеры и выражать себя в разнообразных формах.</a:t>
            </a:r>
            <a:endParaRPr lang="en-US" dirty="0"/>
          </a:p>
        </p:txBody>
      </p:sp>
      <p:sp>
        <p:nvSpPr>
          <p:cNvPr id="5" name="Shape 2"/>
          <p:cNvSpPr/>
          <p:nvPr/>
        </p:nvSpPr>
        <p:spPr>
          <a:xfrm>
            <a:off x="6448901" y="3007162"/>
            <a:ext cx="168593" cy="988576"/>
          </a:xfrm>
          <a:prstGeom prst="roundRect">
            <a:avLst>
              <a:gd name="adj" fmla="val 15010"/>
            </a:avLst>
          </a:prstGeom>
          <a:solidFill>
            <a:srgbClr val="EEE8DD"/>
          </a:solidFill>
          <a:ln/>
        </p:spPr>
      </p:sp>
      <p:sp>
        <p:nvSpPr>
          <p:cNvPr id="6" name="Shape 3"/>
          <p:cNvSpPr/>
          <p:nvPr/>
        </p:nvSpPr>
        <p:spPr>
          <a:xfrm>
            <a:off x="6280190" y="2896433"/>
            <a:ext cx="506016" cy="506016"/>
          </a:xfrm>
          <a:prstGeom prst="roundRect">
            <a:avLst>
              <a:gd name="adj" fmla="val 90353"/>
            </a:avLst>
          </a:prstGeom>
          <a:solidFill>
            <a:srgbClr val="EEE8DD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6634" y="2991326"/>
            <a:ext cx="253008" cy="31623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54798" y="2922746"/>
            <a:ext cx="2981087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dirty="0">
                <a:solidFill>
                  <a:srgbClr val="746558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Музыкальная импровизация</a:t>
            </a:r>
            <a:endParaRPr lang="en-US" sz="2000" dirty="0"/>
          </a:p>
        </p:txBody>
      </p:sp>
      <p:sp>
        <p:nvSpPr>
          <p:cNvPr id="9" name="Text 5"/>
          <p:cNvSpPr/>
          <p:nvPr/>
        </p:nvSpPr>
        <p:spPr>
          <a:xfrm>
            <a:off x="6954798" y="3287435"/>
            <a:ext cx="6881812" cy="5398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Стимулирует спонтанность и нестандартное мышление, развивает способность к самовыражению без шаблонов.</a:t>
            </a:r>
            <a:endParaRPr lang="en-US" dirty="0"/>
          </a:p>
        </p:txBody>
      </p:sp>
      <p:sp>
        <p:nvSpPr>
          <p:cNvPr id="10" name="Shape 6"/>
          <p:cNvSpPr/>
          <p:nvPr/>
        </p:nvSpPr>
        <p:spPr>
          <a:xfrm>
            <a:off x="6701909" y="4417457"/>
            <a:ext cx="168593" cy="988576"/>
          </a:xfrm>
          <a:prstGeom prst="roundRect">
            <a:avLst>
              <a:gd name="adj" fmla="val 15010"/>
            </a:avLst>
          </a:prstGeom>
          <a:solidFill>
            <a:srgbClr val="EEE8DD"/>
          </a:solidFill>
          <a:ln/>
        </p:spPr>
      </p:sp>
      <p:sp>
        <p:nvSpPr>
          <p:cNvPr id="11" name="Shape 7"/>
          <p:cNvSpPr/>
          <p:nvPr/>
        </p:nvSpPr>
        <p:spPr>
          <a:xfrm>
            <a:off x="6533198" y="4306729"/>
            <a:ext cx="506016" cy="506016"/>
          </a:xfrm>
          <a:prstGeom prst="roundRect">
            <a:avLst>
              <a:gd name="adj" fmla="val 90353"/>
            </a:avLst>
          </a:prstGeom>
          <a:solidFill>
            <a:srgbClr val="EEE8DD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9642" y="4401622"/>
            <a:ext cx="253008" cy="31623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7207806" y="4333042"/>
            <a:ext cx="2128838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dirty="0">
                <a:solidFill>
                  <a:srgbClr val="746558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Участие в концертах</a:t>
            </a:r>
            <a:endParaRPr lang="en-US" sz="2000" dirty="0"/>
          </a:p>
        </p:txBody>
      </p:sp>
      <p:sp>
        <p:nvSpPr>
          <p:cNvPr id="14" name="Text 9"/>
          <p:cNvSpPr/>
          <p:nvPr/>
        </p:nvSpPr>
        <p:spPr>
          <a:xfrm>
            <a:off x="7207806" y="4697730"/>
            <a:ext cx="6628805" cy="5398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Формирует уверенность в себе, умение выступать перед публикой и работать в команде, переживать успех и учиться на ошибках.</a:t>
            </a:r>
            <a:endParaRPr lang="en-US" dirty="0"/>
          </a:p>
        </p:txBody>
      </p:sp>
      <p:sp>
        <p:nvSpPr>
          <p:cNvPr id="15" name="Shape 10"/>
          <p:cNvSpPr/>
          <p:nvPr/>
        </p:nvSpPr>
        <p:spPr>
          <a:xfrm>
            <a:off x="6954917" y="5827752"/>
            <a:ext cx="168593" cy="1258491"/>
          </a:xfrm>
          <a:prstGeom prst="roundRect">
            <a:avLst>
              <a:gd name="adj" fmla="val 15010"/>
            </a:avLst>
          </a:prstGeom>
          <a:solidFill>
            <a:srgbClr val="EEE8DD"/>
          </a:solidFill>
          <a:ln/>
        </p:spPr>
      </p:sp>
      <p:sp>
        <p:nvSpPr>
          <p:cNvPr id="16" name="Shape 11"/>
          <p:cNvSpPr/>
          <p:nvPr/>
        </p:nvSpPr>
        <p:spPr>
          <a:xfrm>
            <a:off x="6786205" y="5717024"/>
            <a:ext cx="506016" cy="506016"/>
          </a:xfrm>
          <a:prstGeom prst="roundRect">
            <a:avLst>
              <a:gd name="adj" fmla="val 90353"/>
            </a:avLst>
          </a:prstGeom>
          <a:solidFill>
            <a:srgbClr val="EEE8DD"/>
          </a:solidFill>
          <a:ln/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2650" y="5811917"/>
            <a:ext cx="253008" cy="31623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7460813" y="5743337"/>
            <a:ext cx="2471261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2000" dirty="0">
                <a:solidFill>
                  <a:srgbClr val="746558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Музыкальные конкурсы</a:t>
            </a:r>
            <a:endParaRPr lang="en-US" sz="2000" dirty="0"/>
          </a:p>
        </p:txBody>
      </p:sp>
      <p:sp>
        <p:nvSpPr>
          <p:cNvPr id="19" name="Text 13"/>
          <p:cNvSpPr/>
          <p:nvPr/>
        </p:nvSpPr>
        <p:spPr>
          <a:xfrm>
            <a:off x="7460813" y="6108025"/>
            <a:ext cx="6375797" cy="8097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Мотивируют к постоянному совершенствованию, развивают целеустремлённость, здоровое соперничество и умение принимать результаты.</a:t>
            </a:r>
            <a:endParaRPr lang="en-US" dirty="0"/>
          </a:p>
        </p:txBody>
      </p:sp>
      <p:sp>
        <p:nvSpPr>
          <p:cNvPr id="20" name="Shape 3"/>
          <p:cNvSpPr/>
          <p:nvPr/>
        </p:nvSpPr>
        <p:spPr>
          <a:xfrm>
            <a:off x="12737510" y="7606348"/>
            <a:ext cx="1892890" cy="623252"/>
          </a:xfrm>
          <a:prstGeom prst="roundRect">
            <a:avLst>
              <a:gd name="adj" fmla="val 50000"/>
            </a:avLst>
          </a:prstGeom>
          <a:solidFill>
            <a:srgbClr val="F9F6F0"/>
          </a:solidFill>
          <a:ln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96834" y="130982"/>
            <a:ext cx="4444722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Взаимодействие с </a:t>
            </a:r>
            <a:r>
              <a:rPr lang="en-US" sz="40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родителями</a:t>
            </a:r>
            <a:r>
              <a:rPr lang="ru-RU" sz="40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– </a:t>
            </a:r>
          </a:p>
          <a:p>
            <a:pPr marL="0" indent="0" algn="l">
              <a:buNone/>
            </a:pPr>
            <a:r>
              <a:rPr lang="en-US" sz="4000" b="1" dirty="0" err="1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ключ</a:t>
            </a:r>
            <a:r>
              <a:rPr lang="en-US" sz="4000" b="1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к успеху</a:t>
            </a:r>
            <a:endParaRPr lang="en-US" sz="4000" b="1" dirty="0"/>
          </a:p>
        </p:txBody>
      </p:sp>
      <p:sp>
        <p:nvSpPr>
          <p:cNvPr id="3" name="Text 1"/>
          <p:cNvSpPr/>
          <p:nvPr/>
        </p:nvSpPr>
        <p:spPr>
          <a:xfrm>
            <a:off x="5042159" y="1470607"/>
            <a:ext cx="5371083" cy="4757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Вовлечение родителей в процесс музыкального воспитания значительно усиливает его эффективность. Когда родители становятся активными участниками музыкальной жизни ребёнка, они создают благоприятную среду для его развития и демонстрируют важность искусства.</a:t>
            </a: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633931" y="4394270"/>
            <a:ext cx="5057186" cy="4757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Совместные музыкальные мероприятия, будь то домашние концерты или школьные праздники, укрепляют семейные узы и позволяют ребёнку чувствовать поддержку и понимание. Это не только способствует музыкальному прогрессу, но и формирует тёплые воспоминания, связанные с музыкой и семьёй.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10727140" y="5247200"/>
            <a:ext cx="3552567" cy="10496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25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Регулярное общение педагогов с </a:t>
            </a:r>
            <a:endParaRPr lang="ru-RU" dirty="0" smtClean="0">
              <a:solidFill>
                <a:srgbClr val="00000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1250"/>
              </a:lnSpc>
              <a:buNone/>
            </a:pPr>
            <a:r>
              <a:rPr lang="en-US" dirty="0" err="1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родителями</a:t>
            </a:r>
            <a:r>
              <a:rPr lang="en-US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помогает</a:t>
            </a: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endParaRPr lang="ru-RU" dirty="0" smtClean="0">
              <a:solidFill>
                <a:srgbClr val="00000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1250"/>
              </a:lnSpc>
              <a:buNone/>
            </a:pPr>
            <a:r>
              <a:rPr lang="en-US" dirty="0" err="1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синхрон</a:t>
            </a:r>
            <a:r>
              <a:rPr lang="ru-RU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ф</a:t>
            </a:r>
            <a:r>
              <a:rPr lang="en-US" dirty="0" err="1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изировать</a:t>
            </a:r>
            <a:r>
              <a:rPr lang="en-US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подходы</a:t>
            </a:r>
            <a:r>
              <a:rPr lang="en-US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и </a:t>
            </a:r>
            <a:endParaRPr lang="ru-RU" dirty="0" smtClean="0">
              <a:solidFill>
                <a:srgbClr val="00000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1250"/>
              </a:lnSpc>
              <a:buNone/>
            </a:pPr>
            <a:r>
              <a:rPr lang="en-US" dirty="0" err="1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обеспечить</a:t>
            </a:r>
            <a:r>
              <a:rPr lang="en-US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комплексное</a:t>
            </a: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endParaRPr lang="ru-RU" dirty="0" smtClean="0">
              <a:solidFill>
                <a:srgbClr val="00000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1250"/>
              </a:lnSpc>
              <a:buNone/>
            </a:pPr>
            <a:r>
              <a:rPr lang="en-US" dirty="0" err="1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развитие</a:t>
            </a:r>
            <a:r>
              <a:rPr lang="en-US" dirty="0" smtClean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</a:t>
            </a:r>
            <a:r>
              <a:rPr lang="en-US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ребёнка.</a:t>
            </a:r>
            <a:endParaRPr lang="en-US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3242" y="107608"/>
            <a:ext cx="4050438" cy="4050438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9039" y="2797648"/>
            <a:ext cx="4386281" cy="4386281"/>
          </a:xfrm>
          <a:prstGeom prst="rect">
            <a:avLst/>
          </a:prstGeom>
        </p:spPr>
      </p:pic>
      <p:sp>
        <p:nvSpPr>
          <p:cNvPr id="8" name="Shape 3"/>
          <p:cNvSpPr/>
          <p:nvPr/>
        </p:nvSpPr>
        <p:spPr>
          <a:xfrm>
            <a:off x="12737510" y="7606348"/>
            <a:ext cx="1892890" cy="623252"/>
          </a:xfrm>
          <a:prstGeom prst="roundRect">
            <a:avLst>
              <a:gd name="adj" fmla="val 50000"/>
            </a:avLst>
          </a:prstGeom>
          <a:solidFill>
            <a:srgbClr val="DECEBB"/>
          </a:solidFill>
          <a:ln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88" y="570988"/>
            <a:ext cx="7556421" cy="8932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4000" b="1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Результаты и выводы: гармония в развитии</a:t>
            </a:r>
            <a:endParaRPr lang="en-US" sz="4000" b="1" dirty="0"/>
          </a:p>
        </p:txBody>
      </p:sp>
      <p:sp>
        <p:nvSpPr>
          <p:cNvPr id="4" name="Text 1"/>
          <p:cNvSpPr/>
          <p:nvPr/>
        </p:nvSpPr>
        <p:spPr>
          <a:xfrm>
            <a:off x="793787" y="1789300"/>
            <a:ext cx="7556421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Музыкальное воспитание – это не просто дополнительное занятие, а мощный катализатор для всестороннего развития ребёнка. Оно закладывает фундамент для формирования гармоничной, эмоционально развитой и духовно богатой личности.</a:t>
            </a:r>
            <a:endParaRPr lang="en-US" dirty="0"/>
          </a:p>
        </p:txBody>
      </p:sp>
      <p:sp>
        <p:nvSpPr>
          <p:cNvPr id="5" name="Shape 2"/>
          <p:cNvSpPr/>
          <p:nvPr/>
        </p:nvSpPr>
        <p:spPr>
          <a:xfrm>
            <a:off x="793790" y="3409474"/>
            <a:ext cx="7556421" cy="2790349"/>
          </a:xfrm>
          <a:prstGeom prst="roundRect">
            <a:avLst>
              <a:gd name="adj" fmla="val 960"/>
            </a:avLst>
          </a:prstGeom>
          <a:solidFill>
            <a:srgbClr val="EEE8DD"/>
          </a:solidFill>
          <a:ln/>
        </p:spPr>
      </p:sp>
      <p:sp>
        <p:nvSpPr>
          <p:cNvPr id="6" name="Shape 3"/>
          <p:cNvSpPr/>
          <p:nvPr/>
        </p:nvSpPr>
        <p:spPr>
          <a:xfrm>
            <a:off x="793790" y="3409474"/>
            <a:ext cx="3778210" cy="1705451"/>
          </a:xfrm>
          <a:prstGeom prst="roundRect">
            <a:avLst>
              <a:gd name="adj" fmla="val 1571"/>
            </a:avLst>
          </a:prstGeom>
          <a:solidFill>
            <a:srgbClr val="D3C5B6"/>
          </a:solidFill>
          <a:ln/>
        </p:spPr>
      </p:sp>
      <p:sp>
        <p:nvSpPr>
          <p:cNvPr id="7" name="Text 4"/>
          <p:cNvSpPr/>
          <p:nvPr/>
        </p:nvSpPr>
        <p:spPr>
          <a:xfrm>
            <a:off x="972383" y="3546380"/>
            <a:ext cx="3421023" cy="669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Формирует целостную личность</a:t>
            </a:r>
            <a:endParaRPr lang="en-US" sz="2100" b="1" dirty="0"/>
          </a:p>
        </p:txBody>
      </p:sp>
      <p:sp>
        <p:nvSpPr>
          <p:cNvPr id="8" name="Text 5"/>
          <p:cNvSpPr/>
          <p:nvPr/>
        </p:nvSpPr>
        <p:spPr>
          <a:xfrm>
            <a:off x="995243" y="4244578"/>
            <a:ext cx="3421023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Развивает эмоциональный интеллект, эстетический вкус и креативность.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4572000" y="3409474"/>
            <a:ext cx="3778210" cy="1705451"/>
          </a:xfrm>
          <a:prstGeom prst="rect">
            <a:avLst/>
          </a:prstGeom>
          <a:solidFill>
            <a:srgbClr val="D3C5B6"/>
          </a:solidFill>
          <a:ln/>
        </p:spPr>
      </p:sp>
      <p:sp>
        <p:nvSpPr>
          <p:cNvPr id="10" name="Shape 7"/>
          <p:cNvSpPr/>
          <p:nvPr/>
        </p:nvSpPr>
        <p:spPr>
          <a:xfrm>
            <a:off x="4572000" y="3409474"/>
            <a:ext cx="22860" cy="1705451"/>
          </a:xfrm>
          <a:prstGeom prst="roundRect">
            <a:avLst>
              <a:gd name="adj" fmla="val 117209"/>
            </a:avLst>
          </a:prstGeom>
          <a:solidFill>
            <a:srgbClr val="B9AB9C"/>
          </a:solidFill>
          <a:ln/>
        </p:spPr>
      </p:sp>
      <p:sp>
        <p:nvSpPr>
          <p:cNvPr id="11" name="Text 8"/>
          <p:cNvSpPr/>
          <p:nvPr/>
        </p:nvSpPr>
        <p:spPr>
          <a:xfrm>
            <a:off x="4750594" y="3588068"/>
            <a:ext cx="2679383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Объединяет детей</a:t>
            </a:r>
            <a:endParaRPr lang="en-US" sz="2100" b="1" dirty="0"/>
          </a:p>
        </p:txBody>
      </p:sp>
      <p:sp>
        <p:nvSpPr>
          <p:cNvPr id="12" name="Text 9"/>
          <p:cNvSpPr/>
          <p:nvPr/>
        </p:nvSpPr>
        <p:spPr>
          <a:xfrm>
            <a:off x="4750594" y="4030027"/>
            <a:ext cx="3421023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Учит работать в команде, сопереживать и находить общий язык в коллективе.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793790" y="5114925"/>
            <a:ext cx="7556421" cy="1084898"/>
          </a:xfrm>
          <a:prstGeom prst="rect">
            <a:avLst/>
          </a:prstGeom>
          <a:solidFill>
            <a:srgbClr val="D3C5B6"/>
          </a:solidFill>
          <a:ln/>
        </p:spPr>
      </p:sp>
      <p:sp>
        <p:nvSpPr>
          <p:cNvPr id="14" name="Shape 11"/>
          <p:cNvSpPr/>
          <p:nvPr/>
        </p:nvSpPr>
        <p:spPr>
          <a:xfrm>
            <a:off x="793790" y="5114925"/>
            <a:ext cx="7556421" cy="22860"/>
          </a:xfrm>
          <a:prstGeom prst="roundRect">
            <a:avLst>
              <a:gd name="adj" fmla="val 117209"/>
            </a:avLst>
          </a:prstGeom>
          <a:solidFill>
            <a:srgbClr val="B9AB9C"/>
          </a:solidFill>
          <a:ln/>
        </p:spPr>
      </p:sp>
      <p:sp>
        <p:nvSpPr>
          <p:cNvPr id="15" name="Text 12"/>
          <p:cNvSpPr/>
          <p:nvPr/>
        </p:nvSpPr>
        <p:spPr>
          <a:xfrm>
            <a:off x="972383" y="5293519"/>
            <a:ext cx="2896314" cy="3348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b="1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Развивает духовность</a:t>
            </a:r>
            <a:endParaRPr lang="en-US" sz="2100" b="1" dirty="0"/>
          </a:p>
        </p:txBody>
      </p:sp>
      <p:sp>
        <p:nvSpPr>
          <p:cNvPr id="16" name="Text 13"/>
          <p:cNvSpPr/>
          <p:nvPr/>
        </p:nvSpPr>
        <p:spPr>
          <a:xfrm>
            <a:off x="972383" y="5735479"/>
            <a:ext cx="7199233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Прививает нравственные ценности, уважение к культуре и любовь к Родине.</a:t>
            </a:r>
            <a:endParaRPr lang="en-US" sz="1600" dirty="0"/>
          </a:p>
        </p:txBody>
      </p:sp>
      <p:sp>
        <p:nvSpPr>
          <p:cNvPr id="17" name="Text 14"/>
          <p:cNvSpPr/>
          <p:nvPr/>
        </p:nvSpPr>
        <p:spPr>
          <a:xfrm>
            <a:off x="793790" y="6400681"/>
            <a:ext cx="7556421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dirty="0">
                <a:solidFill>
                  <a:srgbClr val="746558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 конечном итоге, музыка в детстве – это инвестиция в будущее, в котором вырастут чуткие, вдохновлённые и творческие люди, способные привносить гармонию в мир.</a:t>
            </a:r>
            <a:endParaRPr lang="en-US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686" y="0"/>
            <a:ext cx="5485714" cy="82285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784</Words>
  <Application>Microsoft Office PowerPoint</Application>
  <PresentationFormat>Произвольный</PresentationFormat>
  <Paragraphs>94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Gelasio</vt:lpstr>
      <vt:lpstr>Gelasio Semi Bold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Alisa Kaede</dc:creator>
  <cp:lastModifiedBy>Алиса Вебер</cp:lastModifiedBy>
  <cp:revision>8</cp:revision>
  <dcterms:created xsi:type="dcterms:W3CDTF">2025-09-08T15:52:31Z</dcterms:created>
  <dcterms:modified xsi:type="dcterms:W3CDTF">2025-09-08T16:57:36Z</dcterms:modified>
</cp:coreProperties>
</file>