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wdp" ContentType="image/vnd.ms-photo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61" r:id="rId4"/>
    <p:sldId id="260" r:id="rId5"/>
    <p:sldId id="259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anchor="b"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>
              <a:buNone/>
            </a:pPr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5/2/2023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5/2/2023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file:///C:\Documents%20and%20Settings\&#1043;&#1072;&#1083;&#1080;&#1085;&#1072;\&#1056;&#1072;&#1073;&#1086;&#1095;&#1080;&#1081;%20&#1089;&#1090;&#1086;&#1083;\&#1092;&#1080;&#1079;%202\Phys_R2\content\chapter2\section\paragraph3\images\2-3-1.gif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2.bin"/><Relationship Id="rId10" Type="http://schemas.openxmlformats.org/officeDocument/2006/relationships/image" Target="file:///C:\Documents%20and%20Settings\&#1043;&#1072;&#1083;&#1080;&#1085;&#1072;\&#1056;&#1072;&#1073;&#1086;&#1095;&#1080;&#1081;%20&#1089;&#1090;&#1086;&#1083;\&#1092;&#1080;&#1079;%202\Phys_R2\content\chapter2\section\paragraph3\images\2-3-3.gif" TargetMode="External"/><Relationship Id="rId4" Type="http://schemas.openxmlformats.org/officeDocument/2006/relationships/image" Target="../media/image8.wmf"/><Relationship Id="rId9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>
            <a:extLst>
              <a:ext uri="{FF2B5EF4-FFF2-40B4-BE49-F238E27FC236}">
                <a16:creationId xmlns:a16="http://schemas.microsoft.com/office/drawing/2014/main" id="{BEA322F6-1F29-4EB1-8E16-59AD69D156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09800" y="836614"/>
            <a:ext cx="7772400" cy="2763837"/>
          </a:xfrm>
        </p:spPr>
        <p:txBody>
          <a:bodyPr/>
          <a:lstStyle/>
          <a:p>
            <a:pPr eaLnBrk="1" hangingPunct="1"/>
            <a:r>
              <a:rPr lang="ru-RU" altLang="ru-RU" sz="4000" b="1" dirty="0"/>
              <a:t>Тема  </a:t>
            </a:r>
            <a:br>
              <a:rPr lang="ru-RU" altLang="ru-RU" sz="4000" b="1" dirty="0"/>
            </a:br>
            <a:r>
              <a:rPr lang="ru-RU" altLang="ru-RU" sz="4000" b="1" dirty="0">
                <a:solidFill>
                  <a:srgbClr val="A50021"/>
                </a:solidFill>
              </a:rPr>
              <a:t>«Резонанс напряжений»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 Box 4">
            <a:extLst>
              <a:ext uri="{FF2B5EF4-FFF2-40B4-BE49-F238E27FC236}">
                <a16:creationId xmlns:a16="http://schemas.microsoft.com/office/drawing/2014/main" id="{85EF624D-0BBC-403A-8C7D-13F0726D1C9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260351"/>
            <a:ext cx="84248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Вопрос 1.     </a:t>
            </a:r>
            <a:r>
              <a:rPr lang="ru-RU" altLang="ru-RU" sz="2400" b="1">
                <a:solidFill>
                  <a:schemeClr val="accent2"/>
                </a:solidFill>
              </a:rPr>
              <a:t>Цепь переменного тока с омическим</a:t>
            </a:r>
            <a:br>
              <a:rPr lang="ru-RU" altLang="ru-RU" sz="2400" b="1">
                <a:solidFill>
                  <a:schemeClr val="accent2"/>
                </a:solidFill>
              </a:rPr>
            </a:br>
            <a:r>
              <a:rPr lang="ru-RU" altLang="ru-RU" sz="2400" b="1">
                <a:solidFill>
                  <a:schemeClr val="accent2"/>
                </a:solidFill>
              </a:rPr>
              <a:t>                                  сопротивлением.</a:t>
            </a:r>
          </a:p>
        </p:txBody>
      </p:sp>
      <p:pic>
        <p:nvPicPr>
          <p:cNvPr id="4099" name="Picture 5" descr="C:\Documents and Settings\Галина\Рабочий стол\физ 2\Phys_R2\content\chapter2\section\paragraph3\images\2-3-1.gif">
            <a:extLst>
              <a:ext uri="{FF2B5EF4-FFF2-40B4-BE49-F238E27FC236}">
                <a16:creationId xmlns:a16="http://schemas.microsoft.com/office/drawing/2014/main" id="{204FDF56-14DE-48FC-91A6-6B21AAB1F5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r:link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4" y="1341438"/>
            <a:ext cx="5976937" cy="305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Text Box 6">
            <a:extLst>
              <a:ext uri="{FF2B5EF4-FFF2-40B4-BE49-F238E27FC236}">
                <a16:creationId xmlns:a16="http://schemas.microsoft.com/office/drawing/2014/main" id="{F4B6037F-DA89-41A1-8857-3705B2F8E0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4508500"/>
            <a:ext cx="82089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ru-RU" altLang="ru-RU"/>
              <a:t>   </a:t>
            </a:r>
            <a:r>
              <a:rPr lang="ru-RU" altLang="ru-RU" sz="2400"/>
              <a:t>Соединим последовательно активное сопротивление </a:t>
            </a:r>
            <a:r>
              <a:rPr lang="ru-RU" altLang="ru-RU" sz="2400" i="1"/>
              <a:t>R, </a:t>
            </a:r>
            <a:r>
              <a:rPr lang="ru-RU" altLang="ru-RU" sz="2400"/>
              <a:t>катушку индуктивностью </a:t>
            </a:r>
            <a:r>
              <a:rPr lang="ru-RU" altLang="ru-RU" sz="2400" i="1"/>
              <a:t>L </a:t>
            </a:r>
            <a:r>
              <a:rPr lang="ru-RU" altLang="ru-RU" sz="2400"/>
              <a:t>и конденсатор электроемкостью </a:t>
            </a:r>
            <a:r>
              <a:rPr lang="ru-RU" altLang="ru-RU" sz="2400" i="1"/>
              <a:t>С</a:t>
            </a:r>
            <a:r>
              <a:rPr lang="ru-RU" altLang="ru-RU" sz="2400"/>
              <a:t> . Напряжение </a:t>
            </a:r>
            <a:r>
              <a:rPr lang="en-US" altLang="ru-RU" sz="2400" i="1"/>
              <a:t>U</a:t>
            </a:r>
            <a:r>
              <a:rPr lang="ru-RU" altLang="ru-RU" sz="2400" i="1"/>
              <a:t>, </a:t>
            </a:r>
            <a:r>
              <a:rPr lang="ru-RU" altLang="ru-RU" sz="2400"/>
              <a:t>приложенное к данной цепи, распределяется на трех сопротивлениях - активном </a:t>
            </a:r>
            <a:r>
              <a:rPr lang="ru-RU" altLang="ru-RU" sz="2400" i="1"/>
              <a:t>R, </a:t>
            </a:r>
            <a:r>
              <a:rPr lang="ru-RU" altLang="ru-RU" sz="2400"/>
              <a:t>индуктивном </a:t>
            </a:r>
            <a:r>
              <a:rPr lang="ru-RU" altLang="ru-RU" sz="2400" i="1"/>
              <a:t>X</a:t>
            </a:r>
            <a:r>
              <a:rPr lang="ru-RU" altLang="ru-RU" sz="2400" i="1" baseline="-25000"/>
              <a:t>L</a:t>
            </a:r>
            <a:r>
              <a:rPr lang="ru-RU" altLang="ru-RU" sz="2400" i="1"/>
              <a:t> </a:t>
            </a:r>
            <a:r>
              <a:rPr lang="ru-RU" altLang="ru-RU" sz="2400"/>
              <a:t>и</a:t>
            </a:r>
            <a:r>
              <a:rPr lang="ru-RU" altLang="ru-RU" sz="2400" i="1"/>
              <a:t> </a:t>
            </a:r>
            <a:r>
              <a:rPr lang="ru-RU" altLang="ru-RU" sz="2400"/>
              <a:t>емкостном </a:t>
            </a:r>
            <a:r>
              <a:rPr lang="ru-RU" altLang="ru-RU" sz="2400" i="1"/>
              <a:t>Х</a:t>
            </a:r>
            <a:r>
              <a:rPr lang="ru-RU" altLang="ru-RU" sz="2400" i="1" baseline="-25000"/>
              <a:t>с</a:t>
            </a:r>
            <a:r>
              <a:rPr lang="ru-RU" altLang="ru-RU" sz="2400" i="1"/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4">
            <a:extLst>
              <a:ext uri="{FF2B5EF4-FFF2-40B4-BE49-F238E27FC236}">
                <a16:creationId xmlns:a16="http://schemas.microsoft.com/office/drawing/2014/main" id="{B74D37EB-5681-446A-B455-34ADB804B87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9650" y="260350"/>
            <a:ext cx="72009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>
                <a:solidFill>
                  <a:schemeClr val="accent2"/>
                </a:solidFill>
              </a:rPr>
              <a:t> Резистор в цепи переменного тока</a:t>
            </a:r>
          </a:p>
        </p:txBody>
      </p:sp>
      <p:sp>
        <p:nvSpPr>
          <p:cNvPr id="5123" name="Text Box 5">
            <a:extLst>
              <a:ext uri="{FF2B5EF4-FFF2-40B4-BE49-F238E27FC236}">
                <a16:creationId xmlns:a16="http://schemas.microsoft.com/office/drawing/2014/main" id="{1CEA95A6-E674-4393-830B-653CCD3ED8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981076"/>
            <a:ext cx="7632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/>
              <a:t>   </a:t>
            </a:r>
            <a:r>
              <a:rPr lang="ru-RU" altLang="ru-RU" sz="2400"/>
              <a:t>Связь между амплитудами тока и напряжения на резисторе                    </a:t>
            </a:r>
            <a:r>
              <a:rPr lang="ru-RU" altLang="ru-RU" sz="2400" b="1" i="1">
                <a:solidFill>
                  <a:srgbClr val="A50021"/>
                </a:solidFill>
              </a:rPr>
              <a:t>RI</a:t>
            </a:r>
            <a:r>
              <a:rPr lang="ru-RU" altLang="ru-RU" sz="2400" b="1" baseline="-25000">
                <a:solidFill>
                  <a:srgbClr val="A50021"/>
                </a:solidFill>
              </a:rPr>
              <a:t>R</a:t>
            </a:r>
            <a:r>
              <a:rPr lang="ru-RU" altLang="ru-RU" sz="2400" b="1">
                <a:solidFill>
                  <a:srgbClr val="A50021"/>
                </a:solidFill>
              </a:rPr>
              <a:t> = </a:t>
            </a:r>
            <a:r>
              <a:rPr lang="ru-RU" altLang="ru-RU" sz="2400" b="1" i="1">
                <a:solidFill>
                  <a:srgbClr val="A50021"/>
                </a:solidFill>
              </a:rPr>
              <a:t>U</a:t>
            </a:r>
            <a:r>
              <a:rPr lang="ru-RU" altLang="ru-RU" sz="2400" b="1" baseline="-25000">
                <a:solidFill>
                  <a:srgbClr val="A50021"/>
                </a:solidFill>
              </a:rPr>
              <a:t>R</a:t>
            </a:r>
            <a:r>
              <a:rPr lang="ru-RU" altLang="ru-RU" sz="2400"/>
              <a:t>.</a:t>
            </a:r>
            <a:r>
              <a:rPr lang="ru-RU" altLang="ru-RU"/>
              <a:t> </a:t>
            </a:r>
          </a:p>
        </p:txBody>
      </p:sp>
      <p:sp>
        <p:nvSpPr>
          <p:cNvPr id="5124" name="Text Box 6">
            <a:extLst>
              <a:ext uri="{FF2B5EF4-FFF2-40B4-BE49-F238E27FC236}">
                <a16:creationId xmlns:a16="http://schemas.microsoft.com/office/drawing/2014/main" id="{3EC67D5B-F3B9-4BB5-B990-579708D2A7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8" y="2205038"/>
            <a:ext cx="864235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Tx/>
              <a:buChar char="•"/>
            </a:pPr>
            <a:r>
              <a:rPr lang="ru-RU" altLang="ru-RU"/>
              <a:t>   </a:t>
            </a:r>
            <a:r>
              <a:rPr lang="ru-RU" altLang="ru-RU" sz="2400"/>
              <a:t>Фазовый сдвиг между током и напряжением на резисторе равен нулю.</a:t>
            </a:r>
          </a:p>
          <a:p>
            <a:pPr eaLnBrk="1" hangingPunct="1">
              <a:buFontTx/>
              <a:buChar char="•"/>
            </a:pPr>
            <a:r>
              <a:rPr lang="ru-RU" altLang="ru-RU" sz="2400"/>
              <a:t>   Напряжение </a:t>
            </a:r>
            <a:r>
              <a:rPr lang="ru-RU" altLang="ru-RU" sz="2400" i="1"/>
              <a:t>U</a:t>
            </a:r>
            <a:r>
              <a:rPr lang="ru-RU" altLang="ru-RU" sz="2400" i="1" baseline="-25000"/>
              <a:t>R</a:t>
            </a:r>
            <a:r>
              <a:rPr lang="ru-RU" altLang="ru-RU" sz="2400" i="1"/>
              <a:t> </a:t>
            </a:r>
            <a:r>
              <a:rPr lang="ru-RU" altLang="ru-RU" sz="2400"/>
              <a:t>на активном сопротивлении совпадает по фазе с силой тока  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</a:rPr>
              <a:t>i=I</a:t>
            </a:r>
            <a:r>
              <a:rPr lang="en-US" altLang="ru-RU" sz="24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max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</a:rPr>
              <a:t> sin (2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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</a:rPr>
              <a:t>t)</a:t>
            </a:r>
            <a:r>
              <a:rPr lang="ru-RU" altLang="ru-RU" sz="2400" i="1">
                <a:solidFill>
                  <a:srgbClr val="A50021"/>
                </a:solidFill>
                <a:latin typeface="Times New Roman" panose="02020603050405020304" pitchFamily="18" charset="0"/>
              </a:rPr>
              <a:t>,</a:t>
            </a:r>
            <a:r>
              <a:rPr lang="ru-RU" altLang="ru-RU" sz="2400" i="1"/>
              <a:t> </a:t>
            </a:r>
            <a:r>
              <a:rPr lang="ru-RU" altLang="ru-RU" sz="2400"/>
              <a:t>протекающего по неразветвленной цепи. </a:t>
            </a:r>
          </a:p>
          <a:p>
            <a:pPr eaLnBrk="1" hangingPunct="1">
              <a:buFontTx/>
              <a:buChar char="•"/>
            </a:pPr>
            <a:r>
              <a:rPr lang="ru-RU" altLang="ru-RU" sz="2400"/>
              <a:t>   Мгновенное значение напряжения на активном сопротивлении   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</a:rPr>
              <a:t>U</a:t>
            </a:r>
            <a:r>
              <a:rPr lang="ru-RU" altLang="ru-RU" sz="24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R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</a:rPr>
              <a:t>=U</a:t>
            </a:r>
            <a:r>
              <a:rPr lang="ru-RU" altLang="ru-RU" sz="24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R</a:t>
            </a:r>
            <a:r>
              <a:rPr lang="en-US" altLang="ru-RU" sz="24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max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</a:rPr>
              <a:t> sin (</a:t>
            </a:r>
            <a:r>
              <a:rPr lang="ru-RU" altLang="ru-RU" b="1" i="1">
                <a:solidFill>
                  <a:srgbClr val="A50021"/>
                </a:solidFill>
              </a:rPr>
              <a:t>2</a:t>
            </a:r>
            <a:r>
              <a:rPr lang="ru-RU" altLang="ru-RU" sz="2400" b="1" i="1">
                <a:solidFill>
                  <a:srgbClr val="A50021"/>
                </a:solidFill>
                <a:sym typeface="Symbol" panose="05050102010706020507" pitchFamily="18" charset="2"/>
              </a:rPr>
              <a:t></a:t>
            </a:r>
            <a:r>
              <a:rPr lang="ru-RU" altLang="ru-RU" sz="2400"/>
              <a:t> 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</a:rPr>
              <a:t>t),</a:t>
            </a:r>
            <a:r>
              <a:rPr lang="ru-RU" altLang="ru-RU" sz="2400" b="1" i="1">
                <a:latin typeface="Times New Roman" panose="02020603050405020304" pitchFamily="18" charset="0"/>
              </a:rPr>
              <a:t>  </a:t>
            </a:r>
            <a:r>
              <a:rPr lang="ru-RU" altLang="ru-RU" sz="2400"/>
              <a:t>где </a:t>
            </a:r>
            <a:r>
              <a:rPr lang="ru-RU" altLang="ru-RU" sz="2400" b="1" i="1"/>
              <a:t>U</a:t>
            </a:r>
            <a:r>
              <a:rPr lang="ru-RU" altLang="ru-RU" sz="2400" b="1" i="1" baseline="-25000"/>
              <a:t>R</a:t>
            </a:r>
            <a:r>
              <a:rPr lang="en-US" altLang="ru-RU" sz="2400" b="1" i="1" baseline="-25000"/>
              <a:t>max</a:t>
            </a:r>
            <a:r>
              <a:rPr lang="ru-RU" altLang="ru-RU" sz="2400" i="1"/>
              <a:t>  </a:t>
            </a:r>
            <a:r>
              <a:rPr lang="ru-RU" altLang="ru-RU" sz="2400"/>
              <a:t>- максимальное значение напряжения на активном сопротивлении.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>
            <a:extLst>
              <a:ext uri="{FF2B5EF4-FFF2-40B4-BE49-F238E27FC236}">
                <a16:creationId xmlns:a16="http://schemas.microsoft.com/office/drawing/2014/main" id="{047F41DB-EF5B-4C1A-B193-0AD2D28E872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81200" y="274639"/>
            <a:ext cx="8229600" cy="490537"/>
          </a:xfrm>
        </p:spPr>
        <p:txBody>
          <a:bodyPr/>
          <a:lstStyle/>
          <a:p>
            <a:pPr eaLnBrk="1" hangingPunct="1"/>
            <a:r>
              <a:rPr lang="ru-RU" altLang="ru-RU" sz="2400"/>
              <a:t>Вопрос 2</a:t>
            </a:r>
            <a:r>
              <a:rPr lang="ru-RU" altLang="ru-RU" sz="2400" b="1"/>
              <a:t>. </a:t>
            </a:r>
            <a:r>
              <a:rPr lang="ru-RU" altLang="ru-RU" sz="2400" b="1">
                <a:solidFill>
                  <a:srgbClr val="A50021"/>
                </a:solidFill>
              </a:rPr>
              <a:t> Конденсатор в цепи переменного тока</a:t>
            </a:r>
          </a:p>
        </p:txBody>
      </p:sp>
      <p:pic>
        <p:nvPicPr>
          <p:cNvPr id="6147" name="Picture 3" descr="63166759455537-5">
            <a:extLst>
              <a:ext uri="{FF2B5EF4-FFF2-40B4-BE49-F238E27FC236}">
                <a16:creationId xmlns:a16="http://schemas.microsoft.com/office/drawing/2014/main" id="{664821A5-EC28-44BE-904B-20C0A3F24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5706" y="923926"/>
            <a:ext cx="2087563" cy="67627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Text Box 4">
            <a:extLst>
              <a:ext uri="{FF2B5EF4-FFF2-40B4-BE49-F238E27FC236}">
                <a16:creationId xmlns:a16="http://schemas.microsoft.com/office/drawing/2014/main" id="{77455208-BBDB-45D5-B313-8EC82C1DD4F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0" y="1773238"/>
            <a:ext cx="882015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600">
                <a:latin typeface="Times New Roman" panose="02020603050405020304" pitchFamily="18" charset="0"/>
              </a:rPr>
              <a:t>Соотношение между амплитудами тока </a:t>
            </a:r>
            <a:r>
              <a:rPr lang="ru-RU" altLang="ru-RU" sz="2600" i="1">
                <a:latin typeface="Times New Roman" panose="02020603050405020304" pitchFamily="18" charset="0"/>
              </a:rPr>
              <a:t>I</a:t>
            </a:r>
            <a:r>
              <a:rPr lang="ru-RU" altLang="ru-RU" sz="2600" baseline="-25000">
                <a:latin typeface="Times New Roman" panose="02020603050405020304" pitchFamily="18" charset="0"/>
              </a:rPr>
              <a:t>C</a:t>
            </a:r>
            <a:r>
              <a:rPr lang="ru-RU" altLang="ru-RU" sz="2600">
                <a:latin typeface="Times New Roman" panose="02020603050405020304" pitchFamily="18" charset="0"/>
              </a:rPr>
              <a:t> и напряжения </a:t>
            </a:r>
            <a:r>
              <a:rPr lang="ru-RU" altLang="ru-RU" sz="2600" i="1">
                <a:latin typeface="Times New Roman" panose="02020603050405020304" pitchFamily="18" charset="0"/>
              </a:rPr>
              <a:t>U</a:t>
            </a:r>
            <a:r>
              <a:rPr lang="ru-RU" altLang="ru-RU" sz="2600" baseline="-25000">
                <a:latin typeface="Times New Roman" panose="02020603050405020304" pitchFamily="18" charset="0"/>
              </a:rPr>
              <a:t>C</a:t>
            </a:r>
            <a:r>
              <a:rPr lang="ru-RU" altLang="ru-RU" sz="2600">
                <a:latin typeface="Times New Roman" panose="02020603050405020304" pitchFamily="18" charset="0"/>
              </a:rPr>
              <a:t>:</a:t>
            </a:r>
            <a:r>
              <a:rPr lang="ru-RU" altLang="ru-RU"/>
              <a:t> </a:t>
            </a:r>
          </a:p>
        </p:txBody>
      </p:sp>
      <p:pic>
        <p:nvPicPr>
          <p:cNvPr id="6149" name="Picture 5" descr="63166759455803-7">
            <a:extLst>
              <a:ext uri="{FF2B5EF4-FFF2-40B4-BE49-F238E27FC236}">
                <a16:creationId xmlns:a16="http://schemas.microsoft.com/office/drawing/2014/main" id="{B2692745-9FE8-49C0-9BD3-8B17E086A1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8301" y="2420939"/>
            <a:ext cx="1223963" cy="661987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Text Box 6">
            <a:extLst>
              <a:ext uri="{FF2B5EF4-FFF2-40B4-BE49-F238E27FC236}">
                <a16:creationId xmlns:a16="http://schemas.microsoft.com/office/drawing/2014/main" id="{291BA289-F01F-4774-841D-72B0A9CA6A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3141663"/>
            <a:ext cx="8569325" cy="12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600">
                <a:latin typeface="Times New Roman" panose="02020603050405020304" pitchFamily="18" charset="0"/>
              </a:rPr>
              <a:t>Напряжение на емкостном сопротивлении отстает по фазе от силы тока на </a:t>
            </a:r>
            <a:r>
              <a:rPr lang="ru-RU" altLang="ru-RU" sz="2600">
                <a:latin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ru-RU" altLang="ru-RU" sz="2600">
                <a:latin typeface="Times New Roman" panose="02020603050405020304" pitchFamily="18" charset="0"/>
              </a:rPr>
              <a:t>/2 (или 90</a:t>
            </a:r>
            <a:r>
              <a:rPr lang="ru-RU" altLang="ru-RU" sz="2600" baseline="30000">
                <a:latin typeface="Times New Roman" panose="02020603050405020304" pitchFamily="18" charset="0"/>
              </a:rPr>
              <a:t>0</a:t>
            </a:r>
            <a:r>
              <a:rPr lang="ru-RU" altLang="ru-RU" sz="2600">
                <a:latin typeface="Times New Roman" panose="02020603050405020304" pitchFamily="18" charset="0"/>
              </a:rPr>
              <a:t>), а его мгновенное значение </a:t>
            </a:r>
            <a:br>
              <a:rPr lang="ru-RU" altLang="ru-RU" sz="2600">
                <a:latin typeface="Times New Roman" panose="02020603050405020304" pitchFamily="18" charset="0"/>
              </a:rPr>
            </a:br>
            <a:r>
              <a:rPr lang="ru-RU" altLang="ru-RU" sz="2600">
                <a:latin typeface="Times New Roman" panose="02020603050405020304" pitchFamily="18" charset="0"/>
              </a:rPr>
              <a:t>                             </a:t>
            </a:r>
            <a:r>
              <a:rPr lang="en-US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U</a:t>
            </a:r>
            <a:r>
              <a:rPr lang="ru-RU" altLang="ru-RU" sz="26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С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=</a:t>
            </a:r>
            <a:r>
              <a:rPr lang="en-US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U</a:t>
            </a:r>
            <a:r>
              <a:rPr lang="en-US" altLang="ru-RU" sz="26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C</a:t>
            </a:r>
            <a:r>
              <a:rPr lang="en-US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 </a:t>
            </a:r>
            <a:r>
              <a:rPr lang="en-US" altLang="ru-RU" sz="26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max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 sin (2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en-US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n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t - 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/2)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21ECCD6F-4E8A-4050-929E-71C022592A0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992313" y="333376"/>
            <a:ext cx="8229600" cy="34607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2400"/>
              <a:t>Вопрос 3.</a:t>
            </a:r>
            <a:r>
              <a:rPr lang="ru-RU" altLang="ru-RU" sz="2400" b="1"/>
              <a:t> </a:t>
            </a:r>
            <a:r>
              <a:rPr lang="ru-RU" altLang="ru-RU" sz="2400" b="1">
                <a:solidFill>
                  <a:schemeClr val="accent2"/>
                </a:solidFill>
              </a:rPr>
              <a:t>  Катушка в цепи переменного тока</a:t>
            </a:r>
          </a:p>
        </p:txBody>
      </p:sp>
      <p:sp>
        <p:nvSpPr>
          <p:cNvPr id="7171" name="Text Box 3">
            <a:extLst>
              <a:ext uri="{FF2B5EF4-FFF2-40B4-BE49-F238E27FC236}">
                <a16:creationId xmlns:a16="http://schemas.microsoft.com/office/drawing/2014/main" id="{00450C4F-7864-4A1F-9527-9E9CFB964F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51088" y="3429000"/>
            <a:ext cx="7993062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   </a:t>
            </a:r>
            <a:r>
              <a:rPr lang="ru-RU" altLang="ru-RU" sz="2600">
                <a:latin typeface="Times New Roman" panose="02020603050405020304" pitchFamily="18" charset="0"/>
              </a:rPr>
              <a:t>Соотношение между амплитудами тока </a:t>
            </a:r>
            <a:r>
              <a:rPr lang="ru-RU" altLang="ru-RU" sz="2600" i="1">
                <a:latin typeface="Times New Roman" panose="02020603050405020304" pitchFamily="18" charset="0"/>
              </a:rPr>
              <a:t>I</a:t>
            </a:r>
            <a:r>
              <a:rPr lang="ru-RU" altLang="ru-RU" sz="2600" baseline="-25000">
                <a:latin typeface="Times New Roman" panose="02020603050405020304" pitchFamily="18" charset="0"/>
              </a:rPr>
              <a:t>L</a:t>
            </a:r>
            <a:r>
              <a:rPr lang="ru-RU" altLang="ru-RU" sz="2600">
                <a:latin typeface="Times New Roman" panose="02020603050405020304" pitchFamily="18" charset="0"/>
              </a:rPr>
              <a:t> и напряжения </a:t>
            </a:r>
            <a:r>
              <a:rPr lang="ru-RU" altLang="ru-RU" sz="2600" i="1">
                <a:latin typeface="Times New Roman" panose="02020603050405020304" pitchFamily="18" charset="0"/>
              </a:rPr>
              <a:t>U</a:t>
            </a:r>
            <a:r>
              <a:rPr lang="ru-RU" altLang="ru-RU" sz="2600" baseline="-25000">
                <a:latin typeface="Times New Roman" panose="02020603050405020304" pitchFamily="18" charset="0"/>
              </a:rPr>
              <a:t>L</a:t>
            </a:r>
            <a:r>
              <a:rPr lang="ru-RU" altLang="ru-RU" sz="2600">
                <a:latin typeface="Times New Roman" panose="02020603050405020304" pitchFamily="18" charset="0"/>
              </a:rPr>
              <a:t>: </a:t>
            </a:r>
            <a:r>
              <a:rPr lang="ru-RU" altLang="ru-RU" sz="2600">
                <a:solidFill>
                  <a:srgbClr val="A50021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LI</a:t>
            </a:r>
            <a:r>
              <a:rPr lang="ru-RU" altLang="ru-RU" sz="2600" b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L</a:t>
            </a:r>
            <a:r>
              <a:rPr lang="ru-RU" altLang="ru-RU" sz="2600" b="1">
                <a:solidFill>
                  <a:srgbClr val="A50021"/>
                </a:solidFill>
                <a:latin typeface="Times New Roman" panose="02020603050405020304" pitchFamily="18" charset="0"/>
              </a:rPr>
              <a:t> = 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U</a:t>
            </a:r>
            <a:r>
              <a:rPr lang="ru-RU" altLang="ru-RU" sz="2600" b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L</a:t>
            </a:r>
            <a:r>
              <a:rPr lang="ru-RU" altLang="ru-RU" sz="2600">
                <a:latin typeface="Times New Roman" panose="02020603050405020304" pitchFamily="18" charset="0"/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r>
              <a:rPr lang="ru-RU" altLang="ru-RU" sz="2600">
                <a:latin typeface="Times New Roman" panose="02020603050405020304" pitchFamily="18" charset="0"/>
              </a:rPr>
              <a:t>   Напряжение на индуктивном сопротивлении опережает по фазе силу тока на л/2 (или 90</a:t>
            </a:r>
            <a:r>
              <a:rPr lang="ru-RU" altLang="ru-RU" sz="2600" baseline="30000">
                <a:latin typeface="Times New Roman" panose="02020603050405020304" pitchFamily="18" charset="0"/>
              </a:rPr>
              <a:t>0</a:t>
            </a:r>
            <a:r>
              <a:rPr lang="ru-RU" altLang="ru-RU" sz="2600">
                <a:latin typeface="Times New Roman" panose="02020603050405020304" pitchFamily="18" charset="0"/>
              </a:rPr>
              <a:t>), а его мгновенное значение   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U</a:t>
            </a:r>
            <a:r>
              <a:rPr lang="ru-RU" altLang="ru-RU" sz="26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L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 =U</a:t>
            </a:r>
            <a:r>
              <a:rPr lang="ru-RU" altLang="ru-RU" sz="26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L</a:t>
            </a:r>
            <a:r>
              <a:rPr lang="en-US" altLang="ru-RU" sz="2600" b="1" i="1" baseline="-25000">
                <a:solidFill>
                  <a:srgbClr val="A50021"/>
                </a:solidFill>
                <a:latin typeface="Times New Roman" panose="02020603050405020304" pitchFamily="18" charset="0"/>
              </a:rPr>
              <a:t>max</a:t>
            </a:r>
            <a:r>
              <a:rPr lang="en-US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 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sin (</a:t>
            </a:r>
            <a:r>
              <a:rPr lang="ru-RU" altLang="ru-RU" sz="2400" b="1" i="1">
                <a:solidFill>
                  <a:srgbClr val="A50021"/>
                </a:solidFill>
              </a:rPr>
              <a:t>2</a:t>
            </a:r>
            <a:r>
              <a:rPr lang="ru-RU" altLang="ru-RU" sz="2400" b="1" i="1">
                <a:solidFill>
                  <a:srgbClr val="A50021"/>
                </a:solidFill>
                <a:sym typeface="Symbol" panose="05050102010706020507" pitchFamily="18" charset="2"/>
              </a:rPr>
              <a:t></a:t>
            </a:r>
            <a:r>
              <a:rPr lang="ru-RU" altLang="ru-RU"/>
              <a:t> 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t + 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  <a:sym typeface="Symbol" panose="05050102010706020507" pitchFamily="18" charset="2"/>
              </a:rPr>
              <a:t></a:t>
            </a:r>
            <a:r>
              <a:rPr lang="ru-RU" altLang="ru-RU" sz="2600" b="1" i="1">
                <a:solidFill>
                  <a:srgbClr val="A50021"/>
                </a:solidFill>
                <a:latin typeface="Times New Roman" panose="02020603050405020304" pitchFamily="18" charset="0"/>
              </a:rPr>
              <a:t>/2).</a:t>
            </a:r>
          </a:p>
        </p:txBody>
      </p:sp>
      <p:pic>
        <p:nvPicPr>
          <p:cNvPr id="7172" name="Picture 4" descr="63166759455928-9">
            <a:extLst>
              <a:ext uri="{FF2B5EF4-FFF2-40B4-BE49-F238E27FC236}">
                <a16:creationId xmlns:a16="http://schemas.microsoft.com/office/drawing/2014/main" id="{286B88B1-5FCE-46C6-A046-272B3023A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38" y="908051"/>
            <a:ext cx="2520950" cy="784225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63166759455974-10">
            <a:extLst>
              <a:ext uri="{FF2B5EF4-FFF2-40B4-BE49-F238E27FC236}">
                <a16:creationId xmlns:a16="http://schemas.microsoft.com/office/drawing/2014/main" id="{6BA0FB8B-D69E-4946-A727-33CB6B08E3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2888" y="2060576"/>
            <a:ext cx="6697662" cy="709613"/>
          </a:xfrm>
          <a:prstGeom prst="rect">
            <a:avLst/>
          </a:prstGeom>
          <a:noFill/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>
            <a:extLst>
              <a:ext uri="{FF2B5EF4-FFF2-40B4-BE49-F238E27FC236}">
                <a16:creationId xmlns:a16="http://schemas.microsoft.com/office/drawing/2014/main" id="{7EF2DA88-CD0E-4E03-B155-15E7FD7FEC5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altLang="ru-RU" sz="2400"/>
              <a:t>Вопрос 4.    </a:t>
            </a:r>
            <a:r>
              <a:rPr lang="ru-RU" altLang="ru-RU" sz="2400" b="1">
                <a:solidFill>
                  <a:srgbClr val="FF0000"/>
                </a:solidFill>
              </a:rPr>
              <a:t>Последовательное соединение </a:t>
            </a:r>
            <a:r>
              <a:rPr lang="en-US" altLang="ru-RU" sz="2400" b="1">
                <a:solidFill>
                  <a:srgbClr val="FF0000"/>
                </a:solidFill>
              </a:rPr>
              <a:t>R</a:t>
            </a:r>
            <a:r>
              <a:rPr lang="ru-RU" altLang="ru-RU" sz="2400" b="1">
                <a:solidFill>
                  <a:srgbClr val="FF0000"/>
                </a:solidFill>
              </a:rPr>
              <a:t>, </a:t>
            </a:r>
            <a:r>
              <a:rPr lang="en-US" altLang="ru-RU" sz="2400" b="1">
                <a:solidFill>
                  <a:srgbClr val="FF0000"/>
                </a:solidFill>
              </a:rPr>
              <a:t>L</a:t>
            </a:r>
            <a:r>
              <a:rPr lang="ru-RU" altLang="ru-RU" sz="2400" b="1">
                <a:solidFill>
                  <a:srgbClr val="FF0000"/>
                </a:solidFill>
              </a:rPr>
              <a:t>, </a:t>
            </a:r>
            <a:r>
              <a:rPr lang="en-US" altLang="ru-RU" sz="2400" b="1">
                <a:solidFill>
                  <a:srgbClr val="FF0000"/>
                </a:solidFill>
              </a:rPr>
              <a:t>C</a:t>
            </a:r>
            <a:r>
              <a:rPr lang="ru-RU" altLang="ru-RU" sz="2400" b="1">
                <a:solidFill>
                  <a:srgbClr val="FF0000"/>
                </a:solidFill>
              </a:rPr>
              <a:t>; резонанс напряжений.</a:t>
            </a:r>
            <a:r>
              <a:rPr lang="ru-RU" altLang="ru-RU" sz="4000"/>
              <a:t> </a:t>
            </a:r>
          </a:p>
        </p:txBody>
      </p:sp>
      <p:sp>
        <p:nvSpPr>
          <p:cNvPr id="8195" name="Text Box 7">
            <a:extLst>
              <a:ext uri="{FF2B5EF4-FFF2-40B4-BE49-F238E27FC236}">
                <a16:creationId xmlns:a16="http://schemas.microsoft.com/office/drawing/2014/main" id="{3F7EAC24-C227-4303-B491-4F5A2F1B73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1484314"/>
            <a:ext cx="8208963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ru-RU" altLang="ru-RU"/>
              <a:t>   </a:t>
            </a:r>
            <a:r>
              <a:rPr lang="ru-RU" altLang="ru-RU" sz="2400"/>
              <a:t>Теперь можно построить векторную диаграмму для последовательного RLC-контура, в котором происходят вынужденные колебания на частоте ω. Поскольку ток, протекающий через последовательно соединенные участки цепи, один и тот же, векторную диаграмму удобно строить относительно вектора, изображающего колебания тока в цепи. Амплитуду тока обозначим через </a:t>
            </a:r>
            <a:r>
              <a:rPr lang="ru-RU" altLang="ru-RU" sz="2400" i="1"/>
              <a:t>I</a:t>
            </a:r>
            <a:r>
              <a:rPr lang="ru-RU" altLang="ru-RU" sz="2400" baseline="-25000"/>
              <a:t>0</a:t>
            </a:r>
            <a:r>
              <a:rPr lang="ru-RU" altLang="ru-RU" sz="2400"/>
              <a:t>. Фаза тока принимается равной нулю. Это вполне допустимо, так как физический интерес представляют не абсолютные значения фаз, а относительные фазовые сдвиги. Векторная диаграмма для последовательного RLC-контура изображена на рисунке. 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9" name="Text Box 4">
            <a:extLst>
              <a:ext uri="{FF2B5EF4-FFF2-40B4-BE49-F238E27FC236}">
                <a16:creationId xmlns:a16="http://schemas.microsoft.com/office/drawing/2014/main" id="{E27DEB20-93AF-45A6-9EA7-947AFB85F7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88164" y="260351"/>
            <a:ext cx="3455987" cy="489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400"/>
              <a:t>Векторная диаграмма на рисунке  построена для случая, когда </a:t>
            </a:r>
          </a:p>
          <a:p>
            <a:pPr eaLnBrk="1" hangingPunct="1"/>
            <a:r>
              <a:rPr lang="ru-RU" altLang="ru-RU" sz="2400"/>
              <a:t>                 или              . </a:t>
            </a:r>
          </a:p>
          <a:p>
            <a:pPr eaLnBrk="1" hangingPunct="1"/>
            <a:endParaRPr lang="ru-RU" altLang="ru-RU" sz="2400"/>
          </a:p>
          <a:p>
            <a:pPr eaLnBrk="1" hangingPunct="1"/>
            <a:r>
              <a:rPr lang="ru-RU" altLang="ru-RU" sz="2400"/>
              <a:t>В этом случае напряжение внешнего источника опережает по фазе ток, текущий в цепи, на некоторый угол φ.</a:t>
            </a:r>
          </a:p>
          <a:p>
            <a:pPr eaLnBrk="1" hangingPunct="1"/>
            <a:r>
              <a:rPr lang="ru-RU" altLang="ru-RU" sz="2400"/>
              <a:t>Из рисунка видно, что </a:t>
            </a:r>
          </a:p>
          <a:p>
            <a:pPr eaLnBrk="1" hangingPunct="1"/>
            <a:endParaRPr lang="ru-RU" altLang="ru-RU" sz="2400"/>
          </a:p>
        </p:txBody>
      </p:sp>
      <p:graphicFrame>
        <p:nvGraphicFramePr>
          <p:cNvPr id="1026" name="Object 5">
            <a:extLst>
              <a:ext uri="{FF2B5EF4-FFF2-40B4-BE49-F238E27FC236}">
                <a16:creationId xmlns:a16="http://schemas.microsoft.com/office/drawing/2014/main" id="{6C983DA9-2E3F-4C05-9480-FD81CDDB175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04063" y="1412875"/>
          <a:ext cx="1027112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name="Формула" r:id="rId3" imgW="723586" imgH="457002" progId="Equation.3">
                  <p:embed/>
                </p:oleObj>
              </mc:Choice>
              <mc:Fallback>
                <p:oleObj name="Формула" r:id="rId3" imgW="723586" imgH="457002" progId="Equation.3">
                  <p:embed/>
                  <p:pic>
                    <p:nvPicPr>
                      <p:cNvPr id="1026" name="Object 5">
                        <a:extLst>
                          <a:ext uri="{FF2B5EF4-FFF2-40B4-BE49-F238E27FC236}">
                            <a16:creationId xmlns:a16="http://schemas.microsoft.com/office/drawing/2014/main" id="{6C983DA9-2E3F-4C05-9480-FD81CDDB175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4063" y="1412875"/>
                        <a:ext cx="1027112" cy="647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7" name="Object 7">
            <a:extLst>
              <a:ext uri="{FF2B5EF4-FFF2-40B4-BE49-F238E27FC236}">
                <a16:creationId xmlns:a16="http://schemas.microsoft.com/office/drawing/2014/main" id="{E911D1FB-7448-464C-BEF1-FC39A3ACB53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9048751" y="1341439"/>
          <a:ext cx="145097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Формула" r:id="rId5" imgW="1155700" imgH="457200" progId="Equation.3">
                  <p:embed/>
                </p:oleObj>
              </mc:Choice>
              <mc:Fallback>
                <p:oleObj name="Формула" r:id="rId5" imgW="1155700" imgH="457200" progId="Equation.3">
                  <p:embed/>
                  <p:pic>
                    <p:nvPicPr>
                      <p:cNvPr id="1027" name="Object 7">
                        <a:extLst>
                          <a:ext uri="{FF2B5EF4-FFF2-40B4-BE49-F238E27FC236}">
                            <a16:creationId xmlns:a16="http://schemas.microsoft.com/office/drawing/2014/main" id="{E911D1FB-7448-464C-BEF1-FC39A3ACB53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048751" y="1341439"/>
                        <a:ext cx="1450975" cy="574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8" name="Object 10">
            <a:extLst>
              <a:ext uri="{FF2B5EF4-FFF2-40B4-BE49-F238E27FC236}">
                <a16:creationId xmlns:a16="http://schemas.microsoft.com/office/drawing/2014/main" id="{6F00D648-2D57-4E10-BD40-8ADDC3790792}"/>
              </a:ext>
            </a:extLst>
          </p:cNvPr>
          <p:cNvGraphicFramePr>
            <a:graphicFrameLocks noChangeAspect="1"/>
          </p:cNvGraphicFramePr>
          <p:nvPr/>
        </p:nvGraphicFramePr>
        <p:xfrm>
          <a:off x="7104064" y="4941889"/>
          <a:ext cx="3221037" cy="5032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Формула" r:id="rId7" imgW="1765300" imgH="279400" progId="Equation.3">
                  <p:embed/>
                </p:oleObj>
              </mc:Choice>
              <mc:Fallback>
                <p:oleObj name="Формула" r:id="rId7" imgW="1765300" imgH="279400" progId="Equation.3">
                  <p:embed/>
                  <p:pic>
                    <p:nvPicPr>
                      <p:cNvPr id="1028" name="Object 10">
                        <a:extLst>
                          <a:ext uri="{FF2B5EF4-FFF2-40B4-BE49-F238E27FC236}">
                            <a16:creationId xmlns:a16="http://schemas.microsoft.com/office/drawing/2014/main" id="{6F00D648-2D57-4E10-BD40-8ADDC3790792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04064" y="4941889"/>
                        <a:ext cx="3221037" cy="5032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30" name="Picture 13" descr="C:\Documents and Settings\Галина\Рабочий стол\физ 2\Phys_R2\content\chapter2\section\paragraph3\images\2-3-3.gif">
            <a:extLst>
              <a:ext uri="{FF2B5EF4-FFF2-40B4-BE49-F238E27FC236}">
                <a16:creationId xmlns:a16="http://schemas.microsoft.com/office/drawing/2014/main" id="{B0BBFAE5-EBC4-4792-BBDB-F1143950C8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r:link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1" y="260351"/>
            <a:ext cx="5292725" cy="6264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4">
            <a:extLst>
              <a:ext uri="{FF2B5EF4-FFF2-40B4-BE49-F238E27FC236}">
                <a16:creationId xmlns:a16="http://schemas.microsoft.com/office/drawing/2014/main" id="{E15BB5B2-B192-457E-9AA6-8529D73DE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188913"/>
            <a:ext cx="8424863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>
                <a:latin typeface="Times New Roman" panose="02020603050405020304" pitchFamily="18" charset="0"/>
              </a:rPr>
              <a:t>     Явление возрастания амплитуды колебаний тока при совпадении частоты </a:t>
            </a:r>
            <a:r>
              <a:rPr lang="ru-RU" altLang="ru-RU" sz="2400">
                <a:latin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ru-RU" altLang="ru-RU" sz="2400">
                <a:latin typeface="Times New Roman" panose="02020603050405020304" pitchFamily="18" charset="0"/>
              </a:rPr>
              <a:t> внешнего источника с собственной частотой </a:t>
            </a:r>
            <a:r>
              <a:rPr lang="ru-RU" altLang="ru-RU" sz="2400">
                <a:latin typeface="Times New Roman" panose="02020603050405020304" pitchFamily="18" charset="0"/>
                <a:sym typeface="Symbol" panose="05050102010706020507" pitchFamily="18" charset="2"/>
              </a:rPr>
              <a:t></a:t>
            </a:r>
            <a:r>
              <a:rPr lang="ru-RU" altLang="ru-RU" sz="2400" baseline="-25000">
                <a:latin typeface="Times New Roman" panose="02020603050405020304" pitchFamily="18" charset="0"/>
              </a:rPr>
              <a:t>0 </a:t>
            </a:r>
            <a:r>
              <a:rPr lang="ru-RU" altLang="ru-RU" sz="2400">
                <a:latin typeface="Times New Roman" panose="02020603050405020304" pitchFamily="18" charset="0"/>
              </a:rPr>
              <a:t>электрической цепи называется </a:t>
            </a:r>
            <a:r>
              <a:rPr lang="ru-RU" altLang="ru-RU" sz="2400" b="1" i="1">
                <a:solidFill>
                  <a:srgbClr val="A50021"/>
                </a:solidFill>
                <a:latin typeface="Times New Roman" panose="02020603050405020304" pitchFamily="18" charset="0"/>
              </a:rPr>
              <a:t>электрическим резонансом</a:t>
            </a:r>
            <a:r>
              <a:rPr lang="ru-RU" altLang="ru-RU" sz="2400">
                <a:latin typeface="Times New Roman" panose="02020603050405020304" pitchFamily="18" charset="0"/>
              </a:rPr>
              <a:t>. </a:t>
            </a:r>
          </a:p>
        </p:txBody>
      </p:sp>
      <p:pic>
        <p:nvPicPr>
          <p:cNvPr id="9219" name="Picture 5" descr="63166759456303-18">
            <a:extLst>
              <a:ext uri="{FF2B5EF4-FFF2-40B4-BE49-F238E27FC236}">
                <a16:creationId xmlns:a16="http://schemas.microsoft.com/office/drawing/2014/main" id="{C6534281-DD28-485A-B489-CB83EA763F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5" y="1628776"/>
            <a:ext cx="1150938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Text Box 6">
            <a:extLst>
              <a:ext uri="{FF2B5EF4-FFF2-40B4-BE49-F238E27FC236}">
                <a16:creationId xmlns:a16="http://schemas.microsoft.com/office/drawing/2014/main" id="{D3F9A88D-C05D-4CCD-AD3F-236BAA4742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9288" y="2708275"/>
            <a:ext cx="84963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     Сдвиг фаз φ между приложенным напряжением и током в цепи при резонансе обращается в нуль. Резонанс в последовательной RLC-цепи называется </a:t>
            </a:r>
            <a:r>
              <a:rPr lang="ru-RU" altLang="ru-RU" sz="2400" b="1" i="1">
                <a:solidFill>
                  <a:srgbClr val="A50021"/>
                </a:solidFill>
              </a:rPr>
              <a:t>резонансом напряжений</a:t>
            </a:r>
            <a:r>
              <a:rPr lang="ru-RU" altLang="ru-RU" sz="2400">
                <a:solidFill>
                  <a:srgbClr val="A50021"/>
                </a:solidFill>
              </a:rPr>
              <a:t>. </a:t>
            </a:r>
          </a:p>
        </p:txBody>
      </p:sp>
      <p:sp>
        <p:nvSpPr>
          <p:cNvPr id="9223" name="Text Box 7">
            <a:extLst>
              <a:ext uri="{FF2B5EF4-FFF2-40B4-BE49-F238E27FC236}">
                <a16:creationId xmlns:a16="http://schemas.microsoft.com/office/drawing/2014/main" id="{7CBC1919-C362-41CF-8EF3-75CF50AE06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4365626"/>
            <a:ext cx="86407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     При последовательном резонансе (ω = ω</a:t>
            </a:r>
            <a:r>
              <a:rPr lang="ru-RU" altLang="ru-RU" sz="2400" baseline="-25000"/>
              <a:t>0</a:t>
            </a:r>
            <a:r>
              <a:rPr lang="ru-RU" altLang="ru-RU" sz="2400"/>
              <a:t>) амплитуды </a:t>
            </a:r>
            <a:r>
              <a:rPr lang="ru-RU" altLang="ru-RU" sz="2400" i="1"/>
              <a:t>U</a:t>
            </a:r>
            <a:r>
              <a:rPr lang="ru-RU" altLang="ru-RU" sz="2400" baseline="-25000"/>
              <a:t>C</a:t>
            </a:r>
            <a:r>
              <a:rPr lang="ru-RU" altLang="ru-RU" sz="2400"/>
              <a:t> и </a:t>
            </a:r>
            <a:r>
              <a:rPr lang="ru-RU" altLang="ru-RU" sz="2400" i="1"/>
              <a:t>U</a:t>
            </a:r>
            <a:r>
              <a:rPr lang="ru-RU" altLang="ru-RU" sz="2400" baseline="-25000"/>
              <a:t>L</a:t>
            </a:r>
            <a:r>
              <a:rPr lang="ru-RU" altLang="ru-RU" sz="2400"/>
              <a:t> напряжений на конденсаторе и катушке резко возрастают: </a:t>
            </a:r>
          </a:p>
        </p:txBody>
      </p:sp>
      <p:pic>
        <p:nvPicPr>
          <p:cNvPr id="9224" name="Picture 8" descr="63166759456334-19">
            <a:extLst>
              <a:ext uri="{FF2B5EF4-FFF2-40B4-BE49-F238E27FC236}">
                <a16:creationId xmlns:a16="http://schemas.microsoft.com/office/drawing/2014/main" id="{318CDBF9-BCD2-461F-B507-4D026774DD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13" y="5516563"/>
            <a:ext cx="3744912" cy="69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70" decel="1000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770" decel="100000"/>
                                        <p:tgtEl>
                                          <p:spTgt spid="92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24" dur="77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2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26" dur="77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/>
      <p:bldP spid="92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4">
            <a:extLst>
              <a:ext uri="{FF2B5EF4-FFF2-40B4-BE49-F238E27FC236}">
                <a16:creationId xmlns:a16="http://schemas.microsoft.com/office/drawing/2014/main" id="{5B79093E-D3C1-464D-8503-02919816B3A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188914"/>
            <a:ext cx="85693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ru-RU" altLang="ru-RU" b="1" i="1"/>
              <a:t>     </a:t>
            </a:r>
            <a:r>
              <a:rPr lang="ru-RU" altLang="ru-RU" sz="2400" b="1" i="1">
                <a:solidFill>
                  <a:srgbClr val="A50021"/>
                </a:solidFill>
              </a:rPr>
              <a:t>Добротности </a:t>
            </a:r>
            <a:r>
              <a:rPr lang="ru-RU" altLang="ru-RU" sz="2400" i="1">
                <a:solidFill>
                  <a:srgbClr val="A50021"/>
                </a:solidFill>
              </a:rPr>
              <a:t>Q</a:t>
            </a:r>
            <a:r>
              <a:rPr lang="ru-RU" altLang="ru-RU" sz="2400"/>
              <a:t> любой колебательной системы, способной совершать свободные колебания, может быть дано энергетическое определение: </a:t>
            </a:r>
          </a:p>
        </p:txBody>
      </p:sp>
      <p:pic>
        <p:nvPicPr>
          <p:cNvPr id="10243" name="Picture 5" descr="63166759451115-22">
            <a:extLst>
              <a:ext uri="{FF2B5EF4-FFF2-40B4-BE49-F238E27FC236}">
                <a16:creationId xmlns:a16="http://schemas.microsoft.com/office/drawing/2014/main" id="{B61F62E4-438C-48D6-82F2-EA3C709C0A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1484313"/>
            <a:ext cx="5903912" cy="811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 Box 6">
            <a:extLst>
              <a:ext uri="{FF2B5EF4-FFF2-40B4-BE49-F238E27FC236}">
                <a16:creationId xmlns:a16="http://schemas.microsoft.com/office/drawing/2014/main" id="{718F3259-C659-4748-AFCA-DA167BF33C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2492375"/>
            <a:ext cx="86407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     Для RLC-контура добротность </a:t>
            </a:r>
            <a:r>
              <a:rPr lang="ru-RU" altLang="ru-RU" sz="2400" i="1"/>
              <a:t>Q</a:t>
            </a:r>
            <a:r>
              <a:rPr lang="ru-RU" altLang="ru-RU" sz="2400"/>
              <a:t> выражается формулой </a:t>
            </a:r>
          </a:p>
        </p:txBody>
      </p:sp>
      <p:pic>
        <p:nvPicPr>
          <p:cNvPr id="10247" name="Picture 7" descr="63166759451131-23">
            <a:extLst>
              <a:ext uri="{FF2B5EF4-FFF2-40B4-BE49-F238E27FC236}">
                <a16:creationId xmlns:a16="http://schemas.microsoft.com/office/drawing/2014/main" id="{6B743DF3-6CE4-400E-A493-59E5BAE06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8" y="3068639"/>
            <a:ext cx="1223962" cy="757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Text Box 8">
            <a:extLst>
              <a:ext uri="{FF2B5EF4-FFF2-40B4-BE49-F238E27FC236}">
                <a16:creationId xmlns:a16="http://schemas.microsoft.com/office/drawing/2014/main" id="{18AC2CE1-4DA8-4714-BACE-63F2819B3B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3389" y="4149726"/>
            <a:ext cx="87137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     При резонансе амплитуды напряжений на конденсаторе и катушке в </a:t>
            </a:r>
            <a:r>
              <a:rPr lang="ru-RU" altLang="ru-RU" sz="2400" i="1"/>
              <a:t>Q</a:t>
            </a:r>
            <a:r>
              <a:rPr lang="ru-RU" altLang="ru-RU" sz="2400"/>
              <a:t> раз превышают амплитуду напряжения внешнего источника.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10247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/>
      <p:bldP spid="1024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4">
            <a:extLst>
              <a:ext uri="{FF2B5EF4-FFF2-40B4-BE49-F238E27FC236}">
                <a16:creationId xmlns:a16="http://schemas.microsoft.com/office/drawing/2014/main" id="{47A8A497-CDAB-4DCC-B7FD-E5950ADA7D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188914"/>
            <a:ext cx="84248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>
                <a:solidFill>
                  <a:srgbClr val="A50021"/>
                </a:solidFill>
              </a:rPr>
              <a:t>Явление резонанса в последовательном электрическом контуре </a:t>
            </a:r>
          </a:p>
        </p:txBody>
      </p:sp>
      <p:pic>
        <p:nvPicPr>
          <p:cNvPr id="11267" name="Picture 5" descr="2-3-4">
            <a:extLst>
              <a:ext uri="{FF2B5EF4-FFF2-40B4-BE49-F238E27FC236}">
                <a16:creationId xmlns:a16="http://schemas.microsoft.com/office/drawing/2014/main" id="{10A5E063-B236-4220-9E4C-F83FBBE86F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1" y="1268414"/>
            <a:ext cx="5184775" cy="45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4">
            <a:extLst>
              <a:ext uri="{FF2B5EF4-FFF2-40B4-BE49-F238E27FC236}">
                <a16:creationId xmlns:a16="http://schemas.microsoft.com/office/drawing/2014/main" id="{E55E86A3-23F8-4A53-B4BE-3C6E00E0FA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826" y="188913"/>
            <a:ext cx="85693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/>
              <a:t>Вопрос 5</a:t>
            </a:r>
            <a:r>
              <a:rPr lang="ru-RU" altLang="ru-RU" sz="2400">
                <a:solidFill>
                  <a:srgbClr val="A50021"/>
                </a:solidFill>
              </a:rPr>
              <a:t>.   </a:t>
            </a:r>
            <a:r>
              <a:rPr lang="ru-RU" altLang="ru-RU" sz="2400" b="1">
                <a:solidFill>
                  <a:srgbClr val="A50021"/>
                </a:solidFill>
              </a:rPr>
              <a:t>Мощность переменного тока.</a:t>
            </a:r>
          </a:p>
        </p:txBody>
      </p:sp>
      <p:sp>
        <p:nvSpPr>
          <p:cNvPr id="12291" name="Text Box 5">
            <a:extLst>
              <a:ext uri="{FF2B5EF4-FFF2-40B4-BE49-F238E27FC236}">
                <a16:creationId xmlns:a16="http://schemas.microsoft.com/office/drawing/2014/main" id="{2A74116E-4CDF-4091-AB7E-B0CDF13DE57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981075"/>
            <a:ext cx="8569325" cy="2677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just" eaLnBrk="1" hangingPunct="1">
              <a:spcBef>
                <a:spcPct val="50000"/>
              </a:spcBef>
            </a:pPr>
            <a:r>
              <a:rPr lang="ru-RU" altLang="ru-RU" sz="2400"/>
              <a:t>     При протекании переменного тока по участку цепи электромагнитное поле совершает работу, и в цепи выделяется джоулево тепло. Мгновенная мощность в цепи переменного тока равна произведению мгновенных значений тока и напряжения: </a:t>
            </a:r>
            <a:r>
              <a:rPr lang="ru-RU" altLang="ru-RU" sz="2400" i="1">
                <a:solidFill>
                  <a:srgbClr val="A50021"/>
                </a:solidFill>
              </a:rPr>
              <a:t>p</a:t>
            </a:r>
            <a:r>
              <a:rPr lang="ru-RU" altLang="ru-RU" sz="2400">
                <a:solidFill>
                  <a:srgbClr val="A50021"/>
                </a:solidFill>
              </a:rPr>
              <a:t> = </a:t>
            </a:r>
            <a:r>
              <a:rPr lang="ru-RU" altLang="ru-RU" sz="2400" i="1">
                <a:solidFill>
                  <a:srgbClr val="A50021"/>
                </a:solidFill>
              </a:rPr>
              <a:t>J</a:t>
            </a:r>
            <a:r>
              <a:rPr lang="ru-RU" altLang="ru-RU" sz="2400">
                <a:solidFill>
                  <a:srgbClr val="A50021"/>
                </a:solidFill>
              </a:rPr>
              <a:t> · </a:t>
            </a:r>
            <a:r>
              <a:rPr lang="ru-RU" altLang="ru-RU" sz="2400" i="1">
                <a:solidFill>
                  <a:srgbClr val="A50021"/>
                </a:solidFill>
              </a:rPr>
              <a:t>u</a:t>
            </a:r>
            <a:r>
              <a:rPr lang="ru-RU" altLang="ru-RU" sz="2400"/>
              <a:t>. Практический интерес представляет среднее за период переменного тока значение мощности </a:t>
            </a:r>
          </a:p>
        </p:txBody>
      </p:sp>
      <p:pic>
        <p:nvPicPr>
          <p:cNvPr id="12292" name="Picture 6" descr="63166759461350-3">
            <a:extLst>
              <a:ext uri="{FF2B5EF4-FFF2-40B4-BE49-F238E27FC236}">
                <a16:creationId xmlns:a16="http://schemas.microsoft.com/office/drawing/2014/main" id="{B0704FDC-5241-4F22-BE72-DDF022D07A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5050" y="3860800"/>
            <a:ext cx="4681538" cy="598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3" name="Text Box 7">
            <a:extLst>
              <a:ext uri="{FF2B5EF4-FFF2-40B4-BE49-F238E27FC236}">
                <a16:creationId xmlns:a16="http://schemas.microsoft.com/office/drawing/2014/main" id="{DC924CD8-1EFA-41D8-B1F3-D328781B42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1" y="4797426"/>
            <a:ext cx="8208963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</a:pPr>
            <a:r>
              <a:rPr lang="ru-RU" altLang="ru-RU" i="1"/>
              <a:t>I</a:t>
            </a:r>
            <a:r>
              <a:rPr lang="ru-RU" altLang="ru-RU" baseline="-25000"/>
              <a:t>0</a:t>
            </a:r>
            <a:r>
              <a:rPr lang="ru-RU" altLang="ru-RU"/>
              <a:t> и </a:t>
            </a:r>
            <a:r>
              <a:rPr lang="ru-RU" altLang="ru-RU" i="1"/>
              <a:t>U</a:t>
            </a:r>
            <a:r>
              <a:rPr lang="ru-RU" altLang="ru-RU" baseline="-25000"/>
              <a:t>0</a:t>
            </a:r>
            <a:r>
              <a:rPr lang="ru-RU" altLang="ru-RU"/>
              <a:t> – амплитудные значения тока и напряжения на данном участке цепи, φ – фазовый сдвиг между током и напряжением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4">
            <a:extLst>
              <a:ext uri="{FF2B5EF4-FFF2-40B4-BE49-F238E27FC236}">
                <a16:creationId xmlns:a16="http://schemas.microsoft.com/office/drawing/2014/main" id="{4C46C684-6DFB-448D-AFCE-BCC44D2963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333376"/>
            <a:ext cx="7848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     Если участок цепи содержит только резистор с сопротивлением </a:t>
            </a:r>
            <a:r>
              <a:rPr lang="ru-RU" altLang="ru-RU" sz="2400" i="1"/>
              <a:t>R</a:t>
            </a:r>
            <a:r>
              <a:rPr lang="ru-RU" altLang="ru-RU" sz="2400"/>
              <a:t>, то фазовый сдвиг φ = 0: </a:t>
            </a:r>
          </a:p>
        </p:txBody>
      </p:sp>
      <p:pic>
        <p:nvPicPr>
          <p:cNvPr id="13315" name="Picture 5" descr="63166759461428-4">
            <a:extLst>
              <a:ext uri="{FF2B5EF4-FFF2-40B4-BE49-F238E27FC236}">
                <a16:creationId xmlns:a16="http://schemas.microsoft.com/office/drawing/2014/main" id="{605A5961-9576-4506-8EBF-3B611F9E76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1268413"/>
            <a:ext cx="3744912" cy="868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 Box 6">
            <a:extLst>
              <a:ext uri="{FF2B5EF4-FFF2-40B4-BE49-F238E27FC236}">
                <a16:creationId xmlns:a16="http://schemas.microsoft.com/office/drawing/2014/main" id="{5152FC80-0BCC-4EDB-ACF4-3E608F1DFA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63750" y="2133601"/>
            <a:ext cx="828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i="1">
                <a:solidFill>
                  <a:srgbClr val="A50021"/>
                </a:solidFill>
              </a:rPr>
              <a:t>     Действующие или эффективные значения</a:t>
            </a:r>
            <a:r>
              <a:rPr lang="ru-RU" altLang="ru-RU" sz="2400"/>
              <a:t> силы тока и напряжения: </a:t>
            </a:r>
          </a:p>
        </p:txBody>
      </p:sp>
      <p:pic>
        <p:nvPicPr>
          <p:cNvPr id="13319" name="Picture 7" descr="63166759461459-5">
            <a:extLst>
              <a:ext uri="{FF2B5EF4-FFF2-40B4-BE49-F238E27FC236}">
                <a16:creationId xmlns:a16="http://schemas.microsoft.com/office/drawing/2014/main" id="{5DFEA4C2-7A8C-4C9A-8930-CA7E6208E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2039" y="3068639"/>
            <a:ext cx="1800225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Text Box 8">
            <a:extLst>
              <a:ext uri="{FF2B5EF4-FFF2-40B4-BE49-F238E27FC236}">
                <a16:creationId xmlns:a16="http://schemas.microsoft.com/office/drawing/2014/main" id="{D1BB9B2A-BD4E-4896-9F95-4AF8A1539B4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35188" y="3933826"/>
            <a:ext cx="82089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     Средняя мощность переменного тока на участке цепи, содержащем резистор </a:t>
            </a:r>
          </a:p>
        </p:txBody>
      </p:sp>
      <p:pic>
        <p:nvPicPr>
          <p:cNvPr id="13321" name="Picture 9" descr="63166759461490-6">
            <a:extLst>
              <a:ext uri="{FF2B5EF4-FFF2-40B4-BE49-F238E27FC236}">
                <a16:creationId xmlns:a16="http://schemas.microsoft.com/office/drawing/2014/main" id="{89403FBE-2CFF-40DB-B302-A1AFBD8F08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839" y="4868864"/>
            <a:ext cx="1584325" cy="534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770" decel="100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770" decel="100000"/>
                                        <p:tgtEl>
                                          <p:spTgt spid="13319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7" dur="77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9" dur="77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20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5" dur="8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6" dur="8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8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70" decel="100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770" decel="100000"/>
                                        <p:tgtEl>
                                          <p:spTgt spid="1332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4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5" dur="77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6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7" dur="77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8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4">
            <a:extLst>
              <a:ext uri="{FF2B5EF4-FFF2-40B4-BE49-F238E27FC236}">
                <a16:creationId xmlns:a16="http://schemas.microsoft.com/office/drawing/2014/main" id="{8ED11748-3DE0-4616-B003-98D5230084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7851" y="260351"/>
            <a:ext cx="85693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/>
              <a:t>     Если участок цепи содержит только конденсатор емкости </a:t>
            </a:r>
            <a:r>
              <a:rPr lang="ru-RU" altLang="ru-RU" sz="2400" i="1"/>
              <a:t>C</a:t>
            </a:r>
            <a:r>
              <a:rPr lang="ru-RU" altLang="ru-RU" sz="2400"/>
              <a:t>, то фазовый сдвиг между током и напряжением </a:t>
            </a:r>
            <a:r>
              <a:rPr lang="ru-RU" altLang="ru-RU" sz="2400">
                <a:sym typeface="Symbol" panose="05050102010706020507" pitchFamily="18" charset="2"/>
              </a:rPr>
              <a:t></a:t>
            </a:r>
            <a:r>
              <a:rPr lang="ru-RU" altLang="ru-RU" sz="2400"/>
              <a:t>=</a:t>
            </a:r>
            <a:r>
              <a:rPr lang="ru-RU" altLang="ru-RU" sz="2400">
                <a:sym typeface="Symbol" panose="05050102010706020507" pitchFamily="18" charset="2"/>
              </a:rPr>
              <a:t></a:t>
            </a:r>
            <a:r>
              <a:rPr lang="ru-RU" altLang="ru-RU" sz="2400"/>
              <a:t>/2.Поэтому</a:t>
            </a:r>
            <a:r>
              <a:rPr lang="ru-RU" altLang="ru-RU"/>
              <a:t> </a:t>
            </a:r>
          </a:p>
        </p:txBody>
      </p:sp>
      <p:pic>
        <p:nvPicPr>
          <p:cNvPr id="14339" name="Picture 5" descr="63166759461537-8">
            <a:extLst>
              <a:ext uri="{FF2B5EF4-FFF2-40B4-BE49-F238E27FC236}">
                <a16:creationId xmlns:a16="http://schemas.microsoft.com/office/drawing/2014/main" id="{932E606D-1793-46BA-AC60-2262D5236E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1813" y="1557338"/>
            <a:ext cx="61214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0" name="Text Box 6">
            <a:extLst>
              <a:ext uri="{FF2B5EF4-FFF2-40B4-BE49-F238E27FC236}">
                <a16:creationId xmlns:a16="http://schemas.microsoft.com/office/drawing/2014/main" id="{05F58144-C60B-4E01-90C4-7A34F298EB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2314" y="2997200"/>
            <a:ext cx="8351837" cy="21236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ru-RU" altLang="ru-RU" sz="2400" b="1">
                <a:solidFill>
                  <a:srgbClr val="FF0000"/>
                </a:solidFill>
              </a:rPr>
              <a:t>ВЫВОД:</a:t>
            </a:r>
          </a:p>
          <a:p>
            <a:pPr algn="just" eaLnBrk="1" hangingPunct="1">
              <a:spcBef>
                <a:spcPct val="50000"/>
              </a:spcBef>
            </a:pPr>
            <a:r>
              <a:rPr lang="ru-RU" altLang="ru-RU" sz="2400" b="1">
                <a:solidFill>
                  <a:srgbClr val="A50021"/>
                </a:solidFill>
              </a:rPr>
              <a:t>Таким образом, мощность в цепи переменного тока выделяется только на активном сопротивлении. Средняя мощность переменного тока на конденсаторе и катушке индуктивности равна нулю.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F90E0D0-93FA-41DC-AC3C-ECB3888CE2F3}"/>
              </a:ext>
            </a:extLst>
          </p:cNvPr>
          <p:cNvSpPr/>
          <p:nvPr/>
        </p:nvSpPr>
        <p:spPr>
          <a:xfrm>
            <a:off x="2351584" y="4854657"/>
            <a:ext cx="784887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https://reader.new.book.ru/?t=eyJhbGciOiJIUzUxMiIsInR5cCI6IkpXVCJ9.eyJ1c2VyX2lkIjo1NTA2MTQsImdyb3VwX2lkIjoxNzI3LCJib29rX2lkIjo5NDMyNTMsImJvb2tfYWNjZXNzIjoxLCJ1c2VyX2VtYWlsIjoibXVoaW5sZWhhMzFAbWFpbC5ydSIsInVzZXJfdHlwZSI6OCwiZXhwIjoxNjY3MDQyMjg2LCJpYXQiOjE2NjcwMjA2NTZ9.dpAmhenVJY1dDU6cGGJJU8Q0HPKDUIlwtnFJnWJfD4_nW2lAkvhBZscNTnkBe8151mDwJnI3Eh5wmYI_F2RYAg&amp;v=0</a:t>
            </a:r>
            <a:endParaRPr lang="ru-RU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DF95679A-0043-4339-839D-57C166F0E44C}"/>
              </a:ext>
            </a:extLst>
          </p:cNvPr>
          <p:cNvSpPr/>
          <p:nvPr/>
        </p:nvSpPr>
        <p:spPr>
          <a:xfrm>
            <a:off x="2099556" y="314763"/>
            <a:ext cx="7992888" cy="17241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9875" algn="ctr">
              <a:lnSpc>
                <a:spcPct val="107000"/>
              </a:lnSpc>
            </a:pPr>
            <a:r>
              <a:rPr lang="ru-RU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КОНТРОЛЬНЫЕ ВОПРОСЫ</a:t>
            </a:r>
          </a:p>
          <a:p>
            <a:pPr indent="269875" algn="just">
              <a:lnSpc>
                <a:spcPct val="107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Какое условие должно выполняться, чтобы в цепи, содержащей реактивные элементы, возник резонанс?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269875" algn="just">
              <a:lnSpc>
                <a:spcPct val="107000"/>
              </a:lnSpc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Почему нельзя получить резонанс в цепи при изменении величины напряжения на входе цепи?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1EEF618-6E71-488A-AB47-AD717638F23F}"/>
              </a:ext>
            </a:extLst>
          </p:cNvPr>
          <p:cNvSpPr/>
          <p:nvPr/>
        </p:nvSpPr>
        <p:spPr>
          <a:xfrm>
            <a:off x="2351584" y="2551838"/>
            <a:ext cx="77408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/>
              <a:t>ЭБС «</a:t>
            </a:r>
            <a:r>
              <a:rPr lang="en-US" sz="2800" b="1" dirty="0"/>
              <a:t>BOOK.ru</a:t>
            </a:r>
            <a:r>
              <a:rPr lang="ru-RU" sz="2800" b="1" dirty="0"/>
              <a:t>»</a:t>
            </a:r>
            <a:endParaRPr lang="en-US" sz="2800" b="1" dirty="0"/>
          </a:p>
          <a:p>
            <a:pPr algn="ctr"/>
            <a:r>
              <a:rPr lang="ru-RU" sz="2800" dirty="0"/>
              <a:t>Ссылка на учебник представлена ниже </a:t>
            </a:r>
          </a:p>
          <a:p>
            <a:pPr algn="ctr"/>
            <a:r>
              <a:rPr lang="ru-RU" sz="2800" dirty="0"/>
              <a:t>Параграф 3.15</a:t>
            </a:r>
          </a:p>
        </p:txBody>
      </p:sp>
    </p:spTree>
    <p:extLst>
      <p:ext uri="{BB962C8B-B14F-4D97-AF65-F5344CB8AC3E}">
        <p14:creationId xmlns:p14="http://schemas.microsoft.com/office/powerpoint/2010/main" val="346806201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онтур">
  <a:themeElements>
    <a:clrScheme name="Оранжевый и красный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{D047E3BE-6826-418E-A6B9-124E9F786D97}tf04033919</Template>
  <TotalTime>1</TotalTime>
  <Words>756</Words>
  <Application>Microsoft Office PowerPoint</Application>
  <PresentationFormat>Широкоэкранный</PresentationFormat>
  <Paragraphs>44</Paragraphs>
  <Slides>14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Times New Roman</vt:lpstr>
      <vt:lpstr>Tw Cen MT</vt:lpstr>
      <vt:lpstr>Контур</vt:lpstr>
      <vt:lpstr>Формула</vt:lpstr>
      <vt:lpstr>Тема   «Резонанс напряжений»</vt:lpstr>
      <vt:lpstr>Презентация PowerPoint</vt:lpstr>
      <vt:lpstr>Презентация PowerPoint</vt:lpstr>
      <vt:lpstr>Вопрос 2.  Конденсатор в цепи переменного тока</vt:lpstr>
      <vt:lpstr>Вопрос 3.   Катушка в цепи переменного тока</vt:lpstr>
      <vt:lpstr>Вопрос 4.    Последовательное соединение R, L, C; резонанс напряжений.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  «Резонанс напряжений»</dc:title>
  <dc:creator>Петрович</dc:creator>
  <cp:lastModifiedBy>Петрович</cp:lastModifiedBy>
  <cp:revision>1</cp:revision>
  <dcterms:created xsi:type="dcterms:W3CDTF">2023-05-02T07:59:52Z</dcterms:created>
  <dcterms:modified xsi:type="dcterms:W3CDTF">2023-05-02T08:01:42Z</dcterms:modified>
</cp:coreProperties>
</file>