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0" r:id="rId2"/>
    <p:sldId id="344" r:id="rId3"/>
    <p:sldId id="349" r:id="rId4"/>
    <p:sldId id="347" r:id="rId5"/>
    <p:sldId id="355" r:id="rId6"/>
    <p:sldId id="346" r:id="rId7"/>
    <p:sldId id="351" r:id="rId8"/>
    <p:sldId id="352" r:id="rId9"/>
    <p:sldId id="357" r:id="rId10"/>
    <p:sldId id="340" r:id="rId11"/>
    <p:sldId id="358" r:id="rId12"/>
    <p:sldId id="364" r:id="rId13"/>
    <p:sldId id="354" r:id="rId14"/>
    <p:sldId id="366" r:id="rId15"/>
    <p:sldId id="359" r:id="rId16"/>
    <p:sldId id="365" r:id="rId17"/>
    <p:sldId id="367" r:id="rId18"/>
    <p:sldId id="368" r:id="rId19"/>
    <p:sldId id="343" r:id="rId20"/>
    <p:sldId id="369" r:id="rId21"/>
    <p:sldId id="30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434" autoAdjust="0"/>
  </p:normalViewPr>
  <p:slideViewPr>
    <p:cSldViewPr snapToGrid="0">
      <p:cViewPr varScale="1">
        <p:scale>
          <a:sx n="87" d="100"/>
          <a:sy n="87" d="100"/>
        </p:scale>
        <p:origin x="528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0AFCC-AD5F-48D9-974A-DB8E2A9639B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8D588-47AF-4AF5-BB8B-C52CAE81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55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2391E7-C187-4A51-BB2C-09E3BDEA0FCE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494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8D588-47AF-4AF5-BB8B-C52CAE8179B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154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310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738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761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031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60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677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02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09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367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970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856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2485" y="96839"/>
            <a:ext cx="9544049" cy="14128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65767" y="1981200"/>
            <a:ext cx="5005917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74885" y="1981200"/>
            <a:ext cx="5005916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6D8A9-DED1-478E-B0A2-0B7C5CEB27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762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A02C0-4295-4FE7-8DCC-D230E61B1C7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3F4E7-8D7E-429B-AC5E-B49A6124B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12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jpg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6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546" y="5152350"/>
            <a:ext cx="1686757" cy="166216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59128" y="1594698"/>
            <a:ext cx="623609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kern="10" dirty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Урок математики в </a:t>
            </a:r>
            <a:r>
              <a:rPr lang="ru-RU" sz="3200" kern="10" dirty="0" smtClean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6 </a:t>
            </a:r>
            <a:r>
              <a:rPr lang="ru-RU" sz="3200" kern="10" dirty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классе </a:t>
            </a:r>
          </a:p>
          <a:p>
            <a:pPr algn="ctr"/>
            <a:r>
              <a:rPr lang="ru-RU" sz="2400" kern="10" dirty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по учебнику Г.В. Дорофеева, </a:t>
            </a:r>
          </a:p>
          <a:p>
            <a:pPr algn="ctr"/>
            <a:r>
              <a:rPr lang="ru-RU" sz="2400" kern="10" dirty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И.В. </a:t>
            </a:r>
            <a:r>
              <a:rPr lang="ru-RU" sz="2400" kern="10" dirty="0" err="1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Шарыгина</a:t>
            </a:r>
            <a:endParaRPr lang="ru-RU" sz="2400" kern="10" dirty="0">
              <a:ln w="9525">
                <a:noFill/>
                <a:round/>
                <a:headEnd/>
                <a:tailE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/>
            </a:endParaRPr>
          </a:p>
          <a:p>
            <a:pPr algn="ctr"/>
            <a:r>
              <a:rPr lang="ru-RU" sz="2400" kern="10" dirty="0">
                <a:ln w="9525">
                  <a:noFill/>
                  <a:round/>
                  <a:headEnd/>
                  <a:tailE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/>
              </a:rPr>
              <a:t>по теме: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27128" y="4029202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latin typeface="Arial Black" pitchFamily="34" charset="0"/>
              </a:rPr>
              <a:t> </a:t>
            </a:r>
            <a:endParaRPr lang="ru-RU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67785" y="5853981"/>
            <a:ext cx="18473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45583" y="5869426"/>
            <a:ext cx="6444208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ru-RU" sz="2400" b="1" i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1" name="WordArt 10"/>
          <p:cNvSpPr>
            <a:spLocks noChangeArrowheads="1" noChangeShapeType="1" noTextEdit="1"/>
          </p:cNvSpPr>
          <p:nvPr/>
        </p:nvSpPr>
        <p:spPr bwMode="auto">
          <a:xfrm>
            <a:off x="1250112" y="3777536"/>
            <a:ext cx="9549092" cy="149270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0"/>
                <a:gd name="adj2" fmla="val 150"/>
              </a:avLst>
            </a:prstTxWarp>
          </a:bodyPr>
          <a:lstStyle/>
          <a:p>
            <a:pPr algn="ctr" eaLnBrk="0" hangingPunct="0"/>
            <a:r>
              <a:rPr lang="ru-RU" sz="6600" kern="10" dirty="0" smtClean="0"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«Формулы длины окружности, </a:t>
            </a:r>
          </a:p>
          <a:p>
            <a:pPr algn="ctr" eaLnBrk="0" hangingPunct="0"/>
            <a:r>
              <a:rPr lang="ru-RU" sz="6600" kern="10" dirty="0" smtClean="0"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площади  круга и объёма шара»</a:t>
            </a:r>
            <a:endParaRPr lang="ru-RU" sz="6600" kern="10" dirty="0"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6" t="817" r="34676" b="5211"/>
          <a:stretch/>
        </p:blipFill>
        <p:spPr>
          <a:xfrm>
            <a:off x="9474340" y="153647"/>
            <a:ext cx="2649727" cy="33790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786" r="39205" b="78889"/>
          <a:stretch/>
        </p:blipFill>
        <p:spPr>
          <a:xfrm>
            <a:off x="256322" y="5247180"/>
            <a:ext cx="1553630" cy="16152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332656"/>
            <a:ext cx="8640960" cy="1143000"/>
          </a:xfrm>
        </p:spPr>
        <p:txBody>
          <a:bodyPr>
            <a:noAutofit/>
          </a:bodyPr>
          <a:lstStyle/>
          <a:p>
            <a:pPr algn="ctr"/>
            <a:endParaRPr lang="ru-RU" sz="1800" dirty="0">
              <a:latin typeface="Arial Black" panose="020B0A04020102020204" pitchFamily="34" charset="0"/>
            </a:endParaRPr>
          </a:p>
        </p:txBody>
      </p:sp>
      <p:sp>
        <p:nvSpPr>
          <p:cNvPr id="17" name="Oval 8"/>
          <p:cNvSpPr>
            <a:spLocks noChangeArrowheads="1"/>
          </p:cNvSpPr>
          <p:nvPr/>
        </p:nvSpPr>
        <p:spPr bwMode="auto">
          <a:xfrm>
            <a:off x="175156" y="1203345"/>
            <a:ext cx="1862943" cy="1860997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buFontTx/>
              <a:buNone/>
            </a:pPr>
            <a:endParaRPr lang="ru-RU" alt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221" y="1599984"/>
            <a:ext cx="1812509" cy="181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5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26006" y="275261"/>
            <a:ext cx="11509679" cy="568765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dirty="0" smtClean="0">
              <a:latin typeface="Monotype Corsiva" pitchFamily="66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E06CC4-39F4-43D0-8AD1-1456E28394E6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509" y="1376716"/>
            <a:ext cx="10760672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ru-RU" sz="3200" dirty="0" smtClean="0">
                <a:latin typeface="Arial Black" panose="020B0A04020102020204" pitchFamily="34" charset="0"/>
              </a:rPr>
              <a:t>Образовательная: вывести формулу длины окружности и научить применять ее при решении текстовых задач.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ru-RU" sz="3200" dirty="0" smtClean="0">
                <a:latin typeface="Arial Black" panose="020B0A04020102020204" pitchFamily="34" charset="0"/>
              </a:rPr>
              <a:t>Развивающая: развитие речи учащихся, поддержание интереса к предмету через исторический материал.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ru-RU" sz="3200" dirty="0" smtClean="0">
                <a:latin typeface="Arial Black" panose="020B0A04020102020204" pitchFamily="34" charset="0"/>
              </a:rPr>
              <a:t>Воспитательная: воспитание самостоятельности, внимательности, трудолюбия.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958" y="3577154"/>
            <a:ext cx="2701230" cy="328084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08171" y="410490"/>
            <a:ext cx="43620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Цель урока:</a:t>
            </a:r>
          </a:p>
        </p:txBody>
      </p:sp>
    </p:spTree>
    <p:extLst>
      <p:ext uri="{BB962C8B-B14F-4D97-AF65-F5344CB8AC3E}">
        <p14:creationId xmlns:p14="http://schemas.microsoft.com/office/powerpoint/2010/main" val="64332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2095472" y="500042"/>
            <a:ext cx="3286148" cy="328614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596066" y="2000240"/>
            <a:ext cx="3286148" cy="3286148"/>
          </a:xfrm>
          <a:prstGeom prst="ellipse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80155" y="3953163"/>
            <a:ext cx="5004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rgbClr val="C00000"/>
                </a:solidFill>
                <a:latin typeface="Arial Black" panose="020B0A04020102020204" pitchFamily="34" charset="0"/>
              </a:rPr>
              <a:t>Окружность</a:t>
            </a:r>
            <a:r>
              <a:rPr lang="ru-RU" sz="1600" dirty="0"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3322" y="5357827"/>
            <a:ext cx="20024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rgbClr val="C00000"/>
                </a:solidFill>
                <a:latin typeface="Arial Black" panose="020B0A04020102020204" pitchFamily="34" charset="0"/>
              </a:rPr>
              <a:t>Круг</a:t>
            </a:r>
            <a:r>
              <a:rPr lang="ru-RU" sz="1600" dirty="0"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28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720977" y="1508927"/>
            <a:ext cx="4071966" cy="4125897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ОО</a:t>
            </a: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4262001" y="2113150"/>
            <a:ext cx="2879314" cy="291744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7124018" y="4986997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173846" y="2050466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Прямая соединительная линия 51"/>
          <p:cNvCxnSpPr>
            <a:endCxn id="13" idx="7"/>
          </p:cNvCxnSpPr>
          <p:nvPr/>
        </p:nvCxnSpPr>
        <p:spPr>
          <a:xfrm flipH="1">
            <a:off x="5736036" y="2829801"/>
            <a:ext cx="1931600" cy="691561"/>
          </a:xfrm>
          <a:prstGeom prst="line">
            <a:avLst/>
          </a:prstGeom>
          <a:ln w="762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5614084" y="3500438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7593423" y="2758363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3879122" y="2675712"/>
            <a:ext cx="1390349" cy="2824801"/>
          </a:xfrm>
          <a:prstGeom prst="line">
            <a:avLst/>
          </a:prstGeom>
          <a:ln w="762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Овал 57"/>
          <p:cNvSpPr/>
          <p:nvPr/>
        </p:nvSpPr>
        <p:spPr>
          <a:xfrm>
            <a:off x="5167306" y="5429264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3837498" y="2676219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5397256" y="2593009"/>
            <a:ext cx="6527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latin typeface="+mj-lt"/>
                <a:cs typeface="Times New Roman" pitchFamily="18" charset="0"/>
              </a:rPr>
              <a:t>О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474757" y="2203242"/>
            <a:ext cx="78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b="1" dirty="0">
                <a:solidFill>
                  <a:srgbClr val="000099"/>
                </a:solidFill>
                <a:latin typeface="+mj-lt"/>
                <a:cs typeface="Times New Roman" pitchFamily="18" charset="0"/>
              </a:rPr>
              <a:t>R</a:t>
            </a:r>
            <a:endParaRPr lang="ru-RU" sz="5400" b="1" dirty="0">
              <a:solidFill>
                <a:srgbClr val="000099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957966" y="3829955"/>
            <a:ext cx="5565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d</a:t>
            </a:r>
            <a:endParaRPr lang="ru-RU" sz="54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 rot="3947935">
            <a:off x="3971585" y="3591365"/>
            <a:ext cx="20422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008000"/>
                </a:solidFill>
                <a:latin typeface="+mj-lt"/>
                <a:cs typeface="Times New Roman" pitchFamily="18" charset="0"/>
              </a:rPr>
              <a:t>хорда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667636" y="5143513"/>
            <a:ext cx="21531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latin typeface="+mj-lt"/>
                <a:cs typeface="Times New Roman" pitchFamily="18" charset="0"/>
              </a:rPr>
              <a:t>d</a:t>
            </a:r>
            <a:r>
              <a:rPr lang="ru-RU" sz="6000" b="1" dirty="0">
                <a:latin typeface="+mj-lt"/>
                <a:cs typeface="Times New Roman" pitchFamily="18" charset="0"/>
              </a:rPr>
              <a:t> = 2</a:t>
            </a:r>
            <a:r>
              <a:rPr lang="en-US" sz="6000" b="1" dirty="0">
                <a:latin typeface="+mj-lt"/>
                <a:cs typeface="Times New Roman" pitchFamily="18" charset="0"/>
              </a:rPr>
              <a:t>R</a:t>
            </a:r>
            <a:endParaRPr lang="ru-RU" sz="6000" b="1" dirty="0">
              <a:latin typeface="+mj-lt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45697" y="45548"/>
            <a:ext cx="118053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just"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Задание</a:t>
            </a:r>
            <a:r>
              <a:rPr lang="ru-RU" sz="24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Arial Black" panose="020B0A04020102020204" pitchFamily="34" charset="0"/>
                <a:ea typeface="Times New Roman" panose="02020603050405020304" pitchFamily="18" charset="0"/>
              </a:rPr>
              <a:t>Начертите окружность, укажите центр окружности, ее радиус, диаметр, хорду. Сделайте соответствующие обозначения. Измерьте длину радиуса и диаметра окружности. Сделайте вывод.</a:t>
            </a:r>
          </a:p>
        </p:txBody>
      </p:sp>
    </p:spTree>
    <p:extLst>
      <p:ext uri="{BB962C8B-B14F-4D97-AF65-F5344CB8AC3E}">
        <p14:creationId xmlns:p14="http://schemas.microsoft.com/office/powerpoint/2010/main" val="277170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3" grpId="0" animBg="1"/>
      <p:bldP spid="53" grpId="0" animBg="1"/>
      <p:bldP spid="58" grpId="0" animBg="1"/>
      <p:bldP spid="59" grpId="0" animBg="1"/>
      <p:bldP spid="60" grpId="0"/>
      <p:bldP spid="61" grpId="0"/>
      <p:bldP spid="63" grpId="0"/>
      <p:bldP spid="64" grpId="0"/>
      <p:bldP spid="65" grpId="0"/>
      <p:bldP spid="6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4" name="Rectangle 8"/>
          <p:cNvSpPr>
            <a:spLocks noGrp="1" noChangeArrowheads="1"/>
          </p:cNvSpPr>
          <p:nvPr>
            <p:ph type="title"/>
          </p:nvPr>
        </p:nvSpPr>
        <p:spPr>
          <a:xfrm>
            <a:off x="1798448" y="273124"/>
            <a:ext cx="8043862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Можно ли измерить длину окружности?</a:t>
            </a:r>
          </a:p>
        </p:txBody>
      </p:sp>
      <p:sp>
        <p:nvSpPr>
          <p:cNvPr id="50185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789118" y="4692926"/>
            <a:ext cx="5538716" cy="2630487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latin typeface="Arial Black" panose="020B0A04020102020204" pitchFamily="34" charset="0"/>
              </a:rPr>
              <a:t>С помощью какого измерительного прибора это можно сделать?</a:t>
            </a:r>
          </a:p>
        </p:txBody>
      </p:sp>
      <p:sp>
        <p:nvSpPr>
          <p:cNvPr id="50186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6327834" y="1587959"/>
            <a:ext cx="5930343" cy="993745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latin typeface="Arial Black" panose="020B0A04020102020204" pitchFamily="34" charset="0"/>
              </a:rPr>
              <a:t>Как это можно сделать?</a:t>
            </a:r>
          </a:p>
        </p:txBody>
      </p:sp>
      <p:pic>
        <p:nvPicPr>
          <p:cNvPr id="7" name="Picture 3" descr="смайлик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583" y="2047962"/>
            <a:ext cx="2240153" cy="2240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File001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C2D2C7"/>
              </a:clrFrom>
              <a:clrTo>
                <a:srgbClr val="C2D2C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765" y="2156840"/>
            <a:ext cx="3378958" cy="4598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9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4" grpId="0"/>
      <p:bldP spid="5018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8565" y="5718958"/>
            <a:ext cx="10967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Вычисли </a:t>
            </a: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отношение </a:t>
            </a:r>
            <a:r>
              <a:rPr lang="en-US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C 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d </a:t>
            </a: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(с точностью до сотых) и результат запиши в тетрадь.</a:t>
            </a:r>
            <a:endParaRPr lang="ru-RU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093" t="5838" r="7346" b="5774"/>
          <a:stretch/>
        </p:blipFill>
        <p:spPr>
          <a:xfrm>
            <a:off x="204715" y="-163773"/>
            <a:ext cx="4722127" cy="25657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101" y="-63048"/>
            <a:ext cx="3412734" cy="266813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8565" y="2329858"/>
            <a:ext cx="112852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Возьми предмет с круглым дном и обведи это дно карандашом в тетради.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4715" y="2803696"/>
            <a:ext cx="114730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Оберни дно предмета ниткой (один раз) так, чтобы конец нитки совпал с началом в одной и той же точке окружности, оставшуюся часть нитки отрежь.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38565" y="3802938"/>
            <a:ext cx="112852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Выпрями эту нитку и по линейке измерь ее длину, это и будет 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длина окружности.</a:t>
            </a:r>
            <a:endParaRPr lang="ru-RU" sz="2000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447085"/>
            <a:ext cx="111262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just">
              <a:spcAft>
                <a:spcPts val="0"/>
              </a:spcAft>
            </a:pP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Длину окружности обозначают буквой </a:t>
            </a:r>
            <a:r>
              <a:rPr lang="en-US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C</a:t>
            </a: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. Запиши в тетради свои измерения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C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 = … см.</a:t>
            </a:r>
            <a:endParaRPr lang="ru-RU" sz="2000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8565" y="5074811"/>
            <a:ext cx="112201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Измерь диаметр дна предмета. Обозначив его букой </a:t>
            </a:r>
            <a:r>
              <a:rPr lang="en-US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d</a:t>
            </a:r>
            <a:r>
              <a:rPr lang="ru-RU" sz="2000" dirty="0">
                <a:latin typeface="Arial Black" panose="020B0A04020102020204" pitchFamily="34" charset="0"/>
                <a:ea typeface="Times New Roman" panose="02020603050405020304" pitchFamily="18" charset="0"/>
              </a:rPr>
              <a:t>, запиши, чему равен диаметр: </a:t>
            </a:r>
            <a:r>
              <a:rPr lang="en-US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d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 = … см.</a:t>
            </a:r>
            <a:endParaRPr lang="ru-RU" sz="2000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8565" y="6426844"/>
            <a:ext cx="112852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Таким образом, длина </a:t>
            </a:r>
            <a:r>
              <a:rPr lang="ru-RU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окружности в 3 раза больше её диаметра.</a:t>
            </a:r>
            <a:endParaRPr lang="ru-RU" sz="2000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82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rc 2"/>
          <p:cNvSpPr>
            <a:spLocks/>
          </p:cNvSpPr>
          <p:nvPr/>
        </p:nvSpPr>
        <p:spPr bwMode="auto">
          <a:xfrm rot="10800000">
            <a:off x="2005961" y="4159866"/>
            <a:ext cx="1941512" cy="19431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467 w 43200"/>
              <a:gd name="T1" fmla="*/ 0 h 43200"/>
              <a:gd name="T2" fmla="*/ 21308 w 43200"/>
              <a:gd name="T3" fmla="*/ 2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</a:path>
              <a:path w="43200" h="43200" stroke="0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2976716" y="4143517"/>
            <a:ext cx="64801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093" t="5838" r="7346" b="5774"/>
          <a:stretch/>
        </p:blipFill>
        <p:spPr>
          <a:xfrm>
            <a:off x="177420" y="313899"/>
            <a:ext cx="5274715" cy="286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2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rc 2"/>
          <p:cNvSpPr>
            <a:spLocks/>
          </p:cNvSpPr>
          <p:nvPr/>
        </p:nvSpPr>
        <p:spPr bwMode="auto">
          <a:xfrm rot="10800000">
            <a:off x="8708633" y="2347415"/>
            <a:ext cx="2332405" cy="228323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467 w 43200"/>
              <a:gd name="T1" fmla="*/ 0 h 43200"/>
              <a:gd name="T2" fmla="*/ 21308 w 43200"/>
              <a:gd name="T3" fmla="*/ 2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</a:path>
              <a:path w="43200" h="43200" stroke="0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 flipV="1">
            <a:off x="2528709" y="2343617"/>
            <a:ext cx="7475100" cy="5838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10" name="Arc 6"/>
          <p:cNvSpPr>
            <a:spLocks/>
          </p:cNvSpPr>
          <p:nvPr/>
        </p:nvSpPr>
        <p:spPr bwMode="auto">
          <a:xfrm rot="10800000">
            <a:off x="8708633" y="2347414"/>
            <a:ext cx="2332404" cy="2265794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467 w 43200"/>
              <a:gd name="T1" fmla="*/ 0 h 43200"/>
              <a:gd name="T2" fmla="*/ 21308 w 43200"/>
              <a:gd name="T3" fmla="*/ 2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</a:path>
              <a:path w="43200" h="43200" stroke="0" extrusionOk="0">
                <a:moveTo>
                  <a:pt x="21467" y="0"/>
                </a:moveTo>
                <a:cubicBezTo>
                  <a:pt x="21511" y="0"/>
                  <a:pt x="2155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84"/>
                  <a:pt x="9493" y="161"/>
                  <a:pt x="21307" y="1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469409" y="4630650"/>
            <a:ext cx="9144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Arial Black" panose="020B0A04020102020204" pitchFamily="34" charset="0"/>
              </a:rPr>
              <a:t>Длина окружности </a:t>
            </a:r>
            <a:endParaRPr lang="en-US" sz="4000" b="1" dirty="0">
              <a:latin typeface="Arial Black" panose="020B0A04020102020204" pitchFamily="34" charset="0"/>
            </a:endParaRPr>
          </a:p>
          <a:p>
            <a:pPr algn="ctr"/>
            <a:r>
              <a:rPr lang="ru-RU" sz="4000" b="1" dirty="0">
                <a:latin typeface="Arial Black" panose="020B0A04020102020204" pitchFamily="34" charset="0"/>
              </a:rPr>
              <a:t>обозначается буквой</a:t>
            </a:r>
            <a:r>
              <a:rPr lang="en-US" sz="4000" b="1" dirty="0">
                <a:latin typeface="Arial Black" panose="020B0A04020102020204" pitchFamily="34" charset="0"/>
              </a:rPr>
              <a:t> </a:t>
            </a:r>
            <a:r>
              <a:rPr lang="en-US" sz="6000" b="1" dirty="0">
                <a:solidFill>
                  <a:srgbClr val="C00000"/>
                </a:solidFill>
                <a:latin typeface="Arial Black" panose="020B0A04020102020204" pitchFamily="34" charset="0"/>
              </a:rPr>
              <a:t>C</a:t>
            </a:r>
            <a:r>
              <a:rPr lang="ru-RU" sz="4000" b="1" dirty="0">
                <a:latin typeface="Arial Black" panose="020B0A04020102020204" pitchFamily="34" charset="0"/>
              </a:rPr>
              <a:t> 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093" t="5838" r="7346" b="5774"/>
          <a:stretch/>
        </p:blipFill>
        <p:spPr>
          <a:xfrm>
            <a:off x="177420" y="313899"/>
            <a:ext cx="5274715" cy="286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454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  <p:bldP spid="215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3829" y="1689046"/>
            <a:ext cx="1174655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Число, выражающее отношение длины окружности к её диаметру, принято обозначать греческой буквой </a:t>
            </a:r>
            <a:r>
              <a:rPr lang="el-GR" sz="2800" dirty="0" smtClean="0">
                <a:latin typeface="Arial Black" panose="020B0A04020102020204" pitchFamily="34" charset="0"/>
              </a:rPr>
              <a:t>π</a:t>
            </a:r>
            <a:r>
              <a:rPr lang="ru-RU" sz="2800" dirty="0" smtClean="0">
                <a:latin typeface="Arial Black" panose="020B0A04020102020204" pitchFamily="34" charset="0"/>
              </a:rPr>
              <a:t>. </a:t>
            </a:r>
          </a:p>
          <a:p>
            <a:r>
              <a:rPr lang="ru-RU" sz="2800" dirty="0" smtClean="0">
                <a:latin typeface="Arial Black" panose="020B0A04020102020204" pitchFamily="34" charset="0"/>
              </a:rPr>
              <a:t>В расчётах число </a:t>
            </a:r>
            <a:r>
              <a:rPr lang="el-GR" sz="2800" dirty="0" smtClean="0">
                <a:latin typeface="Arial Black" panose="020B0A04020102020204" pitchFamily="34" charset="0"/>
              </a:rPr>
              <a:t>π</a:t>
            </a:r>
            <a:r>
              <a:rPr lang="ru-RU" sz="2800" dirty="0" smtClean="0">
                <a:latin typeface="Arial Black" panose="020B0A04020102020204" pitchFamily="34" charset="0"/>
              </a:rPr>
              <a:t> заменяют его приближённым </a:t>
            </a:r>
          </a:p>
          <a:p>
            <a:r>
              <a:rPr lang="ru-RU" sz="2800" dirty="0" smtClean="0">
                <a:latin typeface="Arial Black" panose="020B0A04020102020204" pitchFamily="34" charset="0"/>
              </a:rPr>
              <a:t>значением. Будем считать, что</a:t>
            </a:r>
            <a:endParaRPr lang="el-GR" sz="2800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979" y="3781927"/>
            <a:ext cx="3937000" cy="3083892"/>
          </a:xfrm>
          <a:prstGeom prst="rect">
            <a:avLst/>
          </a:prstGeom>
        </p:spPr>
      </p:pic>
      <p:graphicFrame>
        <p:nvGraphicFramePr>
          <p:cNvPr id="8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8971478"/>
              </p:ext>
            </p:extLst>
          </p:nvPr>
        </p:nvGraphicFramePr>
        <p:xfrm>
          <a:off x="6839955" y="2869354"/>
          <a:ext cx="2198734" cy="83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4" name="Формула" r:id="rId4" imgW="533169" imgH="203112" progId="Equation.3">
                  <p:embed/>
                </p:oleObj>
              </mc:Choice>
              <mc:Fallback>
                <p:oleObj name="Формула" r:id="rId4" imgW="533169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9955" y="2869354"/>
                        <a:ext cx="2198734" cy="837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64457" y="161691"/>
            <a:ext cx="1148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Отношение 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длины окружности к её </a:t>
            </a: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диаметру – величина постоянная, не зависящая от размеров окружности. Это отношение приближённо равно 3.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9" y="4021222"/>
            <a:ext cx="6719346" cy="260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85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46654"/>
            <a:ext cx="10515600" cy="1325563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Историческая справка</a:t>
            </a:r>
          </a:p>
        </p:txBody>
      </p:sp>
      <p:pic>
        <p:nvPicPr>
          <p:cNvPr id="92164" name="Picture 4" descr="грек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947150" y="1671543"/>
            <a:ext cx="2406650" cy="4525963"/>
          </a:xfrm>
          <a:noFill/>
          <a:ln/>
        </p:spPr>
      </p:pic>
      <p:graphicFrame>
        <p:nvGraphicFramePr>
          <p:cNvPr id="9217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917424"/>
              </p:ext>
            </p:extLst>
          </p:nvPr>
        </p:nvGraphicFramePr>
        <p:xfrm>
          <a:off x="6882660" y="2135581"/>
          <a:ext cx="1293708" cy="1083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5" name="Формула" r:id="rId4" imgW="469696" imgH="393529" progId="Equation.3">
                  <p:embed/>
                </p:oleObj>
              </mc:Choice>
              <mc:Fallback>
                <p:oleObj name="Формула" r:id="rId4" imgW="469696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2660" y="2135581"/>
                        <a:ext cx="1293708" cy="10832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7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1196690"/>
              </p:ext>
            </p:extLst>
          </p:nvPr>
        </p:nvGraphicFramePr>
        <p:xfrm>
          <a:off x="6882660" y="3397465"/>
          <a:ext cx="1378079" cy="970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6" name="Формула" r:id="rId6" imgW="558558" imgH="393529" progId="Equation.3">
                  <p:embed/>
                </p:oleObj>
              </mc:Choice>
              <mc:Fallback>
                <p:oleObj name="Формула" r:id="rId6" imgW="558558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2660" y="3397465"/>
                        <a:ext cx="1378079" cy="9704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7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656722"/>
              </p:ext>
            </p:extLst>
          </p:nvPr>
        </p:nvGraphicFramePr>
        <p:xfrm>
          <a:off x="6915046" y="4755340"/>
          <a:ext cx="1345693" cy="970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7" name="Формула" r:id="rId8" imgW="545863" imgH="393529" progId="Equation.3">
                  <p:embed/>
                </p:oleObj>
              </mc:Choice>
              <mc:Fallback>
                <p:oleObj name="Формула" r:id="rId8" imgW="545863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5046" y="4755340"/>
                        <a:ext cx="1345693" cy="9704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222344" y="1122302"/>
            <a:ext cx="1174105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sz="2800" dirty="0">
                <a:latin typeface="Arial Black" panose="020B0A04020102020204" pitchFamily="34" charset="0"/>
                <a:cs typeface="Times New Roman" pitchFamily="18" charset="0"/>
              </a:rPr>
              <a:t>Первой буквой греческого слова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«ПЕРИФЕРИЯ» - ОКРУЖНОСТЬ</a:t>
            </a:r>
            <a:endParaRPr lang="ru-RU" sz="2000" dirty="0">
              <a:latin typeface="Arial Black" panose="020B0A04020102020204" pitchFamily="34" charset="0"/>
            </a:endParaRPr>
          </a:p>
          <a:p>
            <a:pPr eaLnBrk="0" hangingPunct="0"/>
            <a:endParaRPr lang="ru-RU" dirty="0">
              <a:latin typeface="Arial" charset="0"/>
            </a:endParaRPr>
          </a:p>
        </p:txBody>
      </p:sp>
      <p:sp>
        <p:nvSpPr>
          <p:cNvPr id="92175" name="Rectangle 15"/>
          <p:cNvSpPr>
            <a:spLocks noChangeArrowheads="1"/>
          </p:cNvSpPr>
          <p:nvPr/>
        </p:nvSpPr>
        <p:spPr bwMode="auto">
          <a:xfrm>
            <a:off x="643176" y="2342326"/>
            <a:ext cx="4644788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dirty="0">
                <a:latin typeface="Arial" charset="0"/>
              </a:rPr>
              <a:t>                                                    </a:t>
            </a:r>
          </a:p>
          <a:p>
            <a:pPr eaLnBrk="0" hangingPunct="0"/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Архимед ( </a:t>
            </a:r>
            <a:r>
              <a:rPr lang="en-US" sz="2000" dirty="0">
                <a:latin typeface="Arial Black" panose="020B0A04020102020204" pitchFamily="34" charset="0"/>
                <a:cs typeface="Times New Roman" pitchFamily="18" charset="0"/>
              </a:rPr>
              <a:t>III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в. до н.э.) считал </a:t>
            </a:r>
            <a:endParaRPr lang="ru-RU" sz="2000" dirty="0">
              <a:latin typeface="Arial Black" panose="020B0A04020102020204" pitchFamily="34" charset="0"/>
            </a:endParaRPr>
          </a:p>
          <a:p>
            <a:pPr eaLnBrk="0" hangingPunct="0"/>
            <a:endParaRPr lang="ru-RU" sz="2000" dirty="0">
              <a:latin typeface="Arial" charset="0"/>
            </a:endParaRP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750627" y="3106033"/>
            <a:ext cx="5954973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dirty="0">
                <a:latin typeface="Arial" charset="0"/>
              </a:rPr>
              <a:t/>
            </a:r>
            <a:br>
              <a:rPr lang="ru-RU" dirty="0">
                <a:latin typeface="Arial" charset="0"/>
              </a:rPr>
            </a:br>
            <a:endParaRPr lang="ru-RU" dirty="0">
              <a:latin typeface="Arial" charset="0"/>
            </a:endParaRPr>
          </a:p>
          <a:p>
            <a:pPr eaLnBrk="0" hangingPunct="0"/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Китайские учёные в </a:t>
            </a:r>
            <a:r>
              <a:rPr lang="en-US" sz="2000" dirty="0">
                <a:latin typeface="Arial Black" panose="020B0A04020102020204" pitchFamily="34" charset="0"/>
                <a:cs typeface="Times New Roman" pitchFamily="18" charset="0"/>
              </a:rPr>
              <a:t>III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в. использовали</a:t>
            </a:r>
            <a:endParaRPr lang="ru-RU" sz="2000" dirty="0">
              <a:latin typeface="Arial Black" panose="020B0A04020102020204" pitchFamily="34" charset="0"/>
            </a:endParaRPr>
          </a:p>
          <a:p>
            <a:pPr eaLnBrk="0" hangingPunct="0"/>
            <a:endParaRPr lang="ru-RU" sz="2000" dirty="0">
              <a:latin typeface="Arial" charset="0"/>
            </a:endParaRPr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873457" y="4262041"/>
            <a:ext cx="5070143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dirty="0">
                <a:latin typeface="Arial" charset="0"/>
              </a:rPr>
              <a:t/>
            </a:r>
            <a:br>
              <a:rPr lang="ru-RU" dirty="0">
                <a:latin typeface="Arial" charset="0"/>
              </a:rPr>
            </a:br>
            <a:endParaRPr lang="ru-RU" dirty="0">
              <a:latin typeface="Arial" charset="0"/>
            </a:endParaRPr>
          </a:p>
          <a:p>
            <a:pPr eaLnBrk="0" hangingPunct="0"/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В </a:t>
            </a:r>
            <a:r>
              <a:rPr lang="en-US" sz="2000" dirty="0">
                <a:latin typeface="Arial Black" panose="020B0A04020102020204" pitchFamily="34" charset="0"/>
                <a:cs typeface="Times New Roman" pitchFamily="18" charset="0"/>
              </a:rPr>
              <a:t>V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в. </a:t>
            </a:r>
            <a:r>
              <a:rPr lang="ru-RU" sz="2000" dirty="0" err="1">
                <a:latin typeface="Arial Black" panose="020B0A04020102020204" pitchFamily="34" charset="0"/>
                <a:cs typeface="Times New Roman" pitchFamily="18" charset="0"/>
              </a:rPr>
              <a:t>Цзу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anose="020B0A04020102020204" pitchFamily="34" charset="0"/>
                <a:cs typeface="Times New Roman" pitchFamily="18" charset="0"/>
              </a:rPr>
              <a:t>Чуп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anose="020B0A04020102020204" pitchFamily="34" charset="0"/>
                <a:cs typeface="Times New Roman" pitchFamily="18" charset="0"/>
              </a:rPr>
              <a:t>Чжи</a:t>
            </a:r>
            <a:r>
              <a:rPr lang="ru-RU" sz="2000" dirty="0">
                <a:latin typeface="Arial Black" panose="020B0A04020102020204" pitchFamily="34" charset="0"/>
                <a:cs typeface="Times New Roman" pitchFamily="18" charset="0"/>
              </a:rPr>
              <a:t>  считал </a:t>
            </a:r>
            <a:endParaRPr lang="ru-RU" sz="2000" dirty="0">
              <a:latin typeface="Arial Black" panose="020B0A04020102020204" pitchFamily="34" charset="0"/>
            </a:endParaRPr>
          </a:p>
          <a:p>
            <a:pPr eaLnBrk="0" hangingPunct="0"/>
            <a:endParaRPr 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69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1441445" y="653805"/>
            <a:ext cx="302198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Зная, что </a:t>
            </a:r>
            <a:endParaRPr lang="ru-RU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1476883" y="1825169"/>
            <a:ext cx="852669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выразим длину окружности </a:t>
            </a:r>
            <a:endParaRPr lang="ru-RU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1524000" y="5314950"/>
            <a:ext cx="21352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800" dirty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524761" y="640461"/>
            <a:ext cx="312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ea typeface="Times New Roman" pitchFamily="18" charset="0"/>
                <a:cs typeface="Arial" pitchFamily="34" charset="0"/>
              </a:rPr>
              <a:t>,</a:t>
            </a:r>
            <a:endParaRPr lang="ru-RU" sz="4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524000" y="4123484"/>
            <a:ext cx="28568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  <a:cs typeface="Arial" pitchFamily="34" charset="0"/>
              </a:rPr>
              <a:t>А так как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609775" y="4194701"/>
            <a:ext cx="13773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ea typeface="Times New Roman" pitchFamily="18" charset="0"/>
                <a:cs typeface="Arial" pitchFamily="34" charset="0"/>
              </a:rPr>
              <a:t>,    </a:t>
            </a:r>
            <a:r>
              <a:rPr lang="ru-RU" sz="4000" dirty="0"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то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453322" y="2786058"/>
            <a:ext cx="312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ea typeface="Times New Roman" pitchFamily="18" charset="0"/>
                <a:cs typeface="Arial" pitchFamily="34" charset="0"/>
              </a:rPr>
              <a:t>.</a:t>
            </a:r>
            <a:endParaRPr lang="ru-RU" sz="4000" dirty="0"/>
          </a:p>
        </p:txBody>
      </p:sp>
      <p:sp>
        <p:nvSpPr>
          <p:cNvPr id="20" name="AutoShape 5"/>
          <p:cNvSpPr>
            <a:spLocks noChangeArrowheads="1"/>
          </p:cNvSpPr>
          <p:nvPr/>
        </p:nvSpPr>
        <p:spPr bwMode="auto">
          <a:xfrm>
            <a:off x="4443073" y="4091238"/>
            <a:ext cx="3081688" cy="11237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d</a:t>
            </a:r>
            <a:r>
              <a:rPr lang="ru-RU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=2</a:t>
            </a:r>
            <a:r>
              <a:rPr lang="en-US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R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AutoShape 5"/>
          <p:cNvSpPr>
            <a:spLocks noChangeArrowheads="1"/>
          </p:cNvSpPr>
          <p:nvPr/>
        </p:nvSpPr>
        <p:spPr bwMode="auto">
          <a:xfrm>
            <a:off x="4180790" y="5509994"/>
            <a:ext cx="3606254" cy="11237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С=2π</a:t>
            </a:r>
            <a:r>
              <a:rPr lang="en-US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R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AutoShape 5"/>
          <p:cNvSpPr>
            <a:spLocks noChangeArrowheads="1"/>
          </p:cNvSpPr>
          <p:nvPr/>
        </p:nvSpPr>
        <p:spPr bwMode="auto">
          <a:xfrm>
            <a:off x="4383131" y="2603906"/>
            <a:ext cx="3010249" cy="11237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С=π</a:t>
            </a:r>
            <a:r>
              <a:rPr lang="en-US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D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AutoShape 5"/>
          <p:cNvSpPr>
            <a:spLocks noChangeArrowheads="1"/>
          </p:cNvSpPr>
          <p:nvPr/>
        </p:nvSpPr>
        <p:spPr bwMode="auto">
          <a:xfrm>
            <a:off x="4383131" y="535077"/>
            <a:ext cx="3010249" cy="11237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6000" dirty="0">
                <a:solidFill>
                  <a:srgbClr val="FF0000"/>
                </a:solidFill>
                <a:latin typeface="Arial Black" panose="020B0A04020102020204" pitchFamily="34" charset="0"/>
              </a:rPr>
              <a:t>C</a:t>
            </a:r>
            <a:r>
              <a:rPr lang="ru-RU" altLang="ru-RU" sz="60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r>
              <a:rPr lang="en-US" altLang="ru-RU" sz="6000" dirty="0">
                <a:solidFill>
                  <a:srgbClr val="FF0000"/>
                </a:solidFill>
                <a:latin typeface="Arial Black" panose="020B0A04020102020204" pitchFamily="34" charset="0"/>
              </a:rPr>
              <a:t>d</a:t>
            </a:r>
            <a:r>
              <a:rPr lang="ru-RU" altLang="ru-RU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=</a:t>
            </a:r>
            <a:r>
              <a:rPr lang="ru-RU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π</a:t>
            </a:r>
            <a:endParaRPr lang="ru-RU" altLang="ru-RU" sz="6000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34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/>
      <p:bldP spid="21522" grpId="0"/>
      <p:bldP spid="24" grpId="0"/>
      <p:bldP spid="25" grpId="0"/>
      <p:bldP spid="26" grpId="0"/>
      <p:bldP spid="27" grpId="0"/>
      <p:bldP spid="20" grpId="0" animBg="1"/>
      <p:bldP spid="22" grpId="0" animBg="1"/>
      <p:bldP spid="23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3946" y="825638"/>
            <a:ext cx="10328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Найдем, какой длины бордюр потребуется для </a:t>
            </a:r>
            <a:r>
              <a:rPr lang="ru-RU" sz="3200" dirty="0" smtClean="0">
                <a:latin typeface="Arial Black" panose="020B0A04020102020204" pitchFamily="34" charset="0"/>
              </a:rPr>
              <a:t>ограждения клумбы. Имеющую форму круга, с </a:t>
            </a:r>
            <a:r>
              <a:rPr lang="ru-RU" sz="3200" dirty="0">
                <a:latin typeface="Arial Black" panose="020B0A04020102020204" pitchFamily="34" charset="0"/>
              </a:rPr>
              <a:t>диаметром,  равным 4 м?</a:t>
            </a:r>
          </a:p>
        </p:txBody>
      </p:sp>
      <p:pic>
        <p:nvPicPr>
          <p:cNvPr id="35842" name="Picture 2" descr="http://hdinterior.ru/wp-content/uploads/2016/08/6d4236d75a44c0e78f20801b21a8a8c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29" y="2371694"/>
            <a:ext cx="5963377" cy="37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912182" y="4038946"/>
            <a:ext cx="22108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С=2π</a:t>
            </a:r>
            <a:r>
              <a:rPr lang="en-US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R</a:t>
            </a:r>
            <a:endParaRPr lang="ru-RU" sz="4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82507" y="4849715"/>
            <a:ext cx="54088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800" b="1" dirty="0" smtClean="0">
                <a:latin typeface="Arial Black" panose="020B0A04020102020204" pitchFamily="34" charset="0"/>
              </a:rPr>
              <a:t>С</a:t>
            </a:r>
            <a:r>
              <a:rPr lang="ru-RU" sz="3600" b="1" dirty="0" smtClean="0">
                <a:latin typeface="Arial Black" panose="020B0A04020102020204" pitchFamily="34" charset="0"/>
              </a:rPr>
              <a:t>=2*3,14*4=25,12 м</a:t>
            </a:r>
            <a:endParaRPr lang="ru-RU" sz="3600" b="1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2724" y="6083862"/>
            <a:ext cx="84834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 Black" panose="020B0A04020102020204" pitchFamily="34" charset="0"/>
              </a:rPr>
              <a:t>Ответ: 25,12 метров длина бордюра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048640" y="3141120"/>
            <a:ext cx="2276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 Black" panose="020B0A04020102020204" pitchFamily="34" charset="0"/>
              </a:rPr>
              <a:t>Решение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97989" y="240863"/>
            <a:ext cx="1834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Задача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47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3821" y="237905"/>
            <a:ext cx="100719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Arial Black" panose="020B0A04020102020204" pitchFamily="34" charset="0"/>
              </a:rPr>
              <a:t>Существует также формула объёма шара.</a:t>
            </a:r>
          </a:p>
          <a:p>
            <a:pPr algn="ctr"/>
            <a:r>
              <a:rPr lang="ru-RU" sz="3200" b="1" dirty="0" smtClean="0">
                <a:latin typeface="Arial Black" panose="020B0A04020102020204" pitchFamily="34" charset="0"/>
              </a:rPr>
              <a:t> Она тоже содержит число </a:t>
            </a:r>
            <a:r>
              <a:rPr lang="el-GR" sz="3200" b="1" dirty="0" smtClean="0">
                <a:latin typeface="Arial Black" panose="020B0A04020102020204" pitchFamily="34" charset="0"/>
              </a:rPr>
              <a:t>π</a:t>
            </a:r>
            <a:r>
              <a:rPr lang="ru-RU" sz="3200" b="1" dirty="0" smtClean="0">
                <a:latin typeface="Arial Black" panose="020B0A04020102020204" pitchFamily="34" charset="0"/>
              </a:rPr>
              <a:t>.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574598" y="1777501"/>
            <a:ext cx="3941802" cy="42002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AutoShape 5"/>
              <p:cNvSpPr>
                <a:spLocks noChangeArrowheads="1"/>
              </p:cNvSpPr>
              <p:nvPr/>
            </p:nvSpPr>
            <p:spPr bwMode="auto">
              <a:xfrm>
                <a:off x="5561552" y="1767471"/>
                <a:ext cx="4792838" cy="1574971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EAEAEA"/>
                  </a:gs>
                  <a:gs pos="50000">
                    <a:schemeClr val="bg1"/>
                  </a:gs>
                  <a:gs pos="100000">
                    <a:srgbClr val="EAEAEA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n-US" sz="6000" b="1" dirty="0" smtClean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0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60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sz="6000" b="1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l-GR" sz="6000" b="1" dirty="0" smtClean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π</a:t>
                </a:r>
                <a:r>
                  <a:rPr lang="en-US" sz="6000" b="1" dirty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R³</a:t>
                </a:r>
              </a:p>
            </p:txBody>
          </p:sp>
        </mc:Choice>
        <mc:Fallback xmlns="">
          <p:sp>
            <p:nvSpPr>
              <p:cNvPr id="11" name="AutoShap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561552" y="1767471"/>
                <a:ext cx="4792838" cy="1574971"/>
              </a:xfrm>
              <a:prstGeom prst="roundRect">
                <a:avLst>
                  <a:gd name="adj" fmla="val 16667"/>
                </a:avLst>
              </a:prstGeom>
              <a:blipFill rotWithShape="0">
                <a:blip r:embed="rId3"/>
                <a:stretch>
                  <a:fillRect b="-8846"/>
                </a:stretch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/>
          <p:cNvSpPr/>
          <p:nvPr/>
        </p:nvSpPr>
        <p:spPr>
          <a:xfrm>
            <a:off x="5813083" y="4062928"/>
            <a:ext cx="45143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 Black" panose="020B0A04020102020204" pitchFamily="34" charset="0"/>
              </a:rPr>
              <a:t>где </a:t>
            </a:r>
            <a:r>
              <a:rPr lang="en-US" sz="3200" b="1" dirty="0" smtClean="0">
                <a:latin typeface="Arial Black" panose="020B0A04020102020204" pitchFamily="34" charset="0"/>
              </a:rPr>
              <a:t>R</a:t>
            </a:r>
            <a:r>
              <a:rPr lang="ru-RU" sz="3200" b="1" dirty="0" smtClean="0">
                <a:latin typeface="Arial Black" panose="020B0A04020102020204" pitchFamily="34" charset="0"/>
              </a:rPr>
              <a:t> радиус шара</a:t>
            </a:r>
            <a:endParaRPr 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354390" y="2645895"/>
            <a:ext cx="6360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atin typeface="Arial Black" panose="020B0A04020102020204" pitchFamily="34" charset="0"/>
              </a:rPr>
              <a:t>,</a:t>
            </a:r>
            <a:r>
              <a:rPr lang="ru-RU" b="1" dirty="0"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698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50" y="875031"/>
            <a:ext cx="12316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 Black" panose="020B0A04020102020204" pitchFamily="34" charset="0"/>
              </a:rPr>
              <a:t>Найдите объём шара, диаметр которого равен 12 м.</a:t>
            </a:r>
            <a:endParaRPr lang="ru-RU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7161896" y="3047903"/>
                <a:ext cx="2787944" cy="12904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n-US" sz="5400" b="1" dirty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5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sz="54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l-GR" sz="5400" b="1" dirty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π</a:t>
                </a:r>
                <a:r>
                  <a:rPr lang="en-US" sz="5400" b="1" dirty="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R³</a:t>
                </a: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1896" y="3047903"/>
                <a:ext cx="2787944" cy="1290481"/>
              </a:xfrm>
              <a:prstGeom prst="rect">
                <a:avLst/>
              </a:prstGeom>
              <a:blipFill rotWithShape="0">
                <a:blip r:embed="rId2"/>
                <a:stretch>
                  <a:fillRect l="-11597" r="-11379" b="-1462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192456" y="5576069"/>
                <a:ext cx="10067180" cy="11572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n-US" sz="4000" b="1" dirty="0" smtClean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sz="4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ru-RU" sz="4000" b="1" dirty="0" smtClean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*3,14*12*12*12=72,3456 м куб.</a:t>
                </a:r>
                <a:endParaRPr lang="en-US" sz="4000" b="1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456" y="5576069"/>
                <a:ext cx="10067180" cy="1157240"/>
              </a:xfrm>
              <a:prstGeom prst="rect">
                <a:avLst/>
              </a:prstGeom>
              <a:blipFill rotWithShape="0">
                <a:blip r:embed="rId3"/>
                <a:stretch>
                  <a:fillRect l="-1696" r="-1635" b="-63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866" name="Picture 2" descr="https://videouroki.net/videouroki/conspekty/geom9/52-sfiera-i-shar.files/image0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58" y="1588299"/>
            <a:ext cx="3914150" cy="398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69167" y="1930689"/>
            <a:ext cx="25330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latin typeface="Arial Black" panose="020B0A04020102020204" pitchFamily="34" charset="0"/>
              </a:rPr>
              <a:t>Решение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2456" y="236195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Задача № 675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82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19566" y="291649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Arial Black" panose="020B0A04020102020204" pitchFamily="34" charset="0"/>
              </a:rPr>
              <a:t>Формула площади </a:t>
            </a:r>
            <a:r>
              <a:rPr lang="ru-RU" sz="6000" b="1" dirty="0">
                <a:latin typeface="Arial Black" panose="020B0A04020102020204" pitchFamily="34" charset="0"/>
              </a:rPr>
              <a:t>круга:</a:t>
            </a:r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6313868" y="2760960"/>
            <a:ext cx="3087057" cy="10215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S=πR²</a:t>
            </a:r>
            <a:endParaRPr lang="ru-RU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55107" y="2176377"/>
            <a:ext cx="3797577" cy="3538036"/>
          </a:xfrm>
          <a:prstGeom prst="ellipse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755249" y="4129705"/>
            <a:ext cx="570220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г</a:t>
            </a:r>
            <a:r>
              <a:rPr lang="ru-RU" sz="3200" b="1" dirty="0" smtClean="0">
                <a:latin typeface="Arial Black" panose="020B0A04020102020204" pitchFamily="34" charset="0"/>
              </a:rPr>
              <a:t>де </a:t>
            </a:r>
            <a:r>
              <a:rPr lang="en-US" sz="3200" b="1" dirty="0" smtClean="0">
                <a:latin typeface="Arial Black" panose="020B0A04020102020204" pitchFamily="34" charset="0"/>
              </a:rPr>
              <a:t>S</a:t>
            </a:r>
            <a:r>
              <a:rPr lang="ru-RU" sz="3200" b="1" dirty="0" smtClean="0">
                <a:latin typeface="Arial Black" panose="020B0A04020102020204" pitchFamily="34" charset="0"/>
              </a:rPr>
              <a:t> - площадь круга, </a:t>
            </a:r>
          </a:p>
          <a:p>
            <a:r>
              <a:rPr lang="en-US" sz="3200" b="1" dirty="0" smtClean="0">
                <a:latin typeface="Arial Black" panose="020B0A04020102020204" pitchFamily="34" charset="0"/>
              </a:rPr>
              <a:t>R</a:t>
            </a:r>
            <a:r>
              <a:rPr lang="ru-RU" sz="3200" b="1" dirty="0" smtClean="0">
                <a:latin typeface="Arial Black" panose="020B0A04020102020204" pitchFamily="34" charset="0"/>
              </a:rPr>
              <a:t> - радиус круга.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104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591 -0.05741 L 0.19388 -0.393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-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0130" y="130767"/>
            <a:ext cx="2037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>
                <a:latin typeface="Arial Black" panose="020B0A04020102020204" pitchFamily="34" charset="0"/>
              </a:rPr>
              <a:t>Задача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600" y="737144"/>
            <a:ext cx="113640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dirty="0" smtClean="0">
                <a:latin typeface="Arial Black" panose="020B0A04020102020204" pitchFamily="34" charset="0"/>
              </a:rPr>
              <a:t>Известно, что во всех цирках мира диаметр  арены равен 13 м. Найдём примерную площадь цирковой арены </a:t>
            </a:r>
            <a:r>
              <a:rPr lang="ru-RU" altLang="ru-RU" sz="3200" dirty="0">
                <a:latin typeface="Arial Black" panose="020B0A04020102020204" pitchFamily="34" charset="0"/>
              </a:rPr>
              <a:t>арены.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5"/>
          <a:stretch/>
        </p:blipFill>
        <p:spPr>
          <a:xfrm>
            <a:off x="332566" y="2426053"/>
            <a:ext cx="5083985" cy="339420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525995" y="4532306"/>
            <a:ext cx="2162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b="1" dirty="0" smtClean="0">
                <a:latin typeface="Arial Black" panose="020B0A04020102020204" pitchFamily="34" charset="0"/>
              </a:rPr>
              <a:t>R</a:t>
            </a:r>
            <a:r>
              <a:rPr lang="ru-RU" sz="3600" b="1" dirty="0" smtClean="0">
                <a:latin typeface="Arial Black" panose="020B0A04020102020204" pitchFamily="34" charset="0"/>
              </a:rPr>
              <a:t>=6,5 м</a:t>
            </a:r>
            <a:endParaRPr lang="ru-RU" sz="3600" b="1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47633" y="3465295"/>
            <a:ext cx="21980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S=πR²</a:t>
            </a:r>
            <a:endParaRPr lang="ru-RU" sz="4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8390" y="5939503"/>
            <a:ext cx="115792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rial Black" panose="020B0A04020102020204" pitchFamily="34" charset="0"/>
              </a:rPr>
              <a:t>S=</a:t>
            </a:r>
            <a:r>
              <a:rPr lang="ru-RU" sz="3600" b="1" dirty="0" smtClean="0">
                <a:latin typeface="Arial Black" panose="020B0A04020102020204" pitchFamily="34" charset="0"/>
              </a:rPr>
              <a:t>3.14*6,5*6,5=3,14*42,25=132,665 м кв.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508361" y="2681441"/>
            <a:ext cx="2276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Решение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952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51744" y="2329934"/>
            <a:ext cx="74751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atin typeface="Arial Black" panose="020B0A04020102020204" pitchFamily="34" charset="0"/>
              </a:rPr>
              <a:t>№ </a:t>
            </a:r>
            <a:r>
              <a:rPr lang="ru-RU" sz="4400" b="1" dirty="0" smtClean="0">
                <a:latin typeface="Arial Black" panose="020B0A04020102020204" pitchFamily="34" charset="0"/>
              </a:rPr>
              <a:t>669(</a:t>
            </a:r>
            <a:r>
              <a:rPr lang="ru-RU" sz="4400" b="1" dirty="0" err="1" smtClean="0">
                <a:latin typeface="Arial Black" panose="020B0A04020102020204" pitchFamily="34" charset="0"/>
              </a:rPr>
              <a:t>а,б</a:t>
            </a:r>
            <a:r>
              <a:rPr lang="ru-RU" sz="4400" b="1" dirty="0" smtClean="0">
                <a:latin typeface="Arial Black" panose="020B0A04020102020204" pitchFamily="34" charset="0"/>
              </a:rPr>
              <a:t>), № 671(</a:t>
            </a:r>
            <a:r>
              <a:rPr lang="ru-RU" sz="4400" b="1" dirty="0" err="1" smtClean="0">
                <a:latin typeface="Arial Black" panose="020B0A04020102020204" pitchFamily="34" charset="0"/>
              </a:rPr>
              <a:t>а,б</a:t>
            </a:r>
            <a:r>
              <a:rPr lang="ru-RU" sz="4400" b="1" dirty="0" smtClean="0">
                <a:latin typeface="Arial Black" panose="020B0A04020102020204" pitchFamily="34" charset="0"/>
              </a:rPr>
              <a:t>)</a:t>
            </a:r>
            <a:endParaRPr lang="ru-RU" sz="4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20" y="2949262"/>
            <a:ext cx="3858957" cy="3721993"/>
          </a:xfrm>
          <a:prstGeom prst="rect">
            <a:avLst/>
          </a:prstGeom>
        </p:spPr>
      </p:pic>
      <p:pic>
        <p:nvPicPr>
          <p:cNvPr id="6" name="Picture 2" descr="http://2.bp.blogspot.com/-e-aS7y6yJes/UxVtLJURnNI/AAAAAAAAAfY/6_1JV1m9GtI/s1600/214894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253" y="3505550"/>
            <a:ext cx="2927594" cy="316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2620" y="233844"/>
            <a:ext cx="116940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Решение упражнений по учебнику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0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615" y="135244"/>
            <a:ext cx="3889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Задача № 678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665473" y="2234082"/>
            <a:ext cx="4008202" cy="3799806"/>
          </a:xfrm>
          <a:prstGeom prst="rect">
            <a:avLst/>
          </a:prstGeom>
        </p:spPr>
      </p:pic>
      <p:sp>
        <p:nvSpPr>
          <p:cNvPr id="14" name="Line 6"/>
          <p:cNvSpPr>
            <a:spLocks noChangeShapeType="1"/>
          </p:cNvSpPr>
          <p:nvPr/>
        </p:nvSpPr>
        <p:spPr bwMode="auto">
          <a:xfrm flipV="1">
            <a:off x="2560474" y="3119085"/>
            <a:ext cx="1181847" cy="109618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Line 7"/>
          <p:cNvSpPr>
            <a:spLocks noChangeShapeType="1"/>
          </p:cNvSpPr>
          <p:nvPr/>
        </p:nvSpPr>
        <p:spPr bwMode="auto">
          <a:xfrm>
            <a:off x="2515471" y="4215267"/>
            <a:ext cx="578593" cy="82303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9064" y="781705"/>
            <a:ext cx="115687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Кольцо ограничено двумя окружностями, радиусы которых равны 3 см и 5 см. Чему равна площадь этого кольца?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122582" y="3005223"/>
            <a:ext cx="24465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S=πR²</a:t>
            </a:r>
            <a:endParaRPr lang="ru-RU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5566" y="4964791"/>
            <a:ext cx="62616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 smtClean="0">
                <a:latin typeface="Arial Black" panose="020B0A04020102020204" pitchFamily="34" charset="0"/>
              </a:rPr>
              <a:t>S</a:t>
            </a:r>
            <a:r>
              <a:rPr lang="en-US" sz="3600" b="1" dirty="0" smtClean="0">
                <a:latin typeface="Arial Black" panose="020B0A04020102020204" pitchFamily="34" charset="0"/>
              </a:rPr>
              <a:t>=</a:t>
            </a:r>
            <a:r>
              <a:rPr lang="ru-RU" sz="3600" b="1" dirty="0" smtClean="0">
                <a:latin typeface="Arial Black" panose="020B0A04020102020204" pitchFamily="34" charset="0"/>
              </a:rPr>
              <a:t>3,14*3*3=28,26 м кв.</a:t>
            </a:r>
            <a:endParaRPr lang="ru-RU" sz="3600" b="1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66775" y="3873064"/>
            <a:ext cx="65998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5400" b="1" dirty="0" smtClean="0">
                <a:latin typeface="Arial Black" panose="020B0A04020102020204" pitchFamily="34" charset="0"/>
              </a:rPr>
              <a:t>S</a:t>
            </a:r>
            <a:r>
              <a:rPr lang="en-US" sz="4000" b="1" dirty="0" smtClean="0">
                <a:latin typeface="Arial Black" panose="020B0A04020102020204" pitchFamily="34" charset="0"/>
              </a:rPr>
              <a:t>=</a:t>
            </a:r>
            <a:r>
              <a:rPr lang="ru-RU" sz="4000" b="1" dirty="0" smtClean="0">
                <a:latin typeface="Arial Black" panose="020B0A04020102020204" pitchFamily="34" charset="0"/>
              </a:rPr>
              <a:t>3,14*5*5=78,5 м кв.</a:t>
            </a:r>
            <a:endParaRPr lang="ru-RU" sz="4000" b="1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98733" y="5956910"/>
            <a:ext cx="8884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5400" b="1" dirty="0" smtClean="0">
                <a:latin typeface="Arial Black" panose="020B0A04020102020204" pitchFamily="34" charset="0"/>
              </a:rPr>
              <a:t>S</a:t>
            </a:r>
            <a:r>
              <a:rPr lang="ru-RU" sz="3600" b="1" dirty="0" smtClean="0">
                <a:latin typeface="Arial Black" panose="020B0A04020102020204" pitchFamily="34" charset="0"/>
              </a:rPr>
              <a:t>кольца</a:t>
            </a:r>
            <a:r>
              <a:rPr lang="en-US" sz="3600" b="1" dirty="0" smtClean="0">
                <a:latin typeface="Arial Black" panose="020B0A04020102020204" pitchFamily="34" charset="0"/>
              </a:rPr>
              <a:t>=</a:t>
            </a:r>
            <a:r>
              <a:rPr lang="ru-RU" sz="3600" b="1" dirty="0" smtClean="0">
                <a:latin typeface="Arial Black" panose="020B0A04020102020204" pitchFamily="34" charset="0"/>
              </a:rPr>
              <a:t>78,5 - 28,26=50,24 кв. м</a:t>
            </a:r>
            <a:endParaRPr lang="ru-RU" sz="3600" b="1" dirty="0"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22582" y="2470627"/>
            <a:ext cx="2276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Решение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9710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3" grpId="0"/>
      <p:bldP spid="4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/>
          <a:srcRect l="8049" t="18617"/>
          <a:stretch/>
        </p:blipFill>
        <p:spPr bwMode="auto">
          <a:xfrm>
            <a:off x="2229199" y="1351968"/>
            <a:ext cx="7332235" cy="238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3"/>
          <a:srcRect l="7721" r="-7315"/>
          <a:stretch/>
        </p:blipFill>
        <p:spPr bwMode="auto">
          <a:xfrm>
            <a:off x="2215034" y="4071942"/>
            <a:ext cx="824088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69409" y="42308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Arial Black" panose="020B0A04020102020204" pitchFamily="34" charset="0"/>
              </a:rPr>
              <a:t>Самостоятельная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227994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3425" y="83086"/>
            <a:ext cx="9144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3600" dirty="0">
                <a:solidFill>
                  <a:srgbClr val="FF0000"/>
                </a:solidFill>
                <a:latin typeface="Arial Black" panose="020B0A04020102020204" pitchFamily="34" charset="0"/>
              </a:rPr>
              <a:t>ВОПРОСЫ: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273035"/>
            <a:ext cx="12337575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Пропорциональна 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ли площадь круга длине </a:t>
            </a:r>
            <a:r>
              <a:rPr lang="ru-RU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его радиуса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9473" y="589612"/>
            <a:ext cx="114186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latin typeface="Arial Black" panose="020B0A04020102020204" pitchFamily="34" charset="0"/>
              </a:rPr>
              <a:t>Напишите формулы для нахождения длины окружности по длине её диаметра и по длине её радиуса.</a:t>
            </a: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4140907" y="1475496"/>
            <a:ext cx="3093596" cy="85129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С=2π</a:t>
            </a:r>
            <a:r>
              <a:rPr lang="en-US" sz="4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R</a:t>
            </a:r>
            <a:endParaRPr lang="ru-RU" sz="4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153" y="2234274"/>
            <a:ext cx="114186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>
                <a:latin typeface="Arial Black" panose="020B0A04020102020204" pitchFamily="34" charset="0"/>
              </a:rPr>
              <a:t>Пропорциональна ли длина окружности длине её радиуса?</a:t>
            </a: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4140907" y="2911921"/>
            <a:ext cx="3010249" cy="91940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4800" dirty="0">
                <a:solidFill>
                  <a:srgbClr val="FF0000"/>
                </a:solidFill>
                <a:latin typeface="Arial Black" panose="020B0A04020102020204" pitchFamily="34" charset="0"/>
              </a:rPr>
              <a:t>C</a:t>
            </a:r>
            <a:r>
              <a:rPr lang="ru-RU" altLang="ru-RU" sz="48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r>
              <a:rPr lang="en-US" altLang="ru-RU" sz="4800" dirty="0">
                <a:solidFill>
                  <a:srgbClr val="FF0000"/>
                </a:solidFill>
                <a:latin typeface="Arial Black" panose="020B0A04020102020204" pitchFamily="34" charset="0"/>
              </a:rPr>
              <a:t>d</a:t>
            </a:r>
            <a:r>
              <a:rPr lang="ru-RU" altLang="ru-RU" sz="4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=</a:t>
            </a:r>
            <a:r>
              <a:rPr lang="ru-RU" sz="4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π</a:t>
            </a:r>
            <a:endParaRPr lang="ru-RU" altLang="ru-RU" sz="4800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9473" y="3800729"/>
            <a:ext cx="7473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Напишите формулу площади круга.</a:t>
            </a: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4102502" y="4359183"/>
            <a:ext cx="3087057" cy="91940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S=πR²</a:t>
            </a:r>
            <a:endParaRPr lang="ru-RU" sz="4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4140907" y="5767969"/>
            <a:ext cx="3255355" cy="91940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AEAEA"/>
              </a:gs>
              <a:gs pos="50000">
                <a:schemeClr val="bg1"/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S</a:t>
            </a:r>
            <a:r>
              <a:rPr lang="ru-RU" sz="4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r>
              <a:rPr lang="en-US" sz="4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R²=π</a:t>
            </a:r>
            <a:endParaRPr lang="ru-RU" sz="48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47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  <p:bldP spid="8" grpId="0" animBg="1"/>
      <p:bldP spid="4" grpId="0"/>
      <p:bldP spid="9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705365" y="2731977"/>
            <a:ext cx="546495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smtClean="0">
                <a:solidFill>
                  <a:srgbClr val="002060"/>
                </a:solidFill>
                <a:latin typeface="Arial Black" panose="020B0A04020102020204" pitchFamily="34" charset="0"/>
              </a:rPr>
              <a:t>П.8.4 </a:t>
            </a:r>
          </a:p>
          <a:p>
            <a:r>
              <a:rPr lang="ru-RU" sz="4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№ </a:t>
            </a:r>
            <a:r>
              <a:rPr lang="ru-RU" sz="4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673,   № 675,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96596" y="235931"/>
            <a:ext cx="9405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Домашнее  задание</a:t>
            </a:r>
          </a:p>
          <a:p>
            <a:endParaRPr lang="ru-RU" sz="3600" dirty="0" smtClean="0">
              <a:solidFill>
                <a:srgbClr val="FF0000"/>
              </a:solidFill>
            </a:endParaRPr>
          </a:p>
          <a:p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28" y="2028797"/>
            <a:ext cx="4939316" cy="466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5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593</Words>
  <Application>Microsoft Office PowerPoint</Application>
  <PresentationFormat>Широкоэкранный</PresentationFormat>
  <Paragraphs>106</Paragraphs>
  <Slides>21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Cambria Math</vt:lpstr>
      <vt:lpstr>Comic Sans MS</vt:lpstr>
      <vt:lpstr>Monotype Corsiva</vt:lpstr>
      <vt:lpstr>Times New Roman</vt:lpstr>
      <vt:lpstr>Wingdings</vt:lpstr>
      <vt:lpstr>Тема Office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Можно ли измерить длину окружности?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Историческая справка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69</cp:revision>
  <dcterms:created xsi:type="dcterms:W3CDTF">2018-03-24T06:15:25Z</dcterms:created>
  <dcterms:modified xsi:type="dcterms:W3CDTF">2021-02-16T17:05:29Z</dcterms:modified>
</cp:coreProperties>
</file>