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8" r:id="rId3"/>
    <p:sldId id="260" r:id="rId4"/>
    <p:sldId id="261" r:id="rId5"/>
    <p:sldId id="256" r:id="rId6"/>
    <p:sldId id="263" r:id="rId7"/>
    <p:sldId id="259" r:id="rId8"/>
    <p:sldId id="257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F4B1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44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258-823B-421C-8C28-8AE7A318CB90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6FEC6-E30B-4DDF-9E2B-8763B5BC0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312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258-823B-421C-8C28-8AE7A318CB90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6FEC6-E30B-4DDF-9E2B-8763B5BC0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691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258-823B-421C-8C28-8AE7A318CB90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6FEC6-E30B-4DDF-9E2B-8763B5BC0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506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258-823B-421C-8C28-8AE7A318CB90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6FEC6-E30B-4DDF-9E2B-8763B5BC0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4121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258-823B-421C-8C28-8AE7A318CB90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6FEC6-E30B-4DDF-9E2B-8763B5BC0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312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258-823B-421C-8C28-8AE7A318CB90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6FEC6-E30B-4DDF-9E2B-8763B5BC0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441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258-823B-421C-8C28-8AE7A318CB90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6FEC6-E30B-4DDF-9E2B-8763B5BC0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9440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258-823B-421C-8C28-8AE7A318CB90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6FEC6-E30B-4DDF-9E2B-8763B5BC0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241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258-823B-421C-8C28-8AE7A318CB90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6FEC6-E30B-4DDF-9E2B-8763B5BC0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265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258-823B-421C-8C28-8AE7A318CB90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6FEC6-E30B-4DDF-9E2B-8763B5BC0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57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258-823B-421C-8C28-8AE7A318CB90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6FEC6-E30B-4DDF-9E2B-8763B5BC0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9546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C7B258-823B-421C-8C28-8AE7A318CB90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6FEC6-E30B-4DDF-9E2B-8763B5BC0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877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4810" y="4925514"/>
            <a:ext cx="2192893" cy="193248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297" y="831738"/>
            <a:ext cx="8811406" cy="132556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Муниципальное дошкольное образовательное бюджетное учреждение   детский сад № 132 муниципального образования городской округ город-курорт Сочи Краснодарского края</a:t>
            </a:r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157301"/>
            <a:ext cx="7886700" cy="174499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Семинар с использованием </a:t>
            </a:r>
          </a:p>
          <a:p>
            <a:pPr marL="0" indent="0" algn="ctr">
              <a:buNone/>
            </a:pPr>
            <a:r>
              <a:rPr lang="ru-RU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кейс-метода</a:t>
            </a:r>
            <a:endParaRPr lang="ru-RU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marL="0" indent="0" algn="ctr">
              <a:buNone/>
            </a:pPr>
            <a:r>
              <a:rPr lang="ru-RU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«Дополнительное образование в ДОО»</a:t>
            </a:r>
            <a:endParaRPr lang="ru-RU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97003" y="3902299"/>
            <a:ext cx="3284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Выполнила: Журавлева Ольга Владимировна - воспитатель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53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4593" y="5360398"/>
            <a:ext cx="1699407" cy="149760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65214" y="473770"/>
            <a:ext cx="8734878" cy="595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b="1" dirty="0"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ru-RU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«Дополнительное </a:t>
            </a:r>
            <a:r>
              <a:rPr lang="ru-RU" b="1" dirty="0">
                <a:ea typeface="Calibri" panose="020F0502020204030204" pitchFamily="34" charset="0"/>
                <a:cs typeface="Times New Roman" panose="02020603050405020304" pitchFamily="18" charset="0"/>
              </a:rPr>
              <a:t>образование детей – организованный устойчивый длительный процесс коммуникации, порождающий формирование </a:t>
            </a:r>
            <a:r>
              <a:rPr lang="ru-RU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мотивации </a:t>
            </a:r>
            <a:r>
              <a:rPr lang="ru-RU" b="1" dirty="0">
                <a:ea typeface="Calibri" panose="020F0502020204030204" pitchFamily="34" charset="0"/>
                <a:cs typeface="Times New Roman" panose="02020603050405020304" pitchFamily="18" charset="0"/>
              </a:rPr>
              <a:t>к познанию и творчеству, стимулирующий проявление активности в достижении избранного уровня </a:t>
            </a:r>
            <a:r>
              <a:rPr lang="ru-RU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образования.» </a:t>
            </a:r>
          </a:p>
          <a:p>
            <a:pPr lvl="0" algn="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ЮНЕСКО</a:t>
            </a:r>
          </a:p>
          <a:p>
            <a:pPr lvl="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 «Дополнительное </a:t>
            </a:r>
            <a:r>
              <a:rPr lang="ru-RU" b="1" dirty="0">
                <a:ea typeface="Calibri" panose="020F0502020204030204" pitchFamily="34" charset="0"/>
                <a:cs typeface="Times New Roman" panose="02020603050405020304" pitchFamily="18" charset="0"/>
              </a:rPr>
              <a:t>образование детей и взрослых направлено на формирование и развитие творческих способностей детей и взрослых, удовлетворение их индивидуальных потребностей в интеллектуальном, нравственном и физическом совершенствовании, формирование культуры здорового и безопасного образа жизни, укрепление здоровья, а также на организацию их свободного времени. Дополнительное образование детей обеспечивает их адаптацию к жизни в обществе, профессиональную ориентацию, а также выявление и поддержку детей, проявивших выдающиеся способности</a:t>
            </a:r>
            <a:r>
              <a:rPr lang="ru-RU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.»</a:t>
            </a:r>
          </a:p>
          <a:p>
            <a:pPr lvl="0" algn="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b="1" dirty="0">
                <a:ea typeface="Calibri" panose="020F0502020204030204" pitchFamily="34" charset="0"/>
                <a:cs typeface="Times New Roman" panose="02020603050405020304" pitchFamily="18" charset="0"/>
              </a:rPr>
              <a:t>Федеральный закон </a:t>
            </a:r>
            <a:endParaRPr lang="ru-RU" b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«Об </a:t>
            </a:r>
            <a:r>
              <a:rPr lang="ru-RU" b="1" dirty="0">
                <a:ea typeface="Calibri" panose="020F0502020204030204" pitchFamily="34" charset="0"/>
                <a:cs typeface="Times New Roman" panose="02020603050405020304" pitchFamily="18" charset="0"/>
              </a:rPr>
              <a:t>образовании в Российской </a:t>
            </a:r>
            <a:r>
              <a:rPr lang="ru-RU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Федерации» (от </a:t>
            </a:r>
            <a:r>
              <a:rPr lang="ru-RU" b="1" dirty="0">
                <a:ea typeface="Calibri" panose="020F0502020204030204" pitchFamily="34" charset="0"/>
                <a:cs typeface="Times New Roman" panose="02020603050405020304" pitchFamily="18" charset="0"/>
              </a:rPr>
              <a:t>29.12.2012 N </a:t>
            </a:r>
            <a:r>
              <a:rPr lang="ru-RU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273-ФЗ) </a:t>
            </a:r>
            <a:endParaRPr lang="ru-RU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endParaRPr lang="ru-RU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71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57" y="0"/>
            <a:ext cx="8650514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74555" y="1503065"/>
            <a:ext cx="8171543" cy="449353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2200" b="1" dirty="0"/>
              <a:t>«В соответствии с Концепцией развития дополнительного образования детей к 2020 году необходимо охватить дошкольников старше 5 лет услугами дополнительного образования. Проведенный анализ запросов родителей показал, что имеется потребность в организации кружков художественно-эстетического, хореографического и физкультурно-спортивного направления.  Мониторинг заболеваемости воспитанников старшего дошкольного возраста за учебный год выявил высокий уровень заболеваемости. Проведя итоговую диагностику, воспитатели выявили необходимость повышения уровня физического и художественно-эстетического развития детей. В детском саду оборудованы изостудия, музыкальный и физкультурный зал» </a:t>
            </a:r>
          </a:p>
        </p:txBody>
      </p:sp>
    </p:spTree>
    <p:extLst>
      <p:ext uri="{BB962C8B-B14F-4D97-AF65-F5344CB8AC3E}">
        <p14:creationId xmlns:p14="http://schemas.microsoft.com/office/powerpoint/2010/main" val="92656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48" y="2506662"/>
            <a:ext cx="7886700" cy="4351338"/>
          </a:xfrm>
        </p:spPr>
        <p:txBody>
          <a:bodyPr/>
          <a:lstStyle/>
          <a:p>
            <a:r>
              <a:rPr lang="ru-RU" dirty="0" smtClean="0"/>
              <a:t>Выберите наиболее эффективные формы и направленности дополнительного образования</a:t>
            </a:r>
          </a:p>
          <a:p>
            <a:r>
              <a:rPr lang="ru-RU" dirty="0" smtClean="0"/>
              <a:t>Составьте алгоритм разработки дополнительной общеобразовательной программы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40747" y="901029"/>
            <a:ext cx="58625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ВОПРОСЫ К КЕЙСУ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085" y="5360398"/>
            <a:ext cx="1699407" cy="149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08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804795" y="99400"/>
            <a:ext cx="329628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3600" b="1" i="0" u="none" strike="noStrike" normalizeH="0" baseline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SWOT-</a:t>
            </a:r>
            <a:r>
              <a:rPr kumimoji="0" lang="ru-RU" altLang="ru-RU" sz="3600" b="1" i="0" u="none" strike="noStrike" normalizeH="0" baseline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анализ</a:t>
            </a:r>
            <a:endParaRPr kumimoji="0" lang="ru-RU" altLang="ru-RU" sz="3600" b="1" i="0" u="none" strike="noStrike" normalizeH="0" baseline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" panose="020B060402020202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8196332"/>
              </p:ext>
            </p:extLst>
          </p:nvPr>
        </p:nvGraphicFramePr>
        <p:xfrm>
          <a:off x="0" y="745731"/>
          <a:ext cx="9144000" cy="6112269"/>
        </p:xfrm>
        <a:graphic>
          <a:graphicData uri="http://schemas.openxmlformats.org/drawingml/2006/table">
            <a:tbl>
              <a:tblPr firstRow="1" firstCol="1" bandRow="1"/>
              <a:tblGrid>
                <a:gridCol w="4571715">
                  <a:extLst>
                    <a:ext uri="{9D8B030D-6E8A-4147-A177-3AD203B41FA5}">
                      <a16:colId xmlns:a16="http://schemas.microsoft.com/office/drawing/2014/main" val="3077280412"/>
                    </a:ext>
                  </a:extLst>
                </a:gridCol>
                <a:gridCol w="4572285">
                  <a:extLst>
                    <a:ext uri="{9D8B030D-6E8A-4147-A177-3AD203B41FA5}">
                      <a16:colId xmlns:a16="http://schemas.microsoft.com/office/drawing/2014/main" val="3624766263"/>
                    </a:ext>
                  </a:extLst>
                </a:gridCol>
              </a:tblGrid>
              <a:tr h="29374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Сильные стороны (</a:t>
                      </a:r>
                      <a:r>
                        <a:rPr lang="en-US" sz="18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18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</a:p>
                  </a:txBody>
                  <a:tcPr marL="40670" marR="40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Слабые стороны </a:t>
                      </a:r>
                      <a:r>
                        <a:rPr lang="en-US" sz="18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(W)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670" marR="40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2082263"/>
                  </a:ext>
                </a:extLst>
              </a:tr>
              <a:tr h="31748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Возможности </a:t>
                      </a:r>
                      <a:r>
                        <a:rPr lang="en-US" sz="18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(O)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b="1" dirty="0" smtClean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670" marR="40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Угрозы </a:t>
                      </a:r>
                      <a:r>
                        <a:rPr lang="en-US" sz="18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(T)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670" marR="40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6535504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4593" y="5360398"/>
            <a:ext cx="1699407" cy="149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45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804795" y="99400"/>
            <a:ext cx="329628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3600" b="1" i="0" u="none" strike="noStrike" normalizeH="0" baseline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SWOT-</a:t>
            </a:r>
            <a:r>
              <a:rPr kumimoji="0" lang="ru-RU" altLang="ru-RU" sz="3600" b="1" i="0" u="none" strike="noStrike" normalizeH="0" baseline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анализ</a:t>
            </a:r>
            <a:endParaRPr kumimoji="0" lang="ru-RU" altLang="ru-RU" sz="3600" b="1" i="0" u="none" strike="noStrike" normalizeH="0" baseline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" panose="020B060402020202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897752"/>
              </p:ext>
            </p:extLst>
          </p:nvPr>
        </p:nvGraphicFramePr>
        <p:xfrm>
          <a:off x="0" y="664038"/>
          <a:ext cx="9144000" cy="6206979"/>
        </p:xfrm>
        <a:graphic>
          <a:graphicData uri="http://schemas.openxmlformats.org/drawingml/2006/table">
            <a:tbl>
              <a:tblPr firstRow="1" firstCol="1" bandRow="1"/>
              <a:tblGrid>
                <a:gridCol w="4571715">
                  <a:extLst>
                    <a:ext uri="{9D8B030D-6E8A-4147-A177-3AD203B41FA5}">
                      <a16:colId xmlns:a16="http://schemas.microsoft.com/office/drawing/2014/main" val="3077280412"/>
                    </a:ext>
                  </a:extLst>
                </a:gridCol>
                <a:gridCol w="4572285">
                  <a:extLst>
                    <a:ext uri="{9D8B030D-6E8A-4147-A177-3AD203B41FA5}">
                      <a16:colId xmlns:a16="http://schemas.microsoft.com/office/drawing/2014/main" val="3624766263"/>
                    </a:ext>
                  </a:extLst>
                </a:gridCol>
              </a:tblGrid>
              <a:tr h="34054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Сильные стороны (</a:t>
                      </a:r>
                      <a:r>
                        <a:rPr lang="en-US" sz="1800" b="1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1800" b="1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b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Квалифицированный</a:t>
                      </a:r>
                      <a:r>
                        <a:rPr lang="ru-RU" sz="1800" b="1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педагогический состав</a:t>
                      </a: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Оборудована соответствующая развивающая предметно-пространственная среда</a:t>
                      </a: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Интернет-доступность</a:t>
                      </a: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Активность педагогов</a:t>
                      </a: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Наличие педагогической и методической литературы</a:t>
                      </a: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Имеются отдельные помещения</a:t>
                      </a: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Социальный запрос родителей</a:t>
                      </a:r>
                      <a:r>
                        <a:rPr lang="ru-RU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 </a:t>
                      </a:r>
                    </a:p>
                  </a:txBody>
                  <a:tcPr marL="40670" marR="40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Слабые стороны </a:t>
                      </a:r>
                      <a:r>
                        <a:rPr lang="en-US" sz="1800" b="1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(W</a:t>
                      </a:r>
                      <a:r>
                        <a:rPr lang="en-US" sz="1800" b="1" u="sng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b="1" u="sng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u="sng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Недостаток помещений</a:t>
                      </a: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u="sng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Ограниченный</a:t>
                      </a:r>
                      <a:r>
                        <a:rPr lang="ru-RU" sz="1800" b="1" u="sng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ресурс современного оборудования</a:t>
                      </a: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u="sng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Ограниченные временные рамки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670" marR="40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2082263"/>
                  </a:ext>
                </a:extLst>
              </a:tr>
              <a:tr h="26850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Возможности </a:t>
                      </a:r>
                      <a:r>
                        <a:rPr lang="en-US" sz="1800" b="1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(O)</a:t>
                      </a:r>
                      <a:endParaRPr lang="ru-RU" sz="1800" b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8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спользование образовательного потенциала семей</a:t>
                      </a: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Разработка авторских дополнительных общеобразовательных программ</a:t>
                      </a: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Повышение квалификации</a:t>
                      </a: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Дальнейшее</a:t>
                      </a:r>
                      <a:r>
                        <a:rPr lang="ru-RU" sz="1800" b="1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развитие социального партнерства ДОУ с учреждениями образования, культуры, спорта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670" marR="40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Угрозы </a:t>
                      </a:r>
                      <a:r>
                        <a:rPr lang="en-US" sz="1800" b="1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(T</a:t>
                      </a:r>
                      <a:r>
                        <a:rPr lang="en-US" sz="1800" b="1" u="sng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b="1" u="sng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u="sng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Несистемное</a:t>
                      </a:r>
                      <a:r>
                        <a:rPr lang="ru-RU" sz="1800" b="1" u="sng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посещение воспитанниками</a:t>
                      </a:r>
                    </a:p>
                    <a:p>
                      <a:pPr marL="285750" indent="-2857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u="sng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Социально-экономические проблемы</a:t>
                      </a:r>
                      <a:endParaRPr lang="ru-RU" sz="1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670" marR="406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6535504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713" y="5360398"/>
            <a:ext cx="1699407" cy="149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54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074" y="5360398"/>
            <a:ext cx="1699407" cy="149760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80109" y="290182"/>
            <a:ext cx="867294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"/>
            </a:pPr>
            <a:r>
              <a:rPr lang="ru-RU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Организации, осуществляющие образовательную деятельность, организуют образовательный процесс в соответствии с индивидуальными учебными планами в объединениях по интересам, сформированных в группы учащихся одного возраста или разных возрастных категорий (разновозрастные группы), являющиеся основным составом объединения (например, </a:t>
            </a:r>
            <a:r>
              <a:rPr lang="ru-RU" sz="2400" b="1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клубы, секции, кружки, лаборатории, студии, оркестры, творческие коллективы, ансамбли, театры</a:t>
            </a:r>
            <a:r>
              <a:rPr lang="ru-RU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) (далее - объединения), а также индивидуально.</a:t>
            </a:r>
            <a:endParaRPr lang="ru-R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"/>
            </a:pPr>
            <a:r>
              <a:rPr lang="ru-RU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Занятия в объединениях могут проводиться по дополнительным общеобразовательным программам различной </a:t>
            </a:r>
            <a:r>
              <a:rPr lang="ru-RU" sz="2400" b="1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направленности</a:t>
            </a:r>
            <a:r>
              <a:rPr lang="ru-RU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b="1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технической, естественнонаучной, физкультурно-спортивной, художественной, туристско-краеведческой, </a:t>
            </a:r>
            <a:r>
              <a:rPr lang="ru-RU" sz="2400" b="1" i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социально-педагогической</a:t>
            </a:r>
            <a:r>
              <a:rPr lang="ru-RU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br>
              <a:rPr lang="ru-RU" sz="2400" dirty="0"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75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194" y="5372388"/>
            <a:ext cx="1699407" cy="149760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-368796" y="135890"/>
            <a:ext cx="813261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/>
            <a:r>
              <a:rPr lang="ru-RU" sz="3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Алгоритм </a:t>
            </a:r>
            <a:r>
              <a:rPr lang="ru-RU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разработки программы дополнительного образования в </a:t>
            </a:r>
            <a:r>
              <a:rPr lang="ru-RU" sz="3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ДОУ</a:t>
            </a:r>
            <a:endParaRPr lang="ru-RU" sz="32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77089" y="1474804"/>
            <a:ext cx="7204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1.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066799" y="1316203"/>
            <a:ext cx="78970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002060"/>
                </a:solidFill>
              </a:rPr>
              <a:t>Анализ образовательной ситуации и образовательных потребностей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08329" y="2356723"/>
            <a:ext cx="4856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2.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011381" y="2224359"/>
            <a:ext cx="75098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002060"/>
                </a:solidFill>
              </a:rPr>
              <a:t>Определение ценностно-целевых ориентиров образовательной деятельности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74071" y="3165788"/>
            <a:ext cx="5355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3.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011381" y="3183375"/>
            <a:ext cx="59487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002060"/>
                </a:solidFill>
              </a:rPr>
              <a:t>Изучение нормативных документов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30408" y="3791341"/>
            <a:ext cx="4635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4.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039089" y="3735600"/>
            <a:ext cx="79525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Разработка программно-методического комплекта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44448" y="4689707"/>
            <a:ext cx="6530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5.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062261" y="4677980"/>
            <a:ext cx="62740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ru-RU" sz="2800" b="1" dirty="0">
                <a:solidFill>
                  <a:srgbClr val="002060"/>
                </a:solidFill>
              </a:rPr>
              <a:t>Формирование структуры программы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41000" y="5311860"/>
            <a:ext cx="4686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6.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039089" y="5164069"/>
            <a:ext cx="77862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002060"/>
                </a:solidFill>
              </a:rPr>
              <a:t>Планирование и контроль образовательного процесса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449171" y="6154997"/>
            <a:ext cx="52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7.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066799" y="6154997"/>
            <a:ext cx="77585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srgbClr val="002060"/>
                </a:solidFill>
              </a:rPr>
              <a:t>Разработка критериев освоения программы </a:t>
            </a:r>
          </a:p>
        </p:txBody>
      </p:sp>
    </p:spTree>
    <p:extLst>
      <p:ext uri="{BB962C8B-B14F-4D97-AF65-F5344CB8AC3E}">
        <p14:creationId xmlns:p14="http://schemas.microsoft.com/office/powerpoint/2010/main" val="375898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420</TotalTime>
  <Words>493</Words>
  <Application>Microsoft Office PowerPoint</Application>
  <PresentationFormat>Экран (4:3)</PresentationFormat>
  <Paragraphs>74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Wingdings</vt:lpstr>
      <vt:lpstr>Тема Office</vt:lpstr>
      <vt:lpstr>Муниципальное дошкольное образовательное бюджетное учреждение   детский сад № 132 муниципального образования городской округ город-курорт Сочи Краснодарского края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</cp:revision>
  <dcterms:created xsi:type="dcterms:W3CDTF">2018-02-08T12:20:54Z</dcterms:created>
  <dcterms:modified xsi:type="dcterms:W3CDTF">2025-03-13T09:38:17Z</dcterms:modified>
</cp:coreProperties>
</file>