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92" r:id="rId3"/>
    <p:sldId id="257" r:id="rId4"/>
    <p:sldId id="259" r:id="rId5"/>
    <p:sldId id="258"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8" r:id="rId30"/>
    <p:sldId id="283" r:id="rId31"/>
    <p:sldId id="289" r:id="rId32"/>
    <p:sldId id="284" r:id="rId33"/>
    <p:sldId id="287" r:id="rId34"/>
    <p:sldId id="285" r:id="rId35"/>
    <p:sldId id="286" r:id="rId36"/>
    <p:sldId id="290" r:id="rId37"/>
    <p:sldId id="291" r:id="rId3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6895825A-4451-4901-A3C4-150C384D0CBE}" type="datetimeFigureOut">
              <a:rPr lang="ru-RU" smtClean="0"/>
              <a:t>06.08.2022</a:t>
            </a:fld>
            <a:endParaRPr lang="ru-RU"/>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ru-RU"/>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BB71DB56-6BC7-4D65-A059-3787F33E4BC0}" type="slidenum">
              <a:rPr lang="ru-RU" smtClean="0"/>
              <a:t>‹#›</a:t>
            </a:fld>
            <a:endParaRPr lang="ru-RU"/>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4618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895825A-4451-4901-A3C4-150C384D0CBE}" type="datetimeFigureOut">
              <a:rPr lang="ru-RU" smtClean="0"/>
              <a:t>06.08.2022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353569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895825A-4451-4901-A3C4-150C384D0CBE}" type="datetimeFigureOut">
              <a:rPr lang="ru-RU" smtClean="0"/>
              <a:t>06.08.2022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71DB56-6BC7-4D65-A059-3787F33E4BC0}" type="slidenum">
              <a:rPr lang="ru-RU" smtClean="0"/>
              <a:t>‹#›</a:t>
            </a:fld>
            <a:endParaRPr lang="ru-RU"/>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80128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6895825A-4451-4901-A3C4-150C384D0CBE}" type="datetimeFigureOut">
              <a:rPr lang="ru-RU" smtClean="0"/>
              <a:t>06.08.2022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3659347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895825A-4451-4901-A3C4-150C384D0CBE}" type="datetimeFigureOut">
              <a:rPr lang="ru-RU" smtClean="0"/>
              <a:t>06.08.2022</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13818937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6895825A-4451-4901-A3C4-150C384D0CBE}" type="datetimeFigureOut">
              <a:rPr lang="ru-RU" smtClean="0"/>
              <a:t>06.08.2022</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1016515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95825A-4451-4901-A3C4-150C384D0CBE}" type="datetimeFigureOut">
              <a:rPr lang="ru-RU" smtClean="0"/>
              <a:t>06.08.2022</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1287713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smtClean="0"/>
              <a:t>Образец заголовка</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895825A-4451-4901-A3C4-150C384D0CBE}" type="datetimeFigureOut">
              <a:rPr lang="ru-RU" smtClean="0"/>
              <a:t>06.08.2022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23656736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895825A-4451-4901-A3C4-150C384D0CBE}" type="datetimeFigureOut">
              <a:rPr lang="ru-RU" smtClean="0"/>
              <a:t>06.08.2022</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4111625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895825A-4451-4901-A3C4-150C384D0CBE}" type="datetimeFigureOut">
              <a:rPr lang="ru-RU" smtClean="0"/>
              <a:t>06.08.2022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4044916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6895825A-4451-4901-A3C4-150C384D0CBE}" type="datetimeFigureOut">
              <a:rPr lang="ru-RU" smtClean="0"/>
              <a:t>06.08.2022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71DB56-6BC7-4D65-A059-3787F33E4BC0}" type="slidenum">
              <a:rPr lang="ru-RU" smtClean="0"/>
              <a:t>‹#›</a:t>
            </a:fld>
            <a:endParaRPr lang="ru-RU"/>
          </a:p>
        </p:txBody>
      </p:sp>
    </p:spTree>
    <p:extLst>
      <p:ext uri="{BB962C8B-B14F-4D97-AF65-F5344CB8AC3E}">
        <p14:creationId xmlns:p14="http://schemas.microsoft.com/office/powerpoint/2010/main" val="20224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6895825A-4451-4901-A3C4-150C384D0CBE}" type="datetimeFigureOut">
              <a:rPr lang="ru-RU" smtClean="0"/>
              <a:t>06.08.2022</a:t>
            </a:fld>
            <a:endParaRPr lang="ru-RU"/>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ru-RU"/>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BB71DB56-6BC7-4D65-A059-3787F33E4BC0}" type="slidenum">
              <a:rPr lang="ru-RU" smtClean="0"/>
              <a:t>‹#›</a:t>
            </a:fld>
            <a:endParaRPr lang="ru-RU"/>
          </a:p>
        </p:txBody>
      </p:sp>
    </p:spTree>
    <p:extLst>
      <p:ext uri="{BB962C8B-B14F-4D97-AF65-F5344CB8AC3E}">
        <p14:creationId xmlns:p14="http://schemas.microsoft.com/office/powerpoint/2010/main" val="12418955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3.jpg"/><Relationship Id="rId4" Type="http://schemas.openxmlformats.org/officeDocument/2006/relationships/image" Target="../media/image12.jp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4" Type="http://schemas.openxmlformats.org/officeDocument/2006/relationships/image" Target="../media/image38.jpg"/></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2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4.xml"/><Relationship Id="rId6" Type="http://schemas.openxmlformats.org/officeDocument/2006/relationships/image" Target="../media/image53.jpg"/><Relationship Id="rId5" Type="http://schemas.openxmlformats.org/officeDocument/2006/relationships/image" Target="../media/image52.jpeg"/><Relationship Id="rId4" Type="http://schemas.openxmlformats.org/officeDocument/2006/relationships/image" Target="../media/image51.jpg"/></Relationships>
</file>

<file path=ppt/slides/_rels/slide29.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54.jpeg"/><Relationship Id="rId1" Type="http://schemas.openxmlformats.org/officeDocument/2006/relationships/slideLayout" Target="../slideLayouts/slideLayout7.xml"/><Relationship Id="rId6" Type="http://schemas.openxmlformats.org/officeDocument/2006/relationships/image" Target="../media/image58.JPG"/><Relationship Id="rId5" Type="http://schemas.openxmlformats.org/officeDocument/2006/relationships/image" Target="../media/image57.jpeg"/><Relationship Id="rId4" Type="http://schemas.openxmlformats.org/officeDocument/2006/relationships/image" Target="../media/image56.jpeg"/></Relationships>
</file>

<file path=ppt/slides/_rels/slide30.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image" Target="../media/image59.jpeg"/><Relationship Id="rId1" Type="http://schemas.openxmlformats.org/officeDocument/2006/relationships/slideLayout" Target="../slideLayouts/slideLayout4.xml"/><Relationship Id="rId6" Type="http://schemas.openxmlformats.org/officeDocument/2006/relationships/image" Target="../media/image63.jpg"/><Relationship Id="rId5" Type="http://schemas.openxmlformats.org/officeDocument/2006/relationships/image" Target="../media/image62.jpg"/><Relationship Id="rId4" Type="http://schemas.openxmlformats.org/officeDocument/2006/relationships/image" Target="../media/image61.jpg"/></Relationships>
</file>

<file path=ppt/slides/_rels/slide31.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image" Target="../media/image66.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69.jpg"/><Relationship Id="rId2" Type="http://schemas.openxmlformats.org/officeDocument/2006/relationships/image" Target="../media/image68.jpg"/><Relationship Id="rId1" Type="http://schemas.openxmlformats.org/officeDocument/2006/relationships/slideLayout" Target="../slideLayouts/slideLayout7.xml"/><Relationship Id="rId4" Type="http://schemas.openxmlformats.org/officeDocument/2006/relationships/image" Target="../media/image70.jpg"/></Relationships>
</file>

<file path=ppt/slides/_rels/slide34.xml.rels><?xml version="1.0" encoding="UTF-8" standalone="yes"?>
<Relationships xmlns="http://schemas.openxmlformats.org/package/2006/relationships"><Relationship Id="rId3" Type="http://schemas.openxmlformats.org/officeDocument/2006/relationships/image" Target="../media/image72.jpg"/><Relationship Id="rId2" Type="http://schemas.openxmlformats.org/officeDocument/2006/relationships/image" Target="../media/image71.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73.jpeg"/><Relationship Id="rId1" Type="http://schemas.openxmlformats.org/officeDocument/2006/relationships/slideLayout" Target="../slideLayouts/slideLayout7.xml"/><Relationship Id="rId4" Type="http://schemas.openxmlformats.org/officeDocument/2006/relationships/image" Target="../media/image75.jpeg"/></Relationships>
</file>

<file path=ppt/slides/_rels/slide36.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76.jpg"/><Relationship Id="rId1" Type="http://schemas.openxmlformats.org/officeDocument/2006/relationships/slideLayout" Target="../slideLayouts/slideLayout4.xml"/><Relationship Id="rId4" Type="http://schemas.openxmlformats.org/officeDocument/2006/relationships/image" Target="../media/image78.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471056"/>
            <a:ext cx="9144000" cy="3130982"/>
          </a:xfrm>
        </p:spPr>
        <p:txBody>
          <a:bodyPr>
            <a:normAutofit/>
          </a:bodyPr>
          <a:lstStyle/>
          <a:p>
            <a:pPr algn="r"/>
            <a:r>
              <a:rPr lang="ru-RU"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III ВСЕРОССИЙСКИЙ ПЕДАГОГИЧЕСКИЙ КОНКУРС</a:t>
            </a:r>
            <a:br>
              <a:rPr lang="ru-RU"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sz="18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«ЭКОЛОГИЯ — ДЕЛО КАЖДОГО</a:t>
            </a:r>
            <a:r>
              <a:rPr lang="ru-RU" sz="1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br>
              <a:rPr lang="ru-RU" sz="18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b="0" i="0" cap="all" dirty="0" smtClean="0">
                <a:solidFill>
                  <a:srgbClr val="0CA6BA"/>
                </a:solidFill>
                <a:effectLst/>
                <a:latin typeface="Arial Narrow" panose="020B0606020202030204" pitchFamily="34" charset="0"/>
              </a:rPr>
              <a:t/>
            </a:r>
            <a:br>
              <a:rPr lang="ru-RU" b="0" i="0" cap="all" dirty="0" smtClean="0">
                <a:solidFill>
                  <a:srgbClr val="0CA6BA"/>
                </a:solidFill>
                <a:effectLst/>
                <a:latin typeface="Arial Narrow" panose="020B0606020202030204" pitchFamily="34" charset="0"/>
              </a:rPr>
            </a:br>
            <a:endParaRPr lang="ru-RU" dirty="0"/>
          </a:p>
        </p:txBody>
      </p:sp>
      <p:sp>
        <p:nvSpPr>
          <p:cNvPr id="3" name="Подзаголовок 2"/>
          <p:cNvSpPr>
            <a:spLocks noGrp="1"/>
          </p:cNvSpPr>
          <p:nvPr>
            <p:ph type="subTitle" idx="1"/>
          </p:nvPr>
        </p:nvSpPr>
        <p:spPr>
          <a:xfrm>
            <a:off x="1524000" y="1842655"/>
            <a:ext cx="9144000" cy="3415145"/>
          </a:xfrm>
        </p:spPr>
        <p:txBody>
          <a:bodyPr>
            <a:normAutofit fontScale="92500" lnSpcReduction="10000"/>
          </a:bodyPr>
          <a:lstStyle/>
          <a:p>
            <a:r>
              <a:rPr lang="ru-RU" sz="5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Экологически чистый </a:t>
            </a:r>
            <a:endParaRPr lang="ru-RU" sz="5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ru-RU" sz="5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заповедник </a:t>
            </a:r>
            <a:r>
              <a:rPr lang="ru-RU" sz="52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«Самарская Лука»</a:t>
            </a:r>
            <a:endParaRPr lang="ru-RU" sz="52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ru-RU" sz="4800" b="1" dirty="0" smtClean="0"/>
          </a:p>
          <a:p>
            <a:pPr algn="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Шаронова С.М.</a:t>
            </a:r>
          </a:p>
          <a:p>
            <a:pPr algn="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 Тольятти</a:t>
            </a:r>
          </a:p>
          <a:p>
            <a:pPr algn="r"/>
            <a:r>
              <a:rPr lang="ru-RU" sz="2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2022 го</a:t>
            </a:r>
            <a:r>
              <a:rPr lang="ru-RU" sz="20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a:t>
            </a:r>
            <a:endParaRPr lang="ru-RU"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06501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540328" y="540327"/>
            <a:ext cx="11139054" cy="5555673"/>
          </a:xfrm>
        </p:spPr>
        <p:txBody>
          <a:bodyPr/>
          <a:lstStyle/>
          <a:p>
            <a:pPr marL="45720" indent="0" algn="ctr">
              <a:buNone/>
            </a:pPr>
            <a:r>
              <a:rPr lang="ru-RU" sz="3200" b="1" i="1" dirty="0">
                <a:solidFill>
                  <a:schemeClr val="accent1">
                    <a:lumMod val="60000"/>
                    <a:lumOff val="40000"/>
                  </a:schemeClr>
                </a:solidFill>
                <a:effectLst>
                  <a:outerShdw blurRad="38100" dist="38100" dir="2700000" algn="tl">
                    <a:srgbClr val="000000">
                      <a:alpha val="43137"/>
                    </a:srgbClr>
                  </a:outerShdw>
                </a:effectLst>
                <a:latin typeface="Tahoma" panose="020B0604030504040204" pitchFamily="34" charset="0"/>
              </a:rPr>
              <a:t>28 апреля 1984 года создан национальный парк «Самарская Лука</a:t>
            </a:r>
            <a:r>
              <a:rPr lang="ru-RU" sz="3200" b="1" i="1" dirty="0" smtClean="0">
                <a:solidFill>
                  <a:schemeClr val="accent1">
                    <a:lumMod val="60000"/>
                    <a:lumOff val="40000"/>
                  </a:schemeClr>
                </a:solidFill>
                <a:effectLst>
                  <a:outerShdw blurRad="38100" dist="38100" dir="2700000" algn="tl">
                    <a:srgbClr val="000000">
                      <a:alpha val="43137"/>
                    </a:srgbClr>
                  </a:outerShdw>
                </a:effectLst>
                <a:latin typeface="Tahoma" panose="020B0604030504040204" pitchFamily="34" charset="0"/>
              </a:rPr>
              <a:t>».</a:t>
            </a:r>
          </a:p>
          <a:p>
            <a:pPr marL="45720" indent="0">
              <a:buNone/>
            </a:pPr>
            <a:r>
              <a:rPr lang="ru-RU" sz="2000" b="1" dirty="0" smtClean="0">
                <a:solidFill>
                  <a:schemeClr val="accent1">
                    <a:lumMod val="75000"/>
                  </a:schemeClr>
                </a:solidFill>
                <a:latin typeface="Times New Roman" panose="02020603050405020304" pitchFamily="18" charset="0"/>
                <a:cs typeface="Times New Roman" panose="02020603050405020304" pitchFamily="18" charset="0"/>
              </a:rPr>
              <a:t>В этой презентации я хочу рассказать о красотах и достопримечательностях </a:t>
            </a:r>
            <a:r>
              <a:rPr lang="ru-RU" sz="2000" b="1" dirty="0">
                <a:solidFill>
                  <a:srgbClr val="A6B727">
                    <a:lumMod val="75000"/>
                  </a:srgbClr>
                </a:solidFill>
                <a:latin typeface="Times New Roman" panose="02020603050405020304" pitchFamily="18" charset="0"/>
                <a:cs typeface="Times New Roman" panose="02020603050405020304" pitchFamily="18" charset="0"/>
              </a:rPr>
              <a:t>Самарской </a:t>
            </a:r>
            <a:r>
              <a:rPr lang="ru-RU" sz="2000" b="1" dirty="0" smtClean="0">
                <a:solidFill>
                  <a:srgbClr val="A6B727">
                    <a:lumMod val="75000"/>
                  </a:srgbClr>
                </a:solidFill>
                <a:latin typeface="Times New Roman" panose="02020603050405020304" pitchFamily="18" charset="0"/>
                <a:cs typeface="Times New Roman" panose="02020603050405020304" pitchFamily="18" charset="0"/>
              </a:rPr>
              <a:t>Луки</a:t>
            </a:r>
            <a:r>
              <a:rPr lang="ru-RU" sz="2000" b="1" dirty="0" smtClean="0">
                <a:solidFill>
                  <a:srgbClr val="A6B727">
                    <a:lumMod val="75000"/>
                  </a:srgbClr>
                </a:solidFill>
                <a:latin typeface="Tahoma" panose="020B0604030504040204" pitchFamily="34" charset="0"/>
              </a:rPr>
              <a:t>.</a:t>
            </a:r>
            <a:endParaRPr lang="ru-RU" sz="2000" b="1" dirty="0" smtClean="0">
              <a:solidFill>
                <a:schemeClr val="accent1">
                  <a:lumMod val="75000"/>
                </a:schemeClr>
              </a:solidFill>
              <a:latin typeface="Tahoma" panose="020B0604030504040204" pitchFamily="34" charset="0"/>
            </a:endParaRPr>
          </a:p>
          <a:p>
            <a:pPr marL="45720" indent="0">
              <a:buNone/>
            </a:pPr>
            <a:r>
              <a:rPr lang="ru-RU" sz="2000" b="1" dirty="0">
                <a:solidFill>
                  <a:schemeClr val="accent1">
                    <a:lumMod val="75000"/>
                  </a:schemeClr>
                </a:solidFill>
                <a:latin typeface="Times New Roman" panose="02020603050405020304" pitchFamily="18" charset="0"/>
                <a:ea typeface="Calibri" panose="020F0502020204030204" pitchFamily="34" charset="0"/>
              </a:rPr>
              <a:t>Самарская Лука́ — самая большая, значительно выраженная </a:t>
            </a:r>
            <a:r>
              <a:rPr lang="ru-RU" sz="2000" b="1" dirty="0" smtClean="0">
                <a:solidFill>
                  <a:schemeClr val="accent1">
                    <a:lumMod val="75000"/>
                  </a:schemeClr>
                </a:solidFill>
                <a:latin typeface="Times New Roman" panose="02020603050405020304" pitchFamily="18" charset="0"/>
                <a:ea typeface="Calibri" panose="020F0502020204030204" pitchFamily="34" charset="0"/>
              </a:rPr>
              <a:t>и известная</a:t>
            </a:r>
            <a:r>
              <a:rPr lang="ru-RU" sz="2000" b="1" dirty="0">
                <a:solidFill>
                  <a:schemeClr val="accent1">
                    <a:lumMod val="75000"/>
                  </a:schemeClr>
                </a:solidFill>
                <a:latin typeface="Times New Roman" panose="02020603050405020304" pitchFamily="18" charset="0"/>
                <a:ea typeface="Calibri" panose="020F0502020204030204" pitchFamily="34" charset="0"/>
              </a:rPr>
              <a:t> излучина реки Волги в нижнем её течении между селом Усолье и городом Сызранью. Омывается водами Куйбышевского и Саратовского водохранилищ. Огибает Жигулёвскую возвышенность (Жигулёвские горы).</a:t>
            </a:r>
            <a:endParaRPr lang="ru-RU" sz="2000" b="1" dirty="0">
              <a:solidFill>
                <a:schemeClr val="accent1">
                  <a:lumMod val="75000"/>
                </a:schemeClr>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2405" y="3318163"/>
            <a:ext cx="4286250" cy="3214688"/>
          </a:xfrm>
          <a:prstGeom prst="rect">
            <a:avLst/>
          </a:prstGeom>
        </p:spPr>
      </p:pic>
    </p:spTree>
    <p:extLst>
      <p:ext uri="{BB962C8B-B14F-4D97-AF65-F5344CB8AC3E}">
        <p14:creationId xmlns:p14="http://schemas.microsoft.com/office/powerpoint/2010/main" val="62551982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900545" y="540327"/>
            <a:ext cx="8972118" cy="5555673"/>
          </a:xfrm>
        </p:spPr>
        <p:txBody>
          <a:bodyPr>
            <a:normAutofit fontScale="92500" lnSpcReduction="10000"/>
          </a:bodyPr>
          <a:lstStyle/>
          <a:p>
            <a:pPr marL="45720" indent="0" fontAlgn="base">
              <a:buNone/>
            </a:pPr>
            <a:r>
              <a:rPr lang="ru-RU" sz="2400" dirty="0">
                <a:solidFill>
                  <a:srgbClr val="000000"/>
                </a:solidFill>
                <a:latin typeface="Times New Roman" panose="02020603050405020304" pitchFamily="18" charset="0"/>
              </a:rPr>
              <a:t>У Волги – матушки широкой</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Раскинулась гора,</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Её назвали Жигулёвской</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Там заповедная страна.</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Пойдёшь направо вдоль реки –</a:t>
            </a:r>
            <a:endParaRPr lang="ru-RU" sz="1800" dirty="0">
              <a:solidFill>
                <a:srgbClr val="000000"/>
              </a:solidFill>
              <a:latin typeface="Calibri" panose="020F0502020204030204" pitchFamily="34" charset="0"/>
            </a:endParaRPr>
          </a:p>
          <a:p>
            <a:pPr marL="45720" indent="0" fontAlgn="base">
              <a:buNone/>
            </a:pPr>
            <a:r>
              <a:rPr lang="ru-RU" sz="2400" dirty="0" err="1" smtClean="0">
                <a:solidFill>
                  <a:srgbClr val="000000"/>
                </a:solidFill>
                <a:latin typeface="Times New Roman" panose="02020603050405020304" pitchFamily="18" charset="0"/>
              </a:rPr>
              <a:t>Бахилова</a:t>
            </a:r>
            <a:r>
              <a:rPr lang="ru-RU" sz="2400" dirty="0" smtClean="0">
                <a:solidFill>
                  <a:srgbClr val="000000"/>
                </a:solidFill>
                <a:latin typeface="Times New Roman" panose="02020603050405020304" pitchFamily="18" charset="0"/>
              </a:rPr>
              <a:t> </a:t>
            </a:r>
            <a:r>
              <a:rPr lang="ru-RU" sz="2400" dirty="0">
                <a:solidFill>
                  <a:srgbClr val="000000"/>
                </a:solidFill>
                <a:latin typeface="Times New Roman" panose="02020603050405020304" pitchFamily="18" charset="0"/>
              </a:rPr>
              <a:t>Поляна,</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Там острова </a:t>
            </a:r>
            <a:r>
              <a:rPr lang="ru-RU" sz="2400" dirty="0" err="1">
                <a:solidFill>
                  <a:srgbClr val="000000"/>
                </a:solidFill>
                <a:latin typeface="Times New Roman" panose="02020603050405020304" pitchFamily="18" charset="0"/>
              </a:rPr>
              <a:t>Серёдыш</a:t>
            </a:r>
            <a:r>
              <a:rPr lang="ru-RU" sz="2400" dirty="0">
                <a:solidFill>
                  <a:srgbClr val="000000"/>
                </a:solidFill>
                <a:latin typeface="Times New Roman" panose="02020603050405020304" pitchFamily="18" charset="0"/>
              </a:rPr>
              <a:t> и </a:t>
            </a:r>
            <a:r>
              <a:rPr lang="ru-RU" sz="2400" dirty="0" err="1">
                <a:solidFill>
                  <a:srgbClr val="000000"/>
                </a:solidFill>
                <a:latin typeface="Times New Roman" panose="02020603050405020304" pitchFamily="18" charset="0"/>
              </a:rPr>
              <a:t>Шалыга</a:t>
            </a:r>
            <a:r>
              <a:rPr lang="ru-RU" sz="2400" dirty="0">
                <a:solidFill>
                  <a:srgbClr val="000000"/>
                </a:solidFill>
                <a:latin typeface="Times New Roman" panose="02020603050405020304" pitchFamily="18" charset="0"/>
              </a:rPr>
              <a:t>,</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Раскинулись как братья великаны.</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Там чудеса: там сосны и дубравы,</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Березняки и клён стоит.</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И Вяза гладкого стволы под</a:t>
            </a:r>
            <a:endParaRPr lang="ru-RU" sz="1800" dirty="0">
              <a:solidFill>
                <a:srgbClr val="000000"/>
              </a:solidFill>
              <a:latin typeface="Calibri" panose="020F0502020204030204" pitchFamily="34" charset="0"/>
            </a:endParaRPr>
          </a:p>
          <a:p>
            <a:pPr marL="45720" indent="0" fontAlgn="base">
              <a:buNone/>
            </a:pPr>
            <a:r>
              <a:rPr lang="ru-RU" sz="2400" dirty="0">
                <a:solidFill>
                  <a:srgbClr val="000000"/>
                </a:solidFill>
                <a:latin typeface="Times New Roman" panose="02020603050405020304" pitchFamily="18" charset="0"/>
              </a:rPr>
              <a:t>Купол неба упирают.</a:t>
            </a:r>
            <a:endParaRPr lang="ru-RU" sz="1800" dirty="0">
              <a:solidFill>
                <a:srgbClr val="000000"/>
              </a:solidFill>
              <a:latin typeface="Calibri" panose="020F0502020204030204" pitchFamily="34" charset="0"/>
            </a:endParaRP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9864" y="1248640"/>
            <a:ext cx="6208568" cy="4139045"/>
          </a:xfrm>
          <a:prstGeom prst="rect">
            <a:avLst/>
          </a:prstGeom>
        </p:spPr>
      </p:pic>
    </p:spTree>
    <p:extLst>
      <p:ext uri="{BB962C8B-B14F-4D97-AF65-F5344CB8AC3E}">
        <p14:creationId xmlns:p14="http://schemas.microsoft.com/office/powerpoint/2010/main" val="24064543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1136073" y="706582"/>
            <a:ext cx="8736590" cy="5389418"/>
          </a:xfrm>
        </p:spPr>
        <p:txBody>
          <a:bodyPr>
            <a:normAutofit fontScale="92500" lnSpcReduction="10000"/>
          </a:bodyPr>
          <a:lstStyle/>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Там ива белая, ольха</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Роняет слёзы – серьги.</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И гребни гор чернеют</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На утренней заре.</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Царит там бабушка – Яга,</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Она природу охраняет,</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С русалкой тихо говорит</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 и травы рвать не позволяет.</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Там чудеса, там леший ищет</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Венерин башмачок.</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На заповедных тех дорожках</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Следы невиданных зверей.</a:t>
            </a:r>
            <a:endParaRPr lang="ru-RU" sz="2000" dirty="0">
              <a:latin typeface="Times New Roman" panose="02020603050405020304" pitchFamily="18" charset="0"/>
              <a:ea typeface="Times New Roman" panose="02020603050405020304" pitchFamily="18" charset="0"/>
            </a:endParaRP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3139" y="1187053"/>
            <a:ext cx="5835472" cy="4428475"/>
          </a:xfrm>
          <a:prstGeom prst="rect">
            <a:avLst/>
          </a:prstGeom>
        </p:spPr>
      </p:pic>
    </p:spTree>
    <p:extLst>
      <p:ext uri="{BB962C8B-B14F-4D97-AF65-F5344CB8AC3E}">
        <p14:creationId xmlns:p14="http://schemas.microsoft.com/office/powerpoint/2010/main" val="81081994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1288473" y="623455"/>
            <a:ext cx="8584190" cy="5472545"/>
          </a:xfrm>
        </p:spPr>
        <p:txBody>
          <a:bodyPr>
            <a:normAutofit/>
          </a:bodyPr>
          <a:lstStyle/>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Там жигулёвская лисица,</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Оживший талисман.</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Барсук, кабан, </a:t>
            </a:r>
            <a:r>
              <a:rPr lang="ru-RU" sz="2400" dirty="0" err="1">
                <a:solidFill>
                  <a:srgbClr val="000000"/>
                </a:solidFill>
                <a:latin typeface="Times New Roman" panose="02020603050405020304" pitchFamily="18" charset="0"/>
                <a:ea typeface="Times New Roman" panose="02020603050405020304" pitchFamily="18" charset="0"/>
              </a:rPr>
              <a:t>высоконогий</a:t>
            </a:r>
            <a:r>
              <a:rPr lang="ru-RU" sz="2400" dirty="0">
                <a:solidFill>
                  <a:srgbClr val="000000"/>
                </a:solidFill>
                <a:latin typeface="Times New Roman" panose="02020603050405020304" pitchFamily="18" charset="0"/>
                <a:ea typeface="Times New Roman" panose="02020603050405020304" pitchFamily="18" charset="0"/>
              </a:rPr>
              <a:t> лось.</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Летает шмель, ныряет кряква и</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Зорко бдит орлан – белохвост.</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Такой страны ты больше не найдёшь,</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Там русский дух, там Волгой пахнет!</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Тебе природа подарила – чудесные места,</a:t>
            </a:r>
            <a:endParaRPr lang="ru-RU" sz="2000" dirty="0">
              <a:latin typeface="Times New Roman" panose="02020603050405020304" pitchFamily="18" charset="0"/>
              <a:ea typeface="Times New Roman" panose="02020603050405020304" pitchFamily="18" charset="0"/>
            </a:endParaRPr>
          </a:p>
          <a:p>
            <a:pPr marL="45720" indent="0" fontAlgn="base">
              <a:spcAft>
                <a:spcPts val="0"/>
              </a:spcAft>
              <a:buNone/>
            </a:pPr>
            <a:r>
              <a:rPr lang="ru-RU" sz="2400" dirty="0">
                <a:solidFill>
                  <a:srgbClr val="000000"/>
                </a:solidFill>
                <a:latin typeface="Times New Roman" panose="02020603050405020304" pitchFamily="18" charset="0"/>
                <a:ea typeface="Times New Roman" panose="02020603050405020304" pitchFamily="18" charset="0"/>
              </a:rPr>
              <a:t>И охранять себя велела - Самарская Лука!</a:t>
            </a:r>
            <a:endParaRPr lang="ru-RU" sz="2000" dirty="0">
              <a:latin typeface="Times New Roman" panose="02020603050405020304" pitchFamily="18" charset="0"/>
              <a:ea typeface="Times New Roman" panose="02020603050405020304" pitchFamily="18" charset="0"/>
            </a:endParaRPr>
          </a:p>
          <a:p>
            <a:pPr marL="45720" indent="0">
              <a:lnSpc>
                <a:spcPct val="107000"/>
              </a:lnSpc>
              <a:spcAft>
                <a:spcPts val="0"/>
              </a:spcAft>
              <a:buNone/>
            </a:pPr>
            <a:r>
              <a:rPr lang="ru-RU"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Зайченко Сергей, 16 лет</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50518" y="1444759"/>
            <a:ext cx="4338172" cy="3829935"/>
          </a:xfrm>
          <a:prstGeom prst="rect">
            <a:avLst/>
          </a:prstGeom>
        </p:spPr>
      </p:pic>
    </p:spTree>
    <p:extLst>
      <p:ext uri="{BB962C8B-B14F-4D97-AF65-F5344CB8AC3E}">
        <p14:creationId xmlns:p14="http://schemas.microsoft.com/office/powerpoint/2010/main" val="10845889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831273"/>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Содержание:</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1"/>
          </p:nvPr>
        </p:nvSpPr>
        <p:spPr>
          <a:xfrm>
            <a:off x="609600" y="1801091"/>
            <a:ext cx="5288280" cy="4279668"/>
          </a:xfrm>
        </p:spPr>
        <p:txBody>
          <a:bodyPr>
            <a:normAutofit lnSpcReduction="10000"/>
          </a:bodyPr>
          <a:lstStyle/>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a:t>
            </a:r>
            <a:r>
              <a:rPr lang="ru-RU" sz="2800"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амарская Лука</a:t>
            </a:r>
            <a:endParaRPr lang="ru-RU" sz="2800"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Жигулёвский заповедник</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Гора «</a:t>
            </a:r>
            <a:r>
              <a:rPr lang="ru-RU" sz="2800" dirty="0" err="1"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Стрельная</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Верблюд – гора</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a:t>
            </a:r>
            <a:r>
              <a:rPr lang="ru-RU" sz="2800" dirty="0" err="1"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Смотрительная</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площадка на Поповой горе</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Попова гора</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Каменная чаша</a:t>
            </a:r>
          </a:p>
          <a:p>
            <a:endParaRPr lang="ru-RU" dirty="0"/>
          </a:p>
        </p:txBody>
      </p:sp>
      <p:sp>
        <p:nvSpPr>
          <p:cNvPr id="5" name="Объект 4"/>
          <p:cNvSpPr>
            <a:spLocks noGrp="1"/>
          </p:cNvSpPr>
          <p:nvPr>
            <p:ph sz="half" idx="2"/>
          </p:nvPr>
        </p:nvSpPr>
        <p:spPr>
          <a:xfrm>
            <a:off x="6267612" y="1801091"/>
            <a:ext cx="5284308" cy="4279669"/>
          </a:xfrm>
        </p:spPr>
        <p:txBody>
          <a:bodyPr>
            <a:normAutofit lnSpcReduction="10000"/>
          </a:bodyPr>
          <a:lstStyle/>
          <a:p>
            <a:pPr marL="45720" indent="0">
              <a:buNone/>
            </a:pPr>
            <a:r>
              <a:rPr lang="ru-RU" sz="2800"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Монастырская </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гора</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 Молодецкий курган и </a:t>
            </a:r>
            <a:r>
              <a:rPr lang="ru-RU" sz="2800" dirty="0" err="1"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Девья</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гора</a:t>
            </a:r>
            <a:endPar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Тайна </a:t>
            </a:r>
            <a:r>
              <a:rPr lang="ru-RU" sz="2800" dirty="0" err="1"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кекуров</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Самарской Луки</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 </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Животные Самарской Луки</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 </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Птицы Самарской Луки</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 </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Растения Самарской Луки</a:t>
            </a:r>
          </a:p>
          <a:p>
            <a:pPr marL="45720" indent="0">
              <a:buNone/>
            </a:pP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 </a:t>
            </a:r>
            <a:r>
              <a:rPr lang="ru-RU" sz="2800" dirty="0" smtClean="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Деревья Самарской Луки</a:t>
            </a:r>
            <a:endParaRPr lang="ru-RU" sz="2800" dirty="0">
              <a:solidFill>
                <a:schemeClr val="accent1">
                  <a:lumMod val="7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90796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789709"/>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 Самарская Лука</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1"/>
          </p:nvPr>
        </p:nvSpPr>
        <p:spPr>
          <a:xfrm>
            <a:off x="526473" y="1399308"/>
            <a:ext cx="6968836" cy="5056909"/>
          </a:xfrm>
        </p:spPr>
        <p:txBody>
          <a:bodyPr>
            <a:normAutofit fontScale="85000" lnSpcReduction="20000"/>
          </a:bodyPr>
          <a:lstStyle/>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Это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территория, ограниченная излучиной Волги в ее среднем течении. В северной части к национальному парку примыкает Жигулевский государственный природный заповедник и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г. Жигулёвск. </a:t>
            </a:r>
          </a:p>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В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остальном внешние границы парка представляют собой естественные рубежи излучины Волги.</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Национальный парк располагается на территории Волжского, Ставропольского и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Сызранского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административных районов. Общая площадь парка составляет 127,2 тыс. га, из них 66,1 тыс. га (52,0% общей площади) земель лесного фонда предоставлены национальному парку, 61,1 тыс. га (48,0%) земель других собственников, владельцев и пользователей включены в границы парка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без изъятия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их из хозяйственного использования. </a:t>
            </a:r>
            <a:endPar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На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территории национального парка расположены 31сельский населенный пункт и 2 поселка, в которых проживает около 25 тыс. человек. По западной части парка проходит железная дорога Сызрань-Жигулевск-Тольятти. Сеть автомобильных дорог состоит из дороги общегосударственного значения Москва-Самара и восьми местных дорог.</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915812" y="1572011"/>
            <a:ext cx="3706813" cy="2079141"/>
          </a:xfrm>
        </p:spPr>
      </p:pic>
      <p:pic>
        <p:nvPicPr>
          <p:cNvPr id="7" name="Рисунок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54425" y="3823854"/>
            <a:ext cx="4029588" cy="2466108"/>
          </a:xfrm>
          <a:prstGeom prst="rect">
            <a:avLst/>
          </a:prstGeom>
        </p:spPr>
      </p:pic>
    </p:spTree>
    <p:extLst>
      <p:ext uri="{BB962C8B-B14F-4D97-AF65-F5344CB8AC3E}">
        <p14:creationId xmlns:p14="http://schemas.microsoft.com/office/powerpoint/2010/main" val="27157188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4294967295"/>
          </p:nvPr>
        </p:nvSpPr>
        <p:spPr>
          <a:xfrm>
            <a:off x="498765" y="568036"/>
            <a:ext cx="5250872" cy="5874039"/>
          </a:xfrm>
        </p:spPr>
        <p:txBody>
          <a:bodyPr>
            <a:normAutofit fontScale="92500" lnSpcReduction="20000"/>
          </a:bodyPr>
          <a:lstStyle/>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Северную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часть территории Самарской Луки занимают Жигулевские горы (13% всей территории) с наивысшими отметками до 370 м. К югу гористая местность переходит в нагорную часть Самарской Луки с общим падением уклона к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р. Волге,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 характерным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переходом волнисто-овражистого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рельефа в равнину</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 indent="0" algn="jus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Единственной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водной артерией Самарской Луки является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р. Волга.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Со строительством плотин на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р. Волге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образованы два водохранилища — Куйбышевское и Саратовское. </a:t>
            </a:r>
            <a:endPar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Ширина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на разных участках Саратовского водохранилища в пределах Самарской Луки колеблется от 1-2 км в межень до 13-15 км в половодье. Максимальные глубины 14-18 м.</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6803736" y="672090"/>
            <a:ext cx="4432300" cy="2244725"/>
          </a:xfr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0588" y="3172691"/>
            <a:ext cx="5588348" cy="3140652"/>
          </a:xfrm>
          <a:prstGeom prst="rect">
            <a:avLst/>
          </a:prstGeom>
        </p:spPr>
      </p:pic>
    </p:spTree>
    <p:extLst>
      <p:ext uri="{BB962C8B-B14F-4D97-AF65-F5344CB8AC3E}">
        <p14:creationId xmlns:p14="http://schemas.microsoft.com/office/powerpoint/2010/main" val="30557491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a:xfrm>
            <a:off x="1143000" y="609600"/>
            <a:ext cx="9875520" cy="955964"/>
          </a:xfrm>
        </p:spPr>
        <p:txBody>
          <a:bodyPr>
            <a:normAutofit fontScale="90000"/>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Базы отдыха и туристические комплексы в Самарской Луке</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Объект 4"/>
          <p:cNvSpPr>
            <a:spLocks noGrp="1"/>
          </p:cNvSpPr>
          <p:nvPr>
            <p:ph sz="half" idx="1"/>
          </p:nvPr>
        </p:nvSpPr>
        <p:spPr>
          <a:xfrm>
            <a:off x="457200" y="1773383"/>
            <a:ext cx="5440680" cy="4613562"/>
          </a:xfrm>
        </p:spPr>
        <p:txBody>
          <a:bodyPr>
            <a:normAutofit fontScale="77500" lnSpcReduction="20000"/>
          </a:bodyPr>
          <a:lstStyle/>
          <a:p>
            <a:pPr marL="45720" indent="0" algn="just">
              <a:lnSpc>
                <a:spcPct val="107000"/>
              </a:lnSpc>
              <a:spcAft>
                <a:spcPts val="900"/>
              </a:spcAft>
              <a:buNone/>
            </a:pPr>
            <a:r>
              <a:rPr lang="ru-RU" sz="31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У жителей Самарской области </a:t>
            </a:r>
            <a:r>
              <a:rPr lang="ru-RU" sz="31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всегда были в почете различные базы отдыха, позволяющие недорого и весело провести время «на природе». В сезоне 2022 года этот тренд только </a:t>
            </a:r>
            <a:r>
              <a:rPr lang="ru-RU" sz="31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усилился. </a:t>
            </a:r>
            <a:r>
              <a:rPr lang="ru-RU" sz="31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Для многих </a:t>
            </a:r>
            <a:r>
              <a:rPr lang="ru-RU" sz="31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самарцев</a:t>
            </a:r>
            <a:r>
              <a:rPr lang="ru-RU" sz="31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доброй традицией стала встреча Нового года или </a:t>
            </a:r>
            <a:r>
              <a:rPr lang="ru-RU" sz="31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Рождества, особенный спрос в летний период на территориях баз отдыха и туристических комплекс </a:t>
            </a:r>
            <a:r>
              <a:rPr lang="ru-RU" sz="31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Самарской </a:t>
            </a:r>
            <a:r>
              <a:rPr lang="ru-RU" sz="31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Луки </a:t>
            </a:r>
            <a:r>
              <a:rPr lang="ru-RU" sz="31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 приятной компании своих родственников, друзей или сослуживцев.</a:t>
            </a:r>
            <a:endParaRPr lang="ru-RU" sz="31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marL="45720" indent="0">
              <a:buNone/>
            </a:pPr>
            <a:endParaRPr lang="ru-RU" sz="3600" dirty="0">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pic>
        <p:nvPicPr>
          <p:cNvPr id="7" name="Объект 6"/>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633369" y="2057400"/>
            <a:ext cx="4022725" cy="4022725"/>
          </a:xfrm>
        </p:spPr>
      </p:pic>
    </p:spTree>
    <p:extLst>
      <p:ext uri="{BB962C8B-B14F-4D97-AF65-F5344CB8AC3E}">
        <p14:creationId xmlns:p14="http://schemas.microsoft.com/office/powerpoint/2010/main" val="11296678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sz="half" idx="4294967295"/>
          </p:nvPr>
        </p:nvSpPr>
        <p:spPr>
          <a:xfrm>
            <a:off x="609600" y="554182"/>
            <a:ext cx="4655127" cy="5846618"/>
          </a:xfrm>
        </p:spPr>
        <p:txBody>
          <a:bodyPr>
            <a:normAutofit/>
          </a:bodyPr>
          <a:lstStyle/>
          <a:p>
            <a:pPr marL="45720" lvl="0" indent="0" algn="just">
              <a:buClr>
                <a:srgbClr val="A6B727"/>
              </a:buClr>
              <a:buNone/>
            </a:pPr>
            <a:r>
              <a:rPr lang="ru-RU" sz="1800" dirty="0" smtClean="0">
                <a:solidFill>
                  <a:srgbClr val="A6B727">
                    <a:lumMod val="75000"/>
                  </a:srgbClr>
                </a:solidFill>
                <a:latin typeface="Times New Roman" panose="02020603050405020304" pitchFamily="18" charset="0"/>
                <a:cs typeface="Times New Roman" panose="02020603050405020304" pitchFamily="18" charset="0"/>
              </a:rPr>
              <a:t>Красивые названия базы отдыха и туристических комплексов «Сосновый бор на Усе», «</a:t>
            </a:r>
            <a:r>
              <a:rPr lang="ru-RU" sz="1800" dirty="0" err="1" smtClean="0">
                <a:solidFill>
                  <a:srgbClr val="A6B727">
                    <a:lumMod val="75000"/>
                  </a:srgbClr>
                </a:solidFill>
                <a:latin typeface="Times New Roman" panose="02020603050405020304" pitchFamily="18" charset="0"/>
                <a:cs typeface="Times New Roman" panose="02020603050405020304" pitchFamily="18" charset="0"/>
              </a:rPr>
              <a:t>Усинка</a:t>
            </a:r>
            <a:r>
              <a:rPr lang="ru-RU" sz="1800" dirty="0" smtClean="0">
                <a:solidFill>
                  <a:srgbClr val="A6B727">
                    <a:lumMod val="75000"/>
                  </a:srgbClr>
                </a:solidFill>
                <a:latin typeface="Times New Roman" panose="02020603050405020304" pitchFamily="18" charset="0"/>
                <a:cs typeface="Times New Roman" panose="02020603050405020304" pitchFamily="18" charset="0"/>
              </a:rPr>
              <a:t>», «Высокий берег», «Лазурная», «Россия», «Малыш», «Звёздный», «Искра», «Тихий плёс», «Лукоморье», «У Волги», «Мелодия Жигулей». Шесть преимуществ для выбора отдыха в Самарской Луке:</a:t>
            </a:r>
          </a:p>
          <a:p>
            <a:pPr marL="45720" lvl="0" indent="0">
              <a:buClr>
                <a:srgbClr val="A6B727"/>
              </a:buClr>
              <a:buNone/>
            </a:pPr>
            <a:r>
              <a:rPr lang="ru-RU" sz="1800" dirty="0" smtClean="0">
                <a:solidFill>
                  <a:srgbClr val="A6B727">
                    <a:lumMod val="75000"/>
                  </a:srgbClr>
                </a:solidFill>
                <a:latin typeface="Times New Roman" panose="02020603050405020304" pitchFamily="18" charset="0"/>
                <a:cs typeface="Times New Roman" panose="02020603050405020304" pitchFamily="18" charset="0"/>
              </a:rPr>
              <a:t>1. </a:t>
            </a:r>
            <a:r>
              <a:rPr lang="ru-RU" sz="1800" dirty="0">
                <a:solidFill>
                  <a:srgbClr val="A6B727">
                    <a:lumMod val="75000"/>
                  </a:srgbClr>
                </a:solidFill>
                <a:latin typeface="Times New Roman" panose="02020603050405020304" pitchFamily="18" charset="0"/>
                <a:cs typeface="Times New Roman" panose="02020603050405020304" pitchFamily="18" charset="0"/>
              </a:rPr>
              <a:t>Мягкий климат, уникальная природа </a:t>
            </a:r>
            <a:r>
              <a:rPr lang="ru-RU" sz="1800" dirty="0" smtClean="0">
                <a:solidFill>
                  <a:srgbClr val="A6B727">
                    <a:lumMod val="75000"/>
                  </a:srgbClr>
                </a:solidFill>
                <a:latin typeface="Times New Roman" panose="02020603050405020304" pitchFamily="18" charset="0"/>
                <a:cs typeface="Times New Roman" panose="02020603050405020304" pitchFamily="18" charset="0"/>
              </a:rPr>
              <a:t>Жигулей.</a:t>
            </a:r>
            <a:endParaRPr lang="ru-RU" sz="1800" dirty="0">
              <a:solidFill>
                <a:srgbClr val="A6B727">
                  <a:lumMod val="75000"/>
                </a:srgbClr>
              </a:solidFill>
              <a:latin typeface="Times New Roman" panose="02020603050405020304" pitchFamily="18" charset="0"/>
              <a:cs typeface="Times New Roman" panose="02020603050405020304" pitchFamily="18" charset="0"/>
            </a:endParaRPr>
          </a:p>
          <a:p>
            <a:pPr marL="45720" lvl="0" indent="0">
              <a:buClr>
                <a:srgbClr val="A6B727"/>
              </a:buClr>
              <a:buNone/>
            </a:pPr>
            <a:r>
              <a:rPr lang="ru-RU" sz="1800" dirty="0">
                <a:solidFill>
                  <a:srgbClr val="A6B727">
                    <a:lumMod val="75000"/>
                  </a:srgbClr>
                </a:solidFill>
                <a:latin typeface="Times New Roman" panose="02020603050405020304" pitchFamily="18" charset="0"/>
                <a:cs typeface="Times New Roman" panose="02020603050405020304" pitchFamily="18" charset="0"/>
              </a:rPr>
              <a:t>2. Широкий выбор предложений по </a:t>
            </a:r>
            <a:r>
              <a:rPr lang="ru-RU" sz="1800" dirty="0" smtClean="0">
                <a:solidFill>
                  <a:srgbClr val="A6B727">
                    <a:lumMod val="75000"/>
                  </a:srgbClr>
                </a:solidFill>
                <a:latin typeface="Times New Roman" panose="02020603050405020304" pitchFamily="18" charset="0"/>
                <a:cs typeface="Times New Roman" panose="02020603050405020304" pitchFamily="18" charset="0"/>
              </a:rPr>
              <a:t>турбазам.</a:t>
            </a:r>
            <a:endParaRPr lang="ru-RU" sz="1800" dirty="0">
              <a:solidFill>
                <a:srgbClr val="A6B727">
                  <a:lumMod val="75000"/>
                </a:srgbClr>
              </a:solidFill>
              <a:latin typeface="Times New Roman" panose="02020603050405020304" pitchFamily="18" charset="0"/>
              <a:cs typeface="Times New Roman" panose="02020603050405020304" pitchFamily="18" charset="0"/>
            </a:endParaRPr>
          </a:p>
          <a:p>
            <a:pPr marL="45720" lvl="0" indent="0">
              <a:buClr>
                <a:srgbClr val="A6B727"/>
              </a:buClr>
              <a:buNone/>
            </a:pPr>
            <a:r>
              <a:rPr lang="ru-RU" sz="1800" dirty="0">
                <a:solidFill>
                  <a:srgbClr val="A6B727">
                    <a:lumMod val="75000"/>
                  </a:srgbClr>
                </a:solidFill>
                <a:latin typeface="Times New Roman" panose="02020603050405020304" pitchFamily="18" charset="0"/>
                <a:cs typeface="Times New Roman" panose="02020603050405020304" pitchFamily="18" charset="0"/>
              </a:rPr>
              <a:t>3. Развлечения и активный отдых на </a:t>
            </a:r>
            <a:r>
              <a:rPr lang="ru-RU" sz="1800" dirty="0" smtClean="0">
                <a:solidFill>
                  <a:srgbClr val="A6B727">
                    <a:lumMod val="75000"/>
                  </a:srgbClr>
                </a:solidFill>
                <a:latin typeface="Times New Roman" panose="02020603050405020304" pitchFamily="18" charset="0"/>
                <a:cs typeface="Times New Roman" panose="02020603050405020304" pitchFamily="18" charset="0"/>
              </a:rPr>
              <a:t>турбазах.</a:t>
            </a:r>
            <a:endParaRPr lang="ru-RU" sz="1800" dirty="0">
              <a:solidFill>
                <a:srgbClr val="A6B727">
                  <a:lumMod val="75000"/>
                </a:srgbClr>
              </a:solidFill>
              <a:latin typeface="Times New Roman" panose="02020603050405020304" pitchFamily="18" charset="0"/>
              <a:cs typeface="Times New Roman" panose="02020603050405020304" pitchFamily="18" charset="0"/>
            </a:endParaRPr>
          </a:p>
          <a:p>
            <a:pPr marL="45720" lvl="0" indent="0">
              <a:buClr>
                <a:srgbClr val="A6B727"/>
              </a:buClr>
              <a:buNone/>
            </a:pPr>
            <a:r>
              <a:rPr lang="ru-RU" sz="1800" dirty="0">
                <a:solidFill>
                  <a:srgbClr val="A6B727">
                    <a:lumMod val="75000"/>
                  </a:srgbClr>
                </a:solidFill>
                <a:latin typeface="Times New Roman" panose="02020603050405020304" pitchFamily="18" charset="0"/>
                <a:cs typeface="Times New Roman" panose="02020603050405020304" pitchFamily="18" charset="0"/>
              </a:rPr>
              <a:t>4. Экскурсии во время </a:t>
            </a:r>
            <a:r>
              <a:rPr lang="ru-RU" sz="1800" dirty="0" smtClean="0">
                <a:solidFill>
                  <a:srgbClr val="A6B727">
                    <a:lumMod val="75000"/>
                  </a:srgbClr>
                </a:solidFill>
                <a:latin typeface="Times New Roman" panose="02020603050405020304" pitchFamily="18" charset="0"/>
                <a:cs typeface="Times New Roman" panose="02020603050405020304" pitchFamily="18" charset="0"/>
              </a:rPr>
              <a:t>отдыха.</a:t>
            </a:r>
            <a:endParaRPr lang="ru-RU" sz="1800" dirty="0">
              <a:solidFill>
                <a:srgbClr val="A6B727">
                  <a:lumMod val="75000"/>
                </a:srgbClr>
              </a:solidFill>
              <a:latin typeface="Times New Roman" panose="02020603050405020304" pitchFamily="18" charset="0"/>
              <a:cs typeface="Times New Roman" panose="02020603050405020304" pitchFamily="18" charset="0"/>
            </a:endParaRPr>
          </a:p>
          <a:p>
            <a:pPr marL="45720" lvl="0" indent="0">
              <a:buClr>
                <a:srgbClr val="A6B727"/>
              </a:buClr>
              <a:buNone/>
            </a:pPr>
            <a:r>
              <a:rPr lang="ru-RU" sz="1800" dirty="0">
                <a:solidFill>
                  <a:srgbClr val="A6B727">
                    <a:lumMod val="75000"/>
                  </a:srgbClr>
                </a:solidFill>
                <a:latin typeface="Times New Roman" panose="02020603050405020304" pitchFamily="18" charset="0"/>
                <a:cs typeface="Times New Roman" panose="02020603050405020304" pitchFamily="18" charset="0"/>
              </a:rPr>
              <a:t>5. Доступный уровень </a:t>
            </a:r>
            <a:r>
              <a:rPr lang="ru-RU" sz="1800" dirty="0" smtClean="0">
                <a:solidFill>
                  <a:srgbClr val="A6B727">
                    <a:lumMod val="75000"/>
                  </a:srgbClr>
                </a:solidFill>
                <a:latin typeface="Times New Roman" panose="02020603050405020304" pitchFamily="18" charset="0"/>
                <a:cs typeface="Times New Roman" panose="02020603050405020304" pitchFamily="18" charset="0"/>
              </a:rPr>
              <a:t>цен.</a:t>
            </a:r>
            <a:endParaRPr lang="ru-RU" sz="1800" dirty="0">
              <a:solidFill>
                <a:srgbClr val="A6B727">
                  <a:lumMod val="75000"/>
                </a:srgbClr>
              </a:solidFill>
              <a:latin typeface="Times New Roman" panose="02020603050405020304" pitchFamily="18" charset="0"/>
              <a:cs typeface="Times New Roman" panose="02020603050405020304" pitchFamily="18" charset="0"/>
            </a:endParaRPr>
          </a:p>
          <a:p>
            <a:pPr marL="45720" lvl="0" indent="0">
              <a:buClr>
                <a:srgbClr val="A6B727"/>
              </a:buClr>
              <a:buNone/>
            </a:pPr>
            <a:r>
              <a:rPr lang="ru-RU" sz="1800" dirty="0">
                <a:solidFill>
                  <a:srgbClr val="A6B727">
                    <a:lumMod val="75000"/>
                  </a:srgbClr>
                </a:solidFill>
                <a:latin typeface="Times New Roman" panose="02020603050405020304" pitchFamily="18" charset="0"/>
                <a:cs typeface="Times New Roman" panose="02020603050405020304" pitchFamily="18" charset="0"/>
              </a:rPr>
              <a:t>6. Вполне достойное качество </a:t>
            </a:r>
            <a:r>
              <a:rPr lang="ru-RU" sz="1800" dirty="0" smtClean="0">
                <a:solidFill>
                  <a:srgbClr val="A6B727">
                    <a:lumMod val="75000"/>
                  </a:srgbClr>
                </a:solidFill>
                <a:latin typeface="Times New Roman" panose="02020603050405020304" pitchFamily="18" charset="0"/>
                <a:cs typeface="Times New Roman" panose="02020603050405020304" pitchFamily="18" charset="0"/>
              </a:rPr>
              <a:t>отдыха.</a:t>
            </a:r>
          </a:p>
          <a:p>
            <a:pPr marL="45720" lvl="0" indent="0">
              <a:buClr>
                <a:srgbClr val="A6B727"/>
              </a:buClr>
              <a:buNone/>
            </a:pPr>
            <a:endParaRPr lang="ru-RU" sz="1800" dirty="0">
              <a:solidFill>
                <a:srgbClr val="A6B727">
                  <a:lumMod val="75000"/>
                </a:srgbClr>
              </a:solidFill>
              <a:latin typeface="Times New Roman" panose="02020603050405020304" pitchFamily="18" charset="0"/>
              <a:cs typeface="Times New Roman" panose="02020603050405020304" pitchFamily="18" charset="0"/>
            </a:endParaRPr>
          </a:p>
          <a:p>
            <a:endParaRPr lang="ru-RU" dirty="0"/>
          </a:p>
        </p:txBody>
      </p:sp>
      <p:pic>
        <p:nvPicPr>
          <p:cNvPr id="7" name="Объект 6"/>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8659090" y="457255"/>
            <a:ext cx="3087548" cy="1852529"/>
          </a:xfrm>
        </p:spPr>
      </p:pic>
      <p:pic>
        <p:nvPicPr>
          <p:cNvPr id="8" name="Рисунок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13284" y="794876"/>
            <a:ext cx="3239771" cy="2158497"/>
          </a:xfrm>
          <a:prstGeom prst="rect">
            <a:avLst/>
          </a:prstGeom>
        </p:spPr>
      </p:pic>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7667" y="2455029"/>
            <a:ext cx="3188971" cy="1913383"/>
          </a:xfrm>
          <a:prstGeom prst="rect">
            <a:avLst/>
          </a:prstGeom>
        </p:spPr>
      </p:pic>
      <p:pic>
        <p:nvPicPr>
          <p:cNvPr id="10" name="Рисунок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13283" y="3297882"/>
            <a:ext cx="3239771" cy="1877969"/>
          </a:xfrm>
          <a:prstGeom prst="rect">
            <a:avLst/>
          </a:prstGeom>
        </p:spPr>
      </p:pic>
      <p:pic>
        <p:nvPicPr>
          <p:cNvPr id="11" name="Рисунок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57667" y="4613526"/>
            <a:ext cx="2612309" cy="1959231"/>
          </a:xfrm>
          <a:prstGeom prst="rect">
            <a:avLst/>
          </a:prstGeom>
        </p:spPr>
      </p:pic>
    </p:spTree>
    <p:extLst>
      <p:ext uri="{BB962C8B-B14F-4D97-AF65-F5344CB8AC3E}">
        <p14:creationId xmlns:p14="http://schemas.microsoft.com/office/powerpoint/2010/main" val="187500041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900545"/>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 Жигулёвский заповедник</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620684" y="1510145"/>
            <a:ext cx="2466975" cy="1847850"/>
          </a:xfrm>
        </p:spPr>
      </p:pic>
      <p:sp>
        <p:nvSpPr>
          <p:cNvPr id="5" name="Объект 4"/>
          <p:cNvSpPr>
            <a:spLocks noGrp="1"/>
          </p:cNvSpPr>
          <p:nvPr>
            <p:ph sz="half" idx="2"/>
          </p:nvPr>
        </p:nvSpPr>
        <p:spPr>
          <a:xfrm>
            <a:off x="6442364" y="1510145"/>
            <a:ext cx="5098472" cy="4570615"/>
          </a:xfrm>
        </p:spPr>
        <p:txBody>
          <a:bodyPr>
            <a:normAutofit fontScale="92500" lnSpcReduction="20000"/>
          </a:bodyPr>
          <a:lstStyle/>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Заповедник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расположен на Самарской Луке, в Самарской области.</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Впервые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заповедник был организован 19 августа 1927 года. Тогда это был всего лишь участок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Средневолжского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заповедника. Позднее участок обрёл самостоятельность и был назван Куйбышевским заповедником.</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В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1955 году вместе с десятками других заповедников страны Куйбышевский был ликвидирован. После этого на территории начинается добыча нефти, проложены линии электропередачи. В 1959 году заповедник вновь был открыт, но уже в 1961 году закрыт.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Последнее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возрождение заповедника произошло в 1966 году.</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4718" y="3106881"/>
            <a:ext cx="4229100" cy="3171825"/>
          </a:xfrm>
          <a:prstGeom prst="rect">
            <a:avLst/>
          </a:prstGeom>
        </p:spPr>
      </p:pic>
    </p:spTree>
    <p:extLst>
      <p:ext uri="{BB962C8B-B14F-4D97-AF65-F5344CB8AC3E}">
        <p14:creationId xmlns:p14="http://schemas.microsoft.com/office/powerpoint/2010/main" val="2871933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sz="half" idx="4294967295"/>
          </p:nvPr>
        </p:nvSpPr>
        <p:spPr>
          <a:xfrm>
            <a:off x="6400800" y="409573"/>
            <a:ext cx="5126182" cy="6074353"/>
          </a:xfrm>
        </p:spPr>
        <p:txBody>
          <a:bodyPr>
            <a:normAutofit fontScale="92500" lnSpcReduction="10000"/>
          </a:bodyPr>
          <a:lstStyle/>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Постановлением 31 мая 1977 года заповеднику присвоено имя его основателя и первого директора Ивана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Спрыгина</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Общая площадь заповедника 23 157 гектаров (из которых 542 гектара расположено на островах Волги). Вокруг заповедника установлена охранная зона 1132 гектара</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t>
            </a:r>
          </a:p>
          <a:p>
            <a:pPr marL="45720" indent="0" algn="jus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2007 году Жигулёвский заповедник получил сертификат ЮНЕСКО об организации в России комплексного Средне-Волжского биосферного резервата, в который входят Жигулевский заповедник и национальный парк </a:t>
            </a: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Самарская Лука».</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Заповедник находится в поясе континентального климата умеренных широт. Безморозный период в районе заповедника в среднем продолжается 159 дней.</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8180" y="2436124"/>
            <a:ext cx="3292620" cy="2195080"/>
          </a:xfrm>
          <a:prstGeom prst="rect">
            <a:avLst/>
          </a:prstGeom>
        </p:spPr>
      </p:pic>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1453" y="4358119"/>
            <a:ext cx="2998032" cy="1995054"/>
          </a:xfrm>
          <a:prstGeom prst="rect">
            <a:avLst/>
          </a:prstGeom>
        </p:spPr>
      </p:pic>
      <p:pic>
        <p:nvPicPr>
          <p:cNvPr id="9" name="Рисунок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1453" y="409573"/>
            <a:ext cx="3066182" cy="2299636"/>
          </a:xfrm>
          <a:prstGeom prst="rect">
            <a:avLst/>
          </a:prstGeom>
        </p:spPr>
      </p:pic>
    </p:spTree>
    <p:extLst>
      <p:ext uri="{BB962C8B-B14F-4D97-AF65-F5344CB8AC3E}">
        <p14:creationId xmlns:p14="http://schemas.microsoft.com/office/powerpoint/2010/main" val="9497755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969818"/>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 Гора «</a:t>
            </a:r>
            <a:r>
              <a:rPr lang="ru-RU"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Стрельная</a:t>
            </a: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1"/>
          </p:nvPr>
        </p:nvSpPr>
        <p:spPr>
          <a:xfrm>
            <a:off x="512619" y="1579418"/>
            <a:ext cx="4710546" cy="4890655"/>
          </a:xfrm>
        </p:spPr>
        <p:txBody>
          <a:bodyPr>
            <a:normAutofit fontScale="92500" lnSpcReduction="10000"/>
          </a:bodyPr>
          <a:lstStyle/>
          <a:p>
            <a:pPr marL="45720" indent="0" algn="jus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Гора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Стрельная</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является самой высокой вершиной Жигулей - 375 м над уровнем моря. Ее хребет отходит на северо-запад от основного массива Жигулей, слегка понижаясь вначале, а перед окончанием неожиданно поднимается вверх, образуя небольшую уютную площадку с прекрасным видом на заволжские дали. Затем он сужается в узкий гребень - "чертов мост", ведущий к конусообразной вершине горы. Здесь каменные глыбы образуют небольшой грот, в котором, по преданию, располагался дозорный пост "вольных людей". </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713268" y="1925782"/>
            <a:ext cx="5654098" cy="3769398"/>
          </a:xfrm>
        </p:spPr>
      </p:pic>
    </p:spTree>
    <p:extLst>
      <p:ext uri="{BB962C8B-B14F-4D97-AF65-F5344CB8AC3E}">
        <p14:creationId xmlns:p14="http://schemas.microsoft.com/office/powerpoint/2010/main" val="3708677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554182" y="568035"/>
            <a:ext cx="5153891" cy="5763491"/>
          </a:xfrm>
        </p:spPr>
        <p:txBody>
          <a:bodyPr>
            <a:normAutofit fontScale="92500" lnSpcReduction="10000"/>
          </a:bodyPr>
          <a:lstStyle/>
          <a:p>
            <a:pPr marL="45720" indent="0" algn="just">
              <a:lnSpc>
                <a:spcPct val="107000"/>
              </a:lnSpc>
              <a:spcAft>
                <a:spcPts val="800"/>
              </a:spcAf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Отсюда они просматривали течение Волги на сорок верст и кострами подавали скрывавшимся за островами разбойничьим стругам весть о приближении купеческих караванов. И вылетали тогда спрятавшиеся в засаде струги из-за острова на стрежень, и грозный клич "Сарынь на кичку!" заставлял гребцов бросать весла, а купеческие сердца - трепетать от страха... После разгрома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Разинского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восстания, Жигулевская вольница не прекратила свое существование, но к разбойному промыслу добавился вполне мирный, хотя и не менее богатырский - бурлацкий, а также древнейшее занятие приречных жителей – рыболовство.</a:t>
            </a:r>
            <a:endParaRPr lang="ru-RU" sz="4400" dirty="0">
              <a:solidFill>
                <a:schemeClr val="accent1">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59237" y="568035"/>
            <a:ext cx="4946072" cy="3294084"/>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66363" y="3670144"/>
            <a:ext cx="3726873" cy="2661382"/>
          </a:xfrm>
          <a:prstGeom prst="rect">
            <a:avLst/>
          </a:prstGeom>
        </p:spPr>
      </p:pic>
    </p:spTree>
    <p:extLst>
      <p:ext uri="{BB962C8B-B14F-4D97-AF65-F5344CB8AC3E}">
        <p14:creationId xmlns:p14="http://schemas.microsoft.com/office/powerpoint/2010/main" val="21677843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900545"/>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 Верблюд - </a:t>
            </a:r>
            <a:r>
              <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a:t>
            </a: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ора</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Объект 6"/>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551412" y="1510145"/>
            <a:ext cx="3587714" cy="4022725"/>
          </a:xfrm>
        </p:spPr>
      </p:pic>
      <p:sp>
        <p:nvSpPr>
          <p:cNvPr id="6" name="Объект 5"/>
          <p:cNvSpPr>
            <a:spLocks noGrp="1"/>
          </p:cNvSpPr>
          <p:nvPr>
            <p:ph sz="half" idx="2"/>
          </p:nvPr>
        </p:nvSpPr>
        <p:spPr>
          <a:xfrm>
            <a:off x="6267611" y="1510145"/>
            <a:ext cx="5342497" cy="4959928"/>
          </a:xfrm>
        </p:spPr>
        <p:txBody>
          <a:bodyPr>
            <a:normAutofit/>
          </a:bodyPr>
          <a:lstStyle/>
          <a:p>
            <a:pPr marL="45720" lvl="0" indent="0">
              <a:buClr>
                <a:srgbClr val="A6B727"/>
              </a:buClr>
              <a:buNone/>
            </a:pPr>
            <a:r>
              <a:rPr lang="ru-RU" sz="20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Топонима "Верблюд-гора" как такового еще не было, он появился в советский период после исчезновения скал Козьих Рожек. Действительно, на фоне зеленеющих склонов очертания этой горы, а точнее ее восточной части со скалой - напоминают поднятую вверх голову, изогнутую шею, спину с двумя горбами - точь-в-точь фигура верблюда, застывшая в позе отдыхающего животного.</a:t>
            </a:r>
            <a:br>
              <a:rPr lang="ru-RU" sz="20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0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Гора Верблюд в современном понимании представляет собой часть горного массива Жигулей между </a:t>
            </a:r>
            <a:r>
              <a:rPr lang="ru-RU" sz="20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Ширяевским</a:t>
            </a:r>
            <a:r>
              <a:rPr lang="ru-RU" sz="20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и Козьим оврагами. Протяженность горы вдоль Волги около 4 километров, наивысшая точка - 326 метров. </a:t>
            </a:r>
            <a:endParaRPr lang="ru-RU" sz="2000" dirty="0">
              <a:solidFill>
                <a:schemeClr val="accent1">
                  <a:lumMod val="75000"/>
                </a:schemeClr>
              </a:solidFill>
              <a:latin typeface="Times New Roman" panose="02020603050405020304" pitchFamily="18" charset="0"/>
              <a:cs typeface="Times New Roman" panose="02020603050405020304" pitchFamily="18" charset="0"/>
            </a:endParaRPr>
          </a:p>
          <a:p>
            <a:endParaRPr lang="ru-RU" dirty="0"/>
          </a:p>
        </p:txBody>
      </p:sp>
      <p:pic>
        <p:nvPicPr>
          <p:cNvPr id="8" name="Рисунок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64972" y="2903375"/>
            <a:ext cx="2386445" cy="3566698"/>
          </a:xfrm>
          <a:prstGeom prst="rect">
            <a:avLst/>
          </a:prstGeom>
        </p:spPr>
      </p:pic>
    </p:spTree>
    <p:extLst>
      <p:ext uri="{BB962C8B-B14F-4D97-AF65-F5344CB8AC3E}">
        <p14:creationId xmlns:p14="http://schemas.microsoft.com/office/powerpoint/2010/main" val="43650815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6733308" y="623455"/>
            <a:ext cx="4682837" cy="5735781"/>
          </a:xfrm>
        </p:spPr>
        <p:txBody>
          <a:bodyPr>
            <a:normAutofit fontScale="85000" lnSpcReduction="20000"/>
          </a:bodyPr>
          <a:lstStyle/>
          <a:p>
            <a:pPr marL="45720" indent="0" algn="just">
              <a:lnSpc>
                <a:spcPct val="107000"/>
              </a:lnSpc>
              <a:spcAft>
                <a:spcPts val="800"/>
              </a:spcAf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Внимание туристов привлекает не только причудливая форма скалы, но и узкая белая полоса, опоясывающая зеленые склоны гор. Это карьеры, где ломали камень. Их здесь несколько. Самый крупный находится вдоль склона горы Верблюд -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Ванюшинский</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карьер, названный по фамилии предпринимателя, имевшего в начале 20 века заводы по переработке известняка в селе Ширяево. Тут же находятся знаменитые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Верблюдовские</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штольни. Далее, в направлении Крестовой поляны, тянется цепочка более мелких карьеров, объединяющиеся под названием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Бахчеево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по имени оврага, выходящего к Волге. По правую сторону Козьего оврага так же имеются небольшие штольни, на том же уровне, что и на горе Верблюд.</a:t>
            </a:r>
            <a:endParaRPr lang="ru-RU" sz="44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4291" y="1930111"/>
            <a:ext cx="5551054" cy="3122468"/>
          </a:xfrm>
          <a:prstGeom prst="rect">
            <a:avLst/>
          </a:prstGeom>
        </p:spPr>
      </p:pic>
    </p:spTree>
    <p:extLst>
      <p:ext uri="{BB962C8B-B14F-4D97-AF65-F5344CB8AC3E}">
        <p14:creationId xmlns:p14="http://schemas.microsoft.com/office/powerpoint/2010/main" val="31807388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1219056"/>
          </a:xfrm>
        </p:spPr>
        <p:txBody>
          <a:bodyPr>
            <a:normAutofit fontScale="90000"/>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a:t>
            </a:r>
            <a:r>
              <a:rPr lang="ru-RU"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Смотрительная</a:t>
            </a: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площадка </a:t>
            </a:r>
            <a:b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на Поповой горе</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581891" y="2057398"/>
            <a:ext cx="5153891" cy="4232565"/>
          </a:xfrm>
        </p:spPr>
        <p:txBody>
          <a:bodyPr>
            <a:normAutofit fontScale="92500" lnSpcReduction="10000"/>
          </a:bodyPr>
          <a:lstStyle/>
          <a:p>
            <a:pPr marL="45720" indent="0" algn="jus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Попова гора - одна из гор устья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Ширяевского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оврага. Расположена между селом Ширяево и селом Богатырь. Название горы произошло от расположенных на склоне владений местного священника. Здесь, при раскопках в 1923 году, обнаружено селище белгородской культуры 1 века до нашей эры. В горе располагаются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Ширяевские</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штольни, в которых добывался высококачественный известняк. Эти штольни носят и другое название – штольни Поповой горы или Богоявленские каменоломни. </a:t>
            </a: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420918" y="1828655"/>
            <a:ext cx="3773484" cy="2826471"/>
          </a:xfrm>
        </p:spPr>
      </p:pic>
      <p:pic>
        <p:nvPicPr>
          <p:cNvPr id="6" name="Рисунок 5"/>
          <p:cNvPicPr>
            <a:picLocks noChangeAspect="1"/>
          </p:cNvPicPr>
          <p:nvPr/>
        </p:nvPicPr>
        <p:blipFill>
          <a:blip r:embed="rId3"/>
          <a:stretch>
            <a:fillRect/>
          </a:stretch>
        </p:blipFill>
        <p:spPr>
          <a:xfrm>
            <a:off x="6330142" y="3712780"/>
            <a:ext cx="1859441" cy="2743438"/>
          </a:xfrm>
          <a:prstGeom prst="rect">
            <a:avLst/>
          </a:prstGeom>
        </p:spPr>
      </p:pic>
    </p:spTree>
    <p:extLst>
      <p:ext uri="{BB962C8B-B14F-4D97-AF65-F5344CB8AC3E}">
        <p14:creationId xmlns:p14="http://schemas.microsoft.com/office/powerpoint/2010/main" val="248804947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Объект 4"/>
          <p:cNvPicPr>
            <a:picLocks noGrp="1" noChangeAspect="1"/>
          </p:cNvPicPr>
          <p:nvPr>
            <p:ph sz="half" idx="4294967295"/>
          </p:nvPr>
        </p:nvPicPr>
        <p:blipFill>
          <a:blip r:embed="rId2" cstate="print">
            <a:extLst>
              <a:ext uri="{28A0092B-C50C-407E-A947-70E740481C1C}">
                <a14:useLocalDpi xmlns:a14="http://schemas.microsoft.com/office/drawing/2010/main" val="0"/>
              </a:ext>
            </a:extLst>
          </a:blip>
          <a:stretch>
            <a:fillRect/>
          </a:stretch>
        </p:blipFill>
        <p:spPr>
          <a:xfrm>
            <a:off x="6309517" y="1593272"/>
            <a:ext cx="5314446" cy="3532910"/>
          </a:xfrm>
        </p:spPr>
      </p:pic>
      <p:sp>
        <p:nvSpPr>
          <p:cNvPr id="7" name="Объект 6"/>
          <p:cNvSpPr>
            <a:spLocks noGrp="1"/>
          </p:cNvSpPr>
          <p:nvPr>
            <p:ph sz="half" idx="4294967295"/>
          </p:nvPr>
        </p:nvSpPr>
        <p:spPr>
          <a:xfrm>
            <a:off x="762000" y="609600"/>
            <a:ext cx="5153891" cy="5470525"/>
          </a:xfrm>
        </p:spPr>
        <p:txBody>
          <a:bodyPr>
            <a:normAutofit/>
          </a:bodyPr>
          <a:lstStyle/>
          <a:p>
            <a:pPr marL="45720" indent="0" algn="just">
              <a:lnSpc>
                <a:spcPct val="107000"/>
              </a:lnSpc>
              <a:spcAft>
                <a:spcPts val="800"/>
              </a:spcAf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Они сильно пострадали в результате массированного взрыва Поповой горы, которым пытались создать открытый карьер в 30-х годах прошлого века. В настоящее время в подземных полостях живут летучие мыши редких видов.</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Смотровые площадки. Остались со времени разработки штолен и добычи известняка. Расположены по периметру Поповой горы. На них удобно разбивать лагерь и устраиваться на ночлег.</a:t>
            </a:r>
            <a:endParaRPr lang="ru-RU" sz="44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6673350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0" y="609600"/>
            <a:ext cx="9875838" cy="887413"/>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 Попова гора</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Объект 3"/>
          <p:cNvSpPr>
            <a:spLocks noGrp="1"/>
          </p:cNvSpPr>
          <p:nvPr>
            <p:ph sz="half" idx="4294967295"/>
          </p:nvPr>
        </p:nvSpPr>
        <p:spPr>
          <a:xfrm>
            <a:off x="5971309" y="1497013"/>
            <a:ext cx="5708073" cy="5070042"/>
          </a:xfrm>
        </p:spPr>
        <p:txBody>
          <a:bodyPr>
            <a:normAutofit fontScale="85000" lnSpcReduction="20000"/>
          </a:bodyPr>
          <a:lstStyle/>
          <a:p>
            <a:pPr marL="45720" indent="0" algn="just">
              <a:spcAft>
                <a:spcPts val="1200"/>
              </a:spcAf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Гора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Попова находится на окраине села Ширяево и входит в один из туристических маршрутов при посещении Национального парка Самарская Лука. Как самостоятельная достопримечательность из себя ничего особенного не представляет, но стоит посещения во время визита в село вместе с другими достопримечательностями в окрестностях.</a:t>
            </a:r>
          </a:p>
          <a:p>
            <a:pPr marL="45720" indent="0" algn="just">
              <a:spcAft>
                <a:spcPts val="1200"/>
              </a:spcAft>
              <a:buNone/>
            </a:pPr>
            <a:r>
              <a:rPr lang="ru-RU" sz="24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Примерно </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посередине пути на ее вершину находится смотровая площадка на село и Волгу с беседкой, лавками и памятником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горнодобытчикам</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штолен, а также памятный знак существовавшему когда-то в этих местах государству Волжская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Булгария</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Подъем к смотровой площадке очень простой, занимает не более 10 минут по пологой тропе. Можно подняться и на самую вершину горы, на высоту 200 метров, но туда нет удобной тропы, подниматься придется по крутому склону. На северном склоне горы находятся ныне закрытые для посещения штольни с летучими мышами.</a:t>
            </a:r>
          </a:p>
          <a:p>
            <a:endParaRPr lang="ru-RU"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0003" y="1497012"/>
            <a:ext cx="2736523" cy="2049751"/>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0280" y="3657600"/>
            <a:ext cx="3952573" cy="2633662"/>
          </a:xfrm>
          <a:prstGeom prst="rect">
            <a:avLst/>
          </a:prstGeom>
        </p:spPr>
      </p:pic>
    </p:spTree>
    <p:extLst>
      <p:ext uri="{BB962C8B-B14F-4D97-AF65-F5344CB8AC3E}">
        <p14:creationId xmlns:p14="http://schemas.microsoft.com/office/powerpoint/2010/main" val="136875448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4294967295"/>
          </p:nvPr>
        </p:nvSpPr>
        <p:spPr>
          <a:xfrm>
            <a:off x="6341670" y="510598"/>
            <a:ext cx="5462403" cy="6001038"/>
          </a:xfrm>
        </p:spPr>
        <p:txBody>
          <a:bodyPr>
            <a:normAutofit fontScale="70000" lnSpcReduction="20000"/>
          </a:bodyPr>
          <a:lstStyle/>
          <a:p>
            <a:pPr marL="45720" indent="0" algn="just">
              <a:buNone/>
            </a:pPr>
            <a:r>
              <a:rPr lang="ru-RU" b="1" dirty="0" smtClean="0">
                <a:solidFill>
                  <a:schemeClr val="accent1">
                    <a:lumMod val="75000"/>
                  </a:schemeClr>
                </a:solidFill>
                <a:latin typeface="Times New Roman" panose="02020603050405020304" pitchFamily="18" charset="0"/>
                <a:cs typeface="Times New Roman" panose="02020603050405020304" pitchFamily="18" charset="0"/>
              </a:rPr>
              <a:t>Памятка для туриста. Протяженность</a:t>
            </a:r>
            <a:r>
              <a:rPr lang="ru-RU" b="1" dirty="0">
                <a:solidFill>
                  <a:schemeClr val="accent1">
                    <a:lumMod val="75000"/>
                  </a:schemeClr>
                </a:solidFill>
                <a:latin typeface="Times New Roman" panose="02020603050405020304" pitchFamily="18" charset="0"/>
                <a:cs typeface="Times New Roman" panose="02020603050405020304" pitchFamily="18" charset="0"/>
              </a:rPr>
              <a:t>  маршрута: </a:t>
            </a:r>
            <a:r>
              <a:rPr lang="ru-RU" dirty="0">
                <a:solidFill>
                  <a:schemeClr val="accent1">
                    <a:lumMod val="75000"/>
                  </a:schemeClr>
                </a:solidFill>
                <a:latin typeface="Times New Roman" panose="02020603050405020304" pitchFamily="18" charset="0"/>
                <a:cs typeface="Times New Roman" panose="02020603050405020304" pitchFamily="18" charset="0"/>
              </a:rPr>
              <a:t>1,5 </a:t>
            </a:r>
            <a:r>
              <a:rPr lang="ru-RU" dirty="0" smtClean="0">
                <a:solidFill>
                  <a:schemeClr val="accent1">
                    <a:lumMod val="75000"/>
                  </a:schemeClr>
                </a:solidFill>
                <a:latin typeface="Times New Roman" panose="02020603050405020304" pitchFamily="18" charset="0"/>
                <a:cs typeface="Times New Roman" panose="02020603050405020304" pitchFamily="18" charset="0"/>
              </a:rPr>
              <a:t>км. Расстояние</a:t>
            </a:r>
            <a:r>
              <a:rPr lang="ru-RU" dirty="0">
                <a:solidFill>
                  <a:schemeClr val="accent1">
                    <a:lumMod val="75000"/>
                  </a:schemeClr>
                </a:solidFill>
                <a:latin typeface="Times New Roman" panose="02020603050405020304" pitchFamily="18" charset="0"/>
                <a:cs typeface="Times New Roman" panose="02020603050405020304" pitchFamily="18" charset="0"/>
              </a:rPr>
              <a:t>, которое нужно пройти до тропы пешком: 100 </a:t>
            </a:r>
            <a:r>
              <a:rPr lang="ru-RU" dirty="0" smtClean="0">
                <a:solidFill>
                  <a:schemeClr val="accent1">
                    <a:lumMod val="75000"/>
                  </a:schemeClr>
                </a:solidFill>
                <a:latin typeface="Times New Roman" panose="02020603050405020304" pitchFamily="18" charset="0"/>
                <a:cs typeface="Times New Roman" panose="02020603050405020304" pitchFamily="18" charset="0"/>
              </a:rPr>
              <a:t>м. </a:t>
            </a:r>
            <a:r>
              <a:rPr lang="ru-RU" b="1" dirty="0" smtClean="0">
                <a:solidFill>
                  <a:schemeClr val="accent1">
                    <a:lumMod val="75000"/>
                  </a:schemeClr>
                </a:solidFill>
                <a:latin typeface="Times New Roman" panose="02020603050405020304" pitchFamily="18" charset="0"/>
                <a:cs typeface="Times New Roman" panose="02020603050405020304" pitchFamily="18" charset="0"/>
              </a:rPr>
              <a:t>Тип </a:t>
            </a:r>
            <a:r>
              <a:rPr lang="ru-RU" b="1" dirty="0">
                <a:solidFill>
                  <a:schemeClr val="accent1">
                    <a:lumMod val="75000"/>
                  </a:schemeClr>
                </a:solidFill>
                <a:latin typeface="Times New Roman" panose="02020603050405020304" pitchFamily="18" charset="0"/>
                <a:cs typeface="Times New Roman" panose="02020603050405020304" pitchFamily="18" charset="0"/>
              </a:rPr>
              <a:t>маршрута: </a:t>
            </a:r>
            <a:r>
              <a:rPr lang="ru-RU" dirty="0">
                <a:solidFill>
                  <a:schemeClr val="accent1">
                    <a:lumMod val="75000"/>
                  </a:schemeClr>
                </a:solidFill>
                <a:latin typeface="Times New Roman" panose="02020603050405020304" pitchFamily="18" charset="0"/>
                <a:cs typeface="Times New Roman" panose="02020603050405020304" pitchFamily="18" charset="0"/>
              </a:rPr>
              <a:t>пешеходный, возможно движение на транспорте до парковочной </a:t>
            </a:r>
            <a:r>
              <a:rPr lang="ru-RU" dirty="0" smtClean="0">
                <a:solidFill>
                  <a:schemeClr val="accent1">
                    <a:lumMod val="75000"/>
                  </a:schemeClr>
                </a:solidFill>
                <a:latin typeface="Times New Roman" panose="02020603050405020304" pitchFamily="18" charset="0"/>
                <a:cs typeface="Times New Roman" panose="02020603050405020304" pitchFamily="18" charset="0"/>
              </a:rPr>
              <a:t>площадки. </a:t>
            </a:r>
            <a:r>
              <a:rPr lang="ru-RU" b="1" dirty="0" smtClean="0">
                <a:solidFill>
                  <a:schemeClr val="accent1">
                    <a:lumMod val="75000"/>
                  </a:schemeClr>
                </a:solidFill>
                <a:latin typeface="Times New Roman" panose="02020603050405020304" pitchFamily="18" charset="0"/>
                <a:cs typeface="Times New Roman" panose="02020603050405020304" pitchFamily="18" charset="0"/>
              </a:rPr>
              <a:t>Предполагаемое </a:t>
            </a:r>
            <a:r>
              <a:rPr lang="ru-RU" b="1" dirty="0">
                <a:solidFill>
                  <a:schemeClr val="accent1">
                    <a:lumMod val="75000"/>
                  </a:schemeClr>
                </a:solidFill>
                <a:latin typeface="Times New Roman" panose="02020603050405020304" pitchFamily="18" charset="0"/>
                <a:cs typeface="Times New Roman" panose="02020603050405020304" pitchFamily="18" charset="0"/>
              </a:rPr>
              <a:t>время прохождения маршрута (с посещением смотровой площадки): </a:t>
            </a:r>
            <a:r>
              <a:rPr lang="ru-RU" dirty="0">
                <a:solidFill>
                  <a:schemeClr val="accent1">
                    <a:lumMod val="75000"/>
                  </a:schemeClr>
                </a:solidFill>
                <a:latin typeface="Times New Roman" panose="02020603050405020304" pitchFamily="18" charset="0"/>
                <a:cs typeface="Times New Roman" panose="02020603050405020304" pitchFamily="18" charset="0"/>
              </a:rPr>
              <a:t>1 </a:t>
            </a:r>
            <a:r>
              <a:rPr lang="ru-RU" dirty="0" smtClean="0">
                <a:solidFill>
                  <a:schemeClr val="accent1">
                    <a:lumMod val="75000"/>
                  </a:schemeClr>
                </a:solidFill>
                <a:latin typeface="Times New Roman" panose="02020603050405020304" pitchFamily="18" charset="0"/>
                <a:cs typeface="Times New Roman" panose="02020603050405020304" pitchFamily="18" charset="0"/>
              </a:rPr>
              <a:t>час </a:t>
            </a:r>
            <a:r>
              <a:rPr lang="ru-RU" b="1" dirty="0" smtClean="0">
                <a:solidFill>
                  <a:schemeClr val="accent1">
                    <a:lumMod val="75000"/>
                  </a:schemeClr>
                </a:solidFill>
                <a:latin typeface="Times New Roman" panose="02020603050405020304" pitchFamily="18" charset="0"/>
                <a:cs typeface="Times New Roman" panose="02020603050405020304" pitchFamily="18" charset="0"/>
              </a:rPr>
              <a:t>Сезонность </a:t>
            </a:r>
            <a:r>
              <a:rPr lang="ru-RU" b="1" dirty="0">
                <a:solidFill>
                  <a:schemeClr val="accent1">
                    <a:lumMod val="75000"/>
                  </a:schemeClr>
                </a:solidFill>
                <a:latin typeface="Times New Roman" panose="02020603050405020304" pitchFamily="18" charset="0"/>
                <a:cs typeface="Times New Roman" panose="02020603050405020304" pitchFamily="18" charset="0"/>
              </a:rPr>
              <a:t>использования маршрута: </a:t>
            </a:r>
            <a:r>
              <a:rPr lang="ru-RU" dirty="0" smtClean="0">
                <a:solidFill>
                  <a:schemeClr val="accent1">
                    <a:lumMod val="75000"/>
                  </a:schemeClr>
                </a:solidFill>
                <a:latin typeface="Times New Roman" panose="02020603050405020304" pitchFamily="18" charset="0"/>
                <a:cs typeface="Times New Roman" panose="02020603050405020304" pitchFamily="18" charset="0"/>
              </a:rPr>
              <a:t>круглогодично. </a:t>
            </a:r>
            <a:r>
              <a:rPr lang="ru-RU" b="1" dirty="0" smtClean="0">
                <a:solidFill>
                  <a:schemeClr val="accent1">
                    <a:lumMod val="75000"/>
                  </a:schemeClr>
                </a:solidFill>
                <a:latin typeface="Times New Roman" panose="02020603050405020304" pitchFamily="18" charset="0"/>
                <a:cs typeface="Times New Roman" panose="02020603050405020304" pitchFamily="18" charset="0"/>
              </a:rPr>
              <a:t>Рекомендуемая </a:t>
            </a:r>
            <a:r>
              <a:rPr lang="ru-RU" b="1" dirty="0">
                <a:solidFill>
                  <a:schemeClr val="accent1">
                    <a:lumMod val="75000"/>
                  </a:schemeClr>
                </a:solidFill>
                <a:latin typeface="Times New Roman" panose="02020603050405020304" pitchFamily="18" charset="0"/>
                <a:cs typeface="Times New Roman" panose="02020603050405020304" pitchFamily="18" charset="0"/>
              </a:rPr>
              <a:t>целевая аудитория посетителей:  </a:t>
            </a:r>
            <a:r>
              <a:rPr lang="ru-RU" dirty="0">
                <a:solidFill>
                  <a:schemeClr val="accent1">
                    <a:lumMod val="75000"/>
                  </a:schemeClr>
                </a:solidFill>
                <a:latin typeface="Times New Roman" panose="02020603050405020304" pitchFamily="18" charset="0"/>
                <a:cs typeface="Times New Roman" panose="02020603050405020304" pitchFamily="18" charset="0"/>
              </a:rPr>
              <a:t>Без ограничений.</a:t>
            </a:r>
          </a:p>
          <a:p>
            <a:pPr marL="45720" indent="0" algn="just">
              <a:buNone/>
            </a:pPr>
            <a:r>
              <a:rPr lang="ru-RU" b="1" dirty="0">
                <a:solidFill>
                  <a:schemeClr val="accent1">
                    <a:lumMod val="75000"/>
                  </a:schemeClr>
                </a:solidFill>
                <a:latin typeface="Times New Roman" panose="02020603050405020304" pitchFamily="18" charset="0"/>
                <a:cs typeface="Times New Roman" panose="02020603050405020304" pitchFamily="18" charset="0"/>
              </a:rPr>
              <a:t>Ограничения для маршрута :</a:t>
            </a:r>
            <a:r>
              <a:rPr lang="ru-RU" dirty="0">
                <a:solidFill>
                  <a:schemeClr val="accent1">
                    <a:lumMod val="75000"/>
                  </a:schemeClr>
                </a:solidFill>
                <a:latin typeface="Times New Roman" panose="02020603050405020304" pitchFamily="18" charset="0"/>
                <a:cs typeface="Times New Roman" panose="02020603050405020304" pitchFamily="18" charset="0"/>
              </a:rPr>
              <a:t> В целях безопасности пребывания на рекреационном участке для каждой экскурсионной группы численностью более 20 человек необходимо присутствие ответственного сопровождающего. Рекомендуемая численность группы для одного сопровождающего 15 человек. Учащимся рекомендуется посещать смотровую площадку только в сопровождении родителей или в составе детских групп в сопровождении лица, ответственного за жизнь и здоровье всех участников детской группы.</a:t>
            </a:r>
          </a:p>
          <a:p>
            <a:pPr marL="45720" indent="0" algn="just">
              <a:buNone/>
            </a:pPr>
            <a:r>
              <a:rPr lang="ru-RU" dirty="0">
                <a:solidFill>
                  <a:schemeClr val="accent1">
                    <a:lumMod val="75000"/>
                  </a:schemeClr>
                </a:solidFill>
                <a:latin typeface="Times New Roman" panose="02020603050405020304" pitchFamily="18" charset="0"/>
                <a:cs typeface="Times New Roman" panose="02020603050405020304" pitchFamily="18" charset="0"/>
              </a:rPr>
              <a:t>Тропа начинается входной группой от парковки автотранспорта на склоне горы (на площадке есть уличный туалет) и проходит по мощеному тротуарной плиткой пути, протяженностью 400 метров с некрутым подъемом. По ходу тропы открываются красивые виды на старинное волжское село Ширяево, окрестные Жигулевские горы, реку Волгу. В конце тропы имеется смотровая площадка, место отдыха, установлены малые архитектурные формы. Затем, спустившись обратно к парковке можно пройти по грунтовой дороге (400м) к заброшенным штольням вырубленным в первой половине 20 века в склоне горы. В штольнях добывался строительный камень — известняк. По ходу тропы установлены информационные аншлаги с познавательными материалами о природе и истории этих мест. Тропу можно так же посетить с экскурсоводом организованной группой.</a:t>
            </a:r>
          </a:p>
          <a:p>
            <a:endParaRPr lang="ru-RU" dirty="0"/>
          </a:p>
        </p:txBody>
      </p:sp>
      <p:pic>
        <p:nvPicPr>
          <p:cNvPr id="5" name="Объект 4"/>
          <p:cNvPicPr>
            <a:picLocks noGrp="1" noChangeAspect="1"/>
          </p:cNvPicPr>
          <p:nvPr>
            <p:ph sz="half" idx="4294967295"/>
          </p:nvPr>
        </p:nvPicPr>
        <p:blipFill>
          <a:blip r:embed="rId2" cstate="print">
            <a:extLst>
              <a:ext uri="{28A0092B-C50C-407E-A947-70E740481C1C}">
                <a14:useLocalDpi xmlns:a14="http://schemas.microsoft.com/office/drawing/2010/main" val="0"/>
              </a:ext>
            </a:extLst>
          </a:blip>
          <a:stretch>
            <a:fillRect/>
          </a:stretch>
        </p:blipFill>
        <p:spPr>
          <a:xfrm>
            <a:off x="443346" y="510598"/>
            <a:ext cx="3851563" cy="2561964"/>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51423" y="2387690"/>
            <a:ext cx="4390247" cy="2918828"/>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3346" y="4621645"/>
            <a:ext cx="2834986" cy="1889991"/>
          </a:xfrm>
          <a:prstGeom prst="rect">
            <a:avLst/>
          </a:prstGeom>
        </p:spPr>
      </p:pic>
    </p:spTree>
    <p:extLst>
      <p:ext uri="{BB962C8B-B14F-4D97-AF65-F5344CB8AC3E}">
        <p14:creationId xmlns:p14="http://schemas.microsoft.com/office/powerpoint/2010/main" val="263946218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803564"/>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 Каменная чаша</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762000" y="1413164"/>
            <a:ext cx="4585855" cy="5029200"/>
          </a:xfrm>
        </p:spPr>
        <p:txBody>
          <a:bodyPr>
            <a:normAutofit fontScale="92500"/>
          </a:bodyPr>
          <a:lstStyle/>
          <a:p>
            <a:pPr marL="45720" indent="0" algn="just">
              <a:buNone/>
            </a:pPr>
            <a:r>
              <a:rPr lang="ru-RU" dirty="0">
                <a:solidFill>
                  <a:schemeClr val="accent1">
                    <a:lumMod val="75000"/>
                  </a:schemeClr>
                </a:solidFill>
                <a:latin typeface="Times New Roman" panose="02020603050405020304" pitchFamily="18" charset="0"/>
                <a:cs typeface="Times New Roman" panose="02020603050405020304" pitchFamily="18" charset="0"/>
              </a:rPr>
              <a:t>Каменной чашей называют расширение </a:t>
            </a:r>
            <a:r>
              <a:rPr lang="ru-RU" dirty="0" err="1">
                <a:solidFill>
                  <a:schemeClr val="accent1">
                    <a:lumMod val="75000"/>
                  </a:schemeClr>
                </a:solidFill>
                <a:latin typeface="Times New Roman" panose="02020603050405020304" pitchFamily="18" charset="0"/>
                <a:cs typeface="Times New Roman" panose="02020603050405020304" pitchFamily="18" charset="0"/>
              </a:rPr>
              <a:t>Ширяевского</a:t>
            </a:r>
            <a:r>
              <a:rPr lang="ru-RU" dirty="0">
                <a:solidFill>
                  <a:schemeClr val="accent1">
                    <a:lumMod val="75000"/>
                  </a:schemeClr>
                </a:solidFill>
                <a:latin typeface="Times New Roman" panose="02020603050405020304" pitchFamily="18" charset="0"/>
                <a:cs typeface="Times New Roman" panose="02020603050405020304" pitchFamily="18" charset="0"/>
              </a:rPr>
              <a:t> оврага в месте впадения в него Каменного оврага в 10 км от </a:t>
            </a:r>
            <a:r>
              <a:rPr lang="ru-RU" dirty="0" smtClean="0">
                <a:solidFill>
                  <a:schemeClr val="accent1">
                    <a:lumMod val="75000"/>
                  </a:schemeClr>
                </a:solidFill>
                <a:latin typeface="Times New Roman" panose="02020603050405020304" pitchFamily="18" charset="0"/>
                <a:cs typeface="Times New Roman" panose="02020603050405020304" pitchFamily="18" charset="0"/>
              </a:rPr>
              <a:t>села Ширяево. </a:t>
            </a:r>
            <a:r>
              <a:rPr lang="ru-RU" dirty="0">
                <a:solidFill>
                  <a:schemeClr val="accent1">
                    <a:lumMod val="75000"/>
                  </a:schemeClr>
                </a:solidFill>
                <a:latin typeface="Times New Roman" panose="02020603050405020304" pitchFamily="18" charset="0"/>
                <a:cs typeface="Times New Roman" panose="02020603050405020304" pitchFamily="18" charset="0"/>
              </a:rPr>
              <a:t>В центре гор образуется большое углубление, окружённое горными гребнями.</a:t>
            </a:r>
          </a:p>
          <a:p>
            <a:pPr marL="45720" indent="0" algn="just">
              <a:buNone/>
            </a:pPr>
            <a:r>
              <a:rPr lang="ru-RU" dirty="0">
                <a:solidFill>
                  <a:schemeClr val="accent1">
                    <a:lumMod val="75000"/>
                  </a:schemeClr>
                </a:solidFill>
                <a:latin typeface="Times New Roman" panose="02020603050405020304" pitchFamily="18" charset="0"/>
                <a:cs typeface="Times New Roman" panose="02020603050405020304" pitchFamily="18" charset="0"/>
              </a:rPr>
              <a:t>Это горное образование, окаймленное пятью склонами гор и пятью оврагами: с северо-запада — овраг Колоды (Ключи), с севера — овраги Соляный и Каменный, с юго-востока — </a:t>
            </a:r>
            <a:r>
              <a:rPr lang="ru-RU" dirty="0" err="1">
                <a:solidFill>
                  <a:schemeClr val="accent1">
                    <a:lumMod val="75000"/>
                  </a:schemeClr>
                </a:solidFill>
                <a:latin typeface="Times New Roman" panose="02020603050405020304" pitchFamily="18" charset="0"/>
                <a:cs typeface="Times New Roman" panose="02020603050405020304" pitchFamily="18" charset="0"/>
              </a:rPr>
              <a:t>Ширяевский</a:t>
            </a:r>
            <a:r>
              <a:rPr lang="ru-RU" dirty="0">
                <a:solidFill>
                  <a:schemeClr val="accent1">
                    <a:lumMod val="75000"/>
                  </a:schemeClr>
                </a:solidFill>
                <a:latin typeface="Times New Roman" panose="02020603050405020304" pitchFamily="18" charset="0"/>
                <a:cs typeface="Times New Roman" panose="02020603050405020304" pitchFamily="18" charset="0"/>
              </a:rPr>
              <a:t>, с юго-запада — Безымянный. Окружающие Каменную чашу вершины имеют высоты 301, 306, 304, 297 и 249 метров, образуя по форме некое подобие котла.</a:t>
            </a:r>
          </a:p>
          <a:p>
            <a:endParaRPr lang="ru-RU" dirty="0"/>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8646355" y="1413164"/>
            <a:ext cx="3017043" cy="4022725"/>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17771" y="4228639"/>
            <a:ext cx="3398591" cy="2260196"/>
          </a:xfrm>
          <a:prstGeom prst="rect">
            <a:avLst/>
          </a:prstGeom>
        </p:spPr>
      </p:pic>
    </p:spTree>
    <p:extLst>
      <p:ext uri="{BB962C8B-B14F-4D97-AF65-F5344CB8AC3E}">
        <p14:creationId xmlns:p14="http://schemas.microsoft.com/office/powerpoint/2010/main" val="2240215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4294967295"/>
          </p:nvPr>
        </p:nvSpPr>
        <p:spPr>
          <a:xfrm>
            <a:off x="457200" y="512618"/>
            <a:ext cx="4516582" cy="6040582"/>
          </a:xfrm>
        </p:spPr>
        <p:txBody>
          <a:bodyPr>
            <a:normAutofit fontScale="85000" lnSpcReduction="20000"/>
          </a:bodyPr>
          <a:lstStyle/>
          <a:p>
            <a:pPr marL="45720" indent="0" algn="just">
              <a:spcBef>
                <a:spcPts val="600"/>
              </a:spcBef>
              <a:spcAft>
                <a:spcPts val="600"/>
              </a:spcAf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Каждый год Каменную чашу посещают более 2000 человек. Реклама и популяризация источника сыграла не на пользу. Улучшенная дорога от села Ширяево привела к увеличению желающих проехать на личных автомобилях, организовать пикник на территории Жигулёвского заповедника. У источника при хорошей погоде стало шумно, многолюдно и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намусорено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Приезжие выстраиваются в целую очередь «за благодатью». Исчезают окружавшие Каменную чашу уникальные растения, внесённые в Красную книгу, больше не приходят на водопой дикие животные.</a:t>
            </a:r>
            <a:endParaRPr lang="ru-RU" sz="32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 indent="0" algn="just">
              <a:spcBef>
                <a:spcPts val="600"/>
              </a:spcBef>
              <a:spcAft>
                <a:spcPts val="600"/>
              </a:spcAf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Экологи регулярно пытаются ограничить посещение Каменной Чаши или хотя бы ввести плату за посещение.</a:t>
            </a:r>
            <a:endParaRPr lang="ru-RU" sz="32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pPr marL="45720" indent="0" algn="just">
              <a:spcBef>
                <a:spcPts val="600"/>
              </a:spcBef>
              <a:spcAft>
                <a:spcPts val="600"/>
              </a:spcAf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 1968 году в Каменной Чаше состоялся первый фестиваль бардовской песни, посвященный Валерию Грушину, однако потом фестиваль проводился в иных местах.</a:t>
            </a:r>
            <a:endParaRPr lang="ru-RU" sz="32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endParaRPr>
          </a:p>
          <a:p>
            <a:endParaRPr lang="ru-RU" dirty="0"/>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9838" y="512618"/>
            <a:ext cx="4375872" cy="3210831"/>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71820" y="3228108"/>
            <a:ext cx="3757678" cy="2495333"/>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4182" y="4185249"/>
            <a:ext cx="3560618" cy="2367951"/>
          </a:xfrm>
          <a:prstGeom prst="rect">
            <a:avLst/>
          </a:prstGeom>
        </p:spPr>
      </p:pic>
    </p:spTree>
    <p:extLst>
      <p:ext uri="{BB962C8B-B14F-4D97-AF65-F5344CB8AC3E}">
        <p14:creationId xmlns:p14="http://schemas.microsoft.com/office/powerpoint/2010/main" val="10066898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19200" y="609600"/>
            <a:ext cx="9799320" cy="900545"/>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 Монастырская гора</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08711" y="1510145"/>
            <a:ext cx="3757034" cy="2504689"/>
          </a:xfrm>
        </p:spPr>
      </p:pic>
      <p:sp>
        <p:nvSpPr>
          <p:cNvPr id="4" name="Объект 3"/>
          <p:cNvSpPr>
            <a:spLocks noGrp="1"/>
          </p:cNvSpPr>
          <p:nvPr>
            <p:ph sz="half" idx="2"/>
          </p:nvPr>
        </p:nvSpPr>
        <p:spPr>
          <a:xfrm>
            <a:off x="6885708" y="1510145"/>
            <a:ext cx="4752109" cy="4869154"/>
          </a:xfrm>
        </p:spPr>
        <p:txBody>
          <a:bodyPr>
            <a:normAutofit fontScale="77500" lnSpcReduction="20000"/>
          </a:bodyPr>
          <a:lstStyle/>
          <a:p>
            <a:pPr marL="45720" indent="0" algn="jus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Гора в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окресностях</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села Ширяево к югу от поселения. По местному преданию получила название по существующему в ее окрестностях монастырю, что, однако, не подтверждается документальными материалами. Название объекта связано с расположением на землях, принадлежащих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Савво-Сторожевскому</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монастырю.</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Полковнику в отставке В.И.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Дальнову</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из Санкт-Петербурга, члену общества "За возвращение Тихвинской иконы Божией Матери в Россию" было видение - КРЕСТ на вершине горы. Внизу текла Волга, и были явлены конкретные приметы места, где стоял крест. Виделось, к примеру, старое разрушенное здание, родник с целебной водой... Посоветовавшись с первым настоятелем Тихвинского монастыря отцом Александром и монахом Стефаном, решили это место найти.</a:t>
            </a:r>
            <a:b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br>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08465" y="3637354"/>
            <a:ext cx="4166408" cy="2741946"/>
          </a:xfrm>
          <a:prstGeom prst="rect">
            <a:avLst/>
          </a:prstGeom>
        </p:spPr>
      </p:pic>
    </p:spTree>
    <p:extLst>
      <p:ext uri="{BB962C8B-B14F-4D97-AF65-F5344CB8AC3E}">
        <p14:creationId xmlns:p14="http://schemas.microsoft.com/office/powerpoint/2010/main" val="39800901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 Молодецкий курган и </a:t>
            </a:r>
            <a:r>
              <a:rPr lang="ru-RU"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Девья</a:t>
            </a: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гора</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720436" y="2057399"/>
            <a:ext cx="5177444" cy="4260274"/>
          </a:xfrm>
        </p:spPr>
        <p:txBody>
          <a:bodyPr>
            <a:normAutofit fontScale="85000" lnSpcReduction="20000"/>
          </a:bodyPr>
          <a:lstStyle/>
          <a:p>
            <a:pPr marL="45720" indent="0" algn="just">
              <a:buNone/>
            </a:pPr>
            <a:r>
              <a:rPr lang="ru-RU" b="1" dirty="0" err="1">
                <a:solidFill>
                  <a:schemeClr val="accent1">
                    <a:lumMod val="75000"/>
                  </a:schemeClr>
                </a:solidFill>
                <a:latin typeface="Times New Roman" panose="02020603050405020304" pitchFamily="18" charset="0"/>
                <a:cs typeface="Times New Roman" panose="02020603050405020304" pitchFamily="18" charset="0"/>
              </a:rPr>
              <a:t>Девья</a:t>
            </a:r>
            <a:r>
              <a:rPr lang="ru-RU" dirty="0">
                <a:solidFill>
                  <a:schemeClr val="accent1">
                    <a:lumMod val="75000"/>
                  </a:schemeClr>
                </a:solidFill>
                <a:latin typeface="Times New Roman" panose="02020603050405020304" pitchFamily="18" charset="0"/>
                <a:cs typeface="Times New Roman" panose="02020603050405020304" pitchFamily="18" charset="0"/>
              </a:rPr>
              <a:t>, или </a:t>
            </a:r>
            <a:r>
              <a:rPr lang="ru-RU" b="1" dirty="0">
                <a:solidFill>
                  <a:schemeClr val="accent1">
                    <a:lumMod val="75000"/>
                  </a:schemeClr>
                </a:solidFill>
                <a:latin typeface="Times New Roman" panose="02020603050405020304" pitchFamily="18" charset="0"/>
                <a:cs typeface="Times New Roman" panose="02020603050405020304" pitchFamily="18" charset="0"/>
              </a:rPr>
              <a:t>Девичья гора </a:t>
            </a:r>
            <a:r>
              <a:rPr lang="ru-RU" dirty="0">
                <a:solidFill>
                  <a:schemeClr val="accent1">
                    <a:lumMod val="75000"/>
                  </a:schemeClr>
                </a:solidFill>
                <a:latin typeface="Times New Roman" panose="02020603050405020304" pitchFamily="18" charset="0"/>
                <a:cs typeface="Times New Roman" panose="02020603050405020304" pitchFamily="18" charset="0"/>
              </a:rPr>
              <a:t>отвесной скалой обрывается в воды Жигулевского моря в устье оврага Жигулёвская труба, рядом с Молодецким курганом, младшей сестрой которого её и называют. Высота над уровнем Волги всего 50 метров, а из-за Куйбышевского водохранилища более половины горы оказалась затопленной в 50-е годы. Склоны </a:t>
            </a:r>
            <a:r>
              <a:rPr lang="ru-RU" dirty="0" err="1">
                <a:solidFill>
                  <a:schemeClr val="accent1">
                    <a:lumMod val="75000"/>
                  </a:schemeClr>
                </a:solidFill>
                <a:latin typeface="Times New Roman" panose="02020603050405020304" pitchFamily="18" charset="0"/>
                <a:cs typeface="Times New Roman" panose="02020603050405020304" pitchFamily="18" charset="0"/>
              </a:rPr>
              <a:t>Девьей</a:t>
            </a:r>
            <a:r>
              <a:rPr lang="ru-RU" dirty="0">
                <a:solidFill>
                  <a:schemeClr val="accent1">
                    <a:lumMod val="75000"/>
                  </a:schemeClr>
                </a:solidFill>
                <a:latin typeface="Times New Roman" panose="02020603050405020304" pitchFamily="18" charset="0"/>
                <a:cs typeface="Times New Roman" panose="02020603050405020304" pitchFamily="18" charset="0"/>
              </a:rPr>
              <a:t> горы покрыты растительностью каменистых степей, которая состоит из эндемичных и реликтовых видов, большинство из них занесены в Красную книгу РФ.</a:t>
            </a:r>
          </a:p>
          <a:p>
            <a:pPr marL="45720" indent="0" algn="just">
              <a:buNone/>
            </a:pPr>
            <a:r>
              <a:rPr lang="ru-RU" dirty="0">
                <a:solidFill>
                  <a:schemeClr val="accent1">
                    <a:lumMod val="75000"/>
                  </a:schemeClr>
                </a:solidFill>
                <a:latin typeface="Times New Roman" panose="02020603050405020304" pitchFamily="18" charset="0"/>
                <a:cs typeface="Times New Roman" panose="02020603050405020304" pitchFamily="18" charset="0"/>
              </a:rPr>
              <a:t>До XVII в. Девичьими горами называли всю западную часть Жигулевских гор. Существует несколько местных легенд, на которых основывается происхождение названия горы. Все они романтические, и даже частично подкреплены историческими событиями, происходившими в этой местности.</a:t>
            </a:r>
          </a:p>
          <a:p>
            <a:pPr algn="just"/>
            <a:endParaRPr lang="ru-RU"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6267450" y="2285801"/>
            <a:ext cx="4754563" cy="3565922"/>
          </a:xfrm>
        </p:spPr>
      </p:pic>
    </p:spTree>
    <p:extLst>
      <p:ext uri="{BB962C8B-B14F-4D97-AF65-F5344CB8AC3E}">
        <p14:creationId xmlns:p14="http://schemas.microsoft.com/office/powerpoint/2010/main" val="234106874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4294967295"/>
          </p:nvPr>
        </p:nvSpPr>
        <p:spPr>
          <a:xfrm>
            <a:off x="762000" y="748146"/>
            <a:ext cx="5167745" cy="5331980"/>
          </a:xfrm>
        </p:spPr>
        <p:txBody>
          <a:bodyPr>
            <a:normAutofit fontScale="92500" lnSpcReduction="20000"/>
          </a:bodyPr>
          <a:lstStyle/>
          <a:p>
            <a:pPr marL="45720" indent="0">
              <a:buNone/>
            </a:pPr>
            <a:r>
              <a:rPr lang="ru-RU" b="1" dirty="0">
                <a:solidFill>
                  <a:schemeClr val="accent1">
                    <a:lumMod val="75000"/>
                  </a:schemeClr>
                </a:solidFill>
                <a:latin typeface="Times New Roman" panose="02020603050405020304" pitchFamily="18" charset="0"/>
                <a:cs typeface="Times New Roman" panose="02020603050405020304" pitchFamily="18" charset="0"/>
              </a:rPr>
              <a:t>Молодецкий курган</a:t>
            </a:r>
            <a:r>
              <a:rPr lang="ru-RU" dirty="0">
                <a:solidFill>
                  <a:schemeClr val="accent1">
                    <a:lumMod val="75000"/>
                  </a:schemeClr>
                </a:solidFill>
                <a:latin typeface="Times New Roman" panose="02020603050405020304" pitchFamily="18" charset="0"/>
                <a:cs typeface="Times New Roman" panose="02020603050405020304" pitchFamily="18" charset="0"/>
              </a:rPr>
              <a:t> находится на северо-западе Самарской Луки, с него начинается 75-километровая живописная гряда Жигулёвских гор. Высота кургана чуть более 200 метров (242,8).</a:t>
            </a:r>
            <a:br>
              <a:rPr lang="ru-RU" dirty="0">
                <a:solidFill>
                  <a:schemeClr val="accent1">
                    <a:lumMod val="75000"/>
                  </a:schemeClr>
                </a:solidFill>
                <a:latin typeface="Times New Roman" panose="02020603050405020304" pitchFamily="18" charset="0"/>
                <a:cs typeface="Times New Roman" panose="02020603050405020304" pitchFamily="18" charset="0"/>
              </a:rPr>
            </a:br>
            <a:r>
              <a:rPr lang="ru-RU" dirty="0">
                <a:solidFill>
                  <a:schemeClr val="accent1">
                    <a:lumMod val="75000"/>
                  </a:schemeClr>
                </a:solidFill>
                <a:latin typeface="Times New Roman" panose="02020603050405020304" pitchFamily="18" charset="0"/>
                <a:cs typeface="Times New Roman" panose="02020603050405020304" pitchFamily="18" charset="0"/>
              </a:rPr>
              <a:t/>
            </a:r>
            <a:br>
              <a:rPr lang="ru-RU" dirty="0">
                <a:solidFill>
                  <a:schemeClr val="accent1">
                    <a:lumMod val="75000"/>
                  </a:schemeClr>
                </a:solidFill>
                <a:latin typeface="Times New Roman" panose="02020603050405020304" pitchFamily="18" charset="0"/>
                <a:cs typeface="Times New Roman" panose="02020603050405020304" pitchFamily="18" charset="0"/>
              </a:rPr>
            </a:br>
            <a:r>
              <a:rPr lang="ru-RU" dirty="0">
                <a:solidFill>
                  <a:schemeClr val="accent1">
                    <a:lumMod val="75000"/>
                  </a:schemeClr>
                </a:solidFill>
                <a:latin typeface="Times New Roman" panose="02020603050405020304" pitchFamily="18" charset="0"/>
                <a:cs typeface="Times New Roman" panose="02020603050405020304" pitchFamily="18" charset="0"/>
              </a:rPr>
              <a:t>О Молодецком кургане сложено немало песен, легенд и баллад. Народные предания тесно связывают Молодецкий курган с лихими деяниями волжской вольницы, именами ее атаманов. Где-то здесь, если верить легенде, сам Степан Разин зарыл два ведра золота и положил поперек них заговоренный лом. Видимо, такая надежная защита не позволила до сих пор никому найти знаменитый клад.</a:t>
            </a:r>
            <a:br>
              <a:rPr lang="ru-RU" dirty="0">
                <a:solidFill>
                  <a:schemeClr val="accent1">
                    <a:lumMod val="75000"/>
                  </a:schemeClr>
                </a:solidFill>
                <a:latin typeface="Times New Roman" panose="02020603050405020304" pitchFamily="18" charset="0"/>
                <a:cs typeface="Times New Roman" panose="02020603050405020304" pitchFamily="18" charset="0"/>
              </a:rPr>
            </a:br>
            <a:r>
              <a:rPr lang="ru-RU" dirty="0">
                <a:solidFill>
                  <a:schemeClr val="accent1">
                    <a:lumMod val="75000"/>
                  </a:schemeClr>
                </a:solidFill>
                <a:latin typeface="Times New Roman" panose="02020603050405020304" pitchFamily="18" charset="0"/>
                <a:cs typeface="Times New Roman" panose="02020603050405020304" pitchFamily="18" charset="0"/>
              </a:rPr>
              <a:t/>
            </a:r>
            <a:br>
              <a:rPr lang="ru-RU" dirty="0">
                <a:solidFill>
                  <a:schemeClr val="accent1">
                    <a:lumMod val="75000"/>
                  </a:schemeClr>
                </a:solidFill>
                <a:latin typeface="Times New Roman" panose="02020603050405020304" pitchFamily="18" charset="0"/>
                <a:cs typeface="Times New Roman" panose="02020603050405020304" pitchFamily="18" charset="0"/>
              </a:rPr>
            </a:br>
            <a:r>
              <a:rPr lang="ru-RU" dirty="0">
                <a:solidFill>
                  <a:schemeClr val="accent1">
                    <a:lumMod val="75000"/>
                  </a:schemeClr>
                </a:solidFill>
                <a:latin typeface="Times New Roman" panose="02020603050405020304" pitchFamily="18" charset="0"/>
                <a:cs typeface="Times New Roman" panose="02020603050405020304" pitchFamily="18" charset="0"/>
              </a:rPr>
              <a:t>Интересная в географическом, геологическом, биологическом смысле местность издавна привлекала к Молодецкому кургану внимание многих знаменитых учёных и путешественников. Здесь бывали Ян </a:t>
            </a:r>
            <a:r>
              <a:rPr lang="ru-RU" dirty="0" err="1">
                <a:solidFill>
                  <a:schemeClr val="accent1">
                    <a:lumMod val="75000"/>
                  </a:schemeClr>
                </a:solidFill>
                <a:latin typeface="Times New Roman" panose="02020603050405020304" pitchFamily="18" charset="0"/>
                <a:cs typeface="Times New Roman" panose="02020603050405020304" pitchFamily="18" charset="0"/>
              </a:rPr>
              <a:t>Стрейс</a:t>
            </a:r>
            <a:r>
              <a:rPr lang="ru-RU" dirty="0">
                <a:solidFill>
                  <a:schemeClr val="accent1">
                    <a:lumMod val="75000"/>
                  </a:schemeClr>
                </a:solidFill>
                <a:latin typeface="Times New Roman" panose="02020603050405020304" pitchFamily="18" charset="0"/>
                <a:cs typeface="Times New Roman" panose="02020603050405020304" pitchFamily="18" charset="0"/>
              </a:rPr>
              <a:t>, Пётр Паллас, Иван </a:t>
            </a:r>
            <a:r>
              <a:rPr lang="ru-RU" dirty="0" err="1">
                <a:solidFill>
                  <a:schemeClr val="accent1">
                    <a:lumMod val="75000"/>
                  </a:schemeClr>
                </a:solidFill>
                <a:latin typeface="Times New Roman" panose="02020603050405020304" pitchFamily="18" charset="0"/>
                <a:cs typeface="Times New Roman" panose="02020603050405020304" pitchFamily="18" charset="0"/>
              </a:rPr>
              <a:t>Лепёхин</a:t>
            </a:r>
            <a:r>
              <a:rPr lang="ru-RU" dirty="0">
                <a:solidFill>
                  <a:schemeClr val="accent1">
                    <a:lumMod val="75000"/>
                  </a:schemeClr>
                </a:solidFill>
                <a:latin typeface="Times New Roman" panose="02020603050405020304" pitchFamily="18" charset="0"/>
                <a:cs typeface="Times New Roman" panose="02020603050405020304" pitchFamily="18" charset="0"/>
              </a:rPr>
              <a:t> и другие.</a:t>
            </a:r>
          </a:p>
        </p:txBody>
      </p:sp>
      <p:pic>
        <p:nvPicPr>
          <p:cNvPr id="5" name="Объект 4"/>
          <p:cNvPicPr>
            <a:picLocks noGrp="1" noChangeAspect="1"/>
          </p:cNvPicPr>
          <p:nvPr>
            <p:ph sz="half" idx="4294967295"/>
          </p:nvPr>
        </p:nvPicPr>
        <p:blipFill>
          <a:blip r:embed="rId2">
            <a:extLst>
              <a:ext uri="{28A0092B-C50C-407E-A947-70E740481C1C}">
                <a14:useLocalDpi xmlns:a14="http://schemas.microsoft.com/office/drawing/2010/main" val="0"/>
              </a:ext>
            </a:extLst>
          </a:blip>
          <a:stretch>
            <a:fillRect/>
          </a:stretch>
        </p:blipFill>
        <p:spPr>
          <a:xfrm>
            <a:off x="6426055" y="2011795"/>
            <a:ext cx="5270733" cy="3516169"/>
          </a:xfrm>
        </p:spPr>
      </p:pic>
    </p:spTree>
    <p:extLst>
      <p:ext uri="{BB962C8B-B14F-4D97-AF65-F5344CB8AC3E}">
        <p14:creationId xmlns:p14="http://schemas.microsoft.com/office/powerpoint/2010/main" val="14045169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872836"/>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 Тайна </a:t>
            </a:r>
            <a:r>
              <a:rPr lang="ru-RU"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кекуров</a:t>
            </a: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Самарской Луки</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sz="half" idx="1"/>
          </p:nvPr>
        </p:nvPicPr>
        <p:blipFill>
          <a:blip r:embed="rId2"/>
          <a:stretch>
            <a:fillRect/>
          </a:stretch>
        </p:blipFill>
        <p:spPr>
          <a:xfrm>
            <a:off x="508990" y="1482436"/>
            <a:ext cx="3334801" cy="2219136"/>
          </a:xfrm>
          <a:prstGeom prst="rect">
            <a:avLst/>
          </a:prstGeom>
        </p:spPr>
      </p:pic>
      <p:sp>
        <p:nvSpPr>
          <p:cNvPr id="4" name="Объект 3"/>
          <p:cNvSpPr>
            <a:spLocks noGrp="1"/>
          </p:cNvSpPr>
          <p:nvPr>
            <p:ph sz="half" idx="2"/>
          </p:nvPr>
        </p:nvSpPr>
        <p:spPr>
          <a:xfrm>
            <a:off x="5638800" y="1482436"/>
            <a:ext cx="6013730" cy="4938976"/>
          </a:xfrm>
        </p:spPr>
        <p:txBody>
          <a:bodyPr>
            <a:normAutofit fontScale="62500" lnSpcReduction="20000"/>
          </a:bodyPr>
          <a:lstStyle/>
          <a:p>
            <a:pPr marL="45720" indent="0" algn="just">
              <a:lnSpc>
                <a:spcPct val="107000"/>
              </a:lnSpc>
              <a:spcAft>
                <a:spcPts val="800"/>
              </a:spcAft>
              <a:buNone/>
            </a:pP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 самом начале ХХ века секретарь первого самарского археологического общества Ф.Т. Яковлев записал: «Суеверия и верования в губернии весьма обширны… Часто невежественные крестьяне жалуются на свой страх перед большими черными столбами. Зачастую последние оказываются сложенными из природных камней. Иногда их называют гурий, иногда </a:t>
            </a:r>
            <a:r>
              <a:rPr lang="ru-RU" sz="2600" b="1"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кекуры</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или маар/маары. Вместе с кумирами, или по простонародному выражению болванами (каменными бабами) они составляют неясное наследие прошедших времен». Минули годы. Сменилась эпоха. И если о каменных болванах/бабах еще что-то можно услышать от археологов и даже увидеть их в музеях, а некоторые из них даже бесхозно сохранились на территории Самарской Луки), то кажется, что темные столбы, или гурии/</a:t>
            </a:r>
            <a:r>
              <a:rPr lang="ru-RU" sz="2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кекуры</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выпали из современной реальности. Эти имена позабылись, ушли в толщу словарей. «Темный маяк - сложенный из камней столб. Он иногда именуется </a:t>
            </a:r>
            <a:r>
              <a:rPr lang="ru-RU" sz="2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маръ</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гурий/</a:t>
            </a:r>
            <a:r>
              <a:rPr lang="ru-RU" sz="2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гурей</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иногда </a:t>
            </a:r>
            <a:r>
              <a:rPr lang="ru-RU" sz="2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кекур</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a:t>
            </a:r>
            <a:r>
              <a:rPr lang="ru-RU" sz="2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кикур</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 так разъясняет данный образ «Толковый словарь живого Великорусского языка» Владимира Даля (том II, СПб, 1881). Гурий – знак, сложенный из камней. Особенно распространены гурии (иначе - </a:t>
            </a:r>
            <a:r>
              <a:rPr lang="ru-RU" sz="2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мары</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на Русском Севере. Именно так испокон веков зовется на Руси </a:t>
            </a:r>
            <a:r>
              <a:rPr lang="ru-RU" sz="2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безрастворная</a:t>
            </a:r>
            <a:r>
              <a:rPr lang="ru-RU" sz="2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столбовая кладка из камней высотой метра в два.</a:t>
            </a:r>
            <a:endPar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endParaRPr lang="ru-RU" dirty="0"/>
          </a:p>
        </p:txBody>
      </p:sp>
      <p:pic>
        <p:nvPicPr>
          <p:cNvPr id="6" name="Рисунок 5"/>
          <p:cNvPicPr>
            <a:picLocks noChangeAspect="1"/>
          </p:cNvPicPr>
          <p:nvPr/>
        </p:nvPicPr>
        <p:blipFill>
          <a:blip r:embed="rId3"/>
          <a:stretch>
            <a:fillRect/>
          </a:stretch>
        </p:blipFill>
        <p:spPr>
          <a:xfrm>
            <a:off x="508990" y="3927932"/>
            <a:ext cx="3334801" cy="2493480"/>
          </a:xfrm>
          <a:prstGeom prst="rect">
            <a:avLst/>
          </a:prstGeom>
        </p:spPr>
      </p:pic>
      <p:pic>
        <p:nvPicPr>
          <p:cNvPr id="7" name="Рисунок 6"/>
          <p:cNvPicPr>
            <a:picLocks noChangeAspect="1"/>
          </p:cNvPicPr>
          <p:nvPr/>
        </p:nvPicPr>
        <p:blipFill>
          <a:blip r:embed="rId4"/>
          <a:stretch>
            <a:fillRect/>
          </a:stretch>
        </p:blipFill>
        <p:spPr>
          <a:xfrm>
            <a:off x="3250963" y="2636275"/>
            <a:ext cx="2138456" cy="2865609"/>
          </a:xfrm>
          <a:prstGeom prst="rect">
            <a:avLst/>
          </a:prstGeom>
        </p:spPr>
      </p:pic>
    </p:spTree>
    <p:extLst>
      <p:ext uri="{BB962C8B-B14F-4D97-AF65-F5344CB8AC3E}">
        <p14:creationId xmlns:p14="http://schemas.microsoft.com/office/powerpoint/2010/main" val="31294300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4294967295"/>
          </p:nvPr>
        </p:nvSpPr>
        <p:spPr>
          <a:xfrm>
            <a:off x="4059382" y="562264"/>
            <a:ext cx="7647710" cy="5893954"/>
          </a:xfrm>
        </p:spPr>
        <p:txBody>
          <a:bodyPr>
            <a:noAutofit/>
          </a:bodyPr>
          <a:lstStyle/>
          <a:p>
            <a:pPr marL="45720" indent="0" algn="just">
              <a:lnSpc>
                <a:spcPct val="107000"/>
              </a:lnSpc>
              <a:spcAft>
                <a:spcPts val="800"/>
              </a:spcAft>
              <a:buNone/>
            </a:pPr>
            <a:r>
              <a:rPr lang="ru-RU" sz="1600" dirty="0">
                <a:solidFill>
                  <a:schemeClr val="accent1">
                    <a:lumMod val="75000"/>
                  </a:schemeClr>
                </a:solidFill>
                <a:latin typeface="Times New Roman" panose="02020603050405020304" pitchFamily="18" charset="0"/>
                <a:ea typeface="Times New Roman" panose="02020603050405020304" pitchFamily="18" charset="0"/>
              </a:rPr>
              <a:t>Иногда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кекуром</a:t>
            </a:r>
            <a:r>
              <a:rPr lang="ru-RU" sz="1600" dirty="0">
                <a:solidFill>
                  <a:schemeClr val="accent1">
                    <a:lumMod val="75000"/>
                  </a:schemeClr>
                </a:solidFill>
                <a:latin typeface="Times New Roman" panose="02020603050405020304" pitchFamily="18" charset="0"/>
                <a:ea typeface="Times New Roman" panose="02020603050405020304" pitchFamily="18" charset="0"/>
              </a:rPr>
              <a:t> именуется природный цельный камень или скала, однако «Толковый словарь русского языка» Т.Ф. Ефремова разрешает использовать название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кекур</a:t>
            </a:r>
            <a:r>
              <a:rPr lang="ru-RU" sz="1600" dirty="0">
                <a:solidFill>
                  <a:schemeClr val="accent1">
                    <a:lumMod val="75000"/>
                  </a:schemeClr>
                </a:solidFill>
                <a:latin typeface="Times New Roman" panose="02020603050405020304" pitchFamily="18" charset="0"/>
                <a:ea typeface="Times New Roman" panose="02020603050405020304" pitchFamily="18" charset="0"/>
              </a:rPr>
              <a:t>/</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кекуры</a:t>
            </a:r>
            <a:r>
              <a:rPr lang="ru-RU" sz="1600" dirty="0">
                <a:solidFill>
                  <a:schemeClr val="accent1">
                    <a:lumMod val="75000"/>
                  </a:schemeClr>
                </a:solidFill>
                <a:latin typeface="Times New Roman" panose="02020603050405020304" pitchFamily="18" charset="0"/>
                <a:ea typeface="Times New Roman" panose="02020603050405020304" pitchFamily="18" charset="0"/>
              </a:rPr>
              <a:t> и в наименовании сложенных из нескольких камней рукотворных, чаще всего взаимосвязанных столбов. Сегодня в обжитой части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кекуров</a:t>
            </a:r>
            <a:r>
              <a:rPr lang="ru-RU" sz="1600" dirty="0">
                <a:solidFill>
                  <a:schemeClr val="accent1">
                    <a:lumMod val="75000"/>
                  </a:schemeClr>
                </a:solidFill>
                <a:latin typeface="Times New Roman" panose="02020603050405020304" pitchFamily="18" charset="0"/>
                <a:ea typeface="Times New Roman" panose="02020603050405020304" pitchFamily="18" charset="0"/>
              </a:rPr>
              <a:t>/гурий практически не осталось, слишком они хрупки. Вместе с тем впервые о существовании на территории современной Самарской Луки целого «поля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кекуров</a:t>
            </a:r>
            <a:r>
              <a:rPr lang="ru-RU" sz="1600" dirty="0">
                <a:solidFill>
                  <a:schemeClr val="accent1">
                    <a:lumMod val="75000"/>
                  </a:schemeClr>
                </a:solidFill>
                <a:latin typeface="Times New Roman" panose="02020603050405020304" pitchFamily="18" charset="0"/>
                <a:ea typeface="Times New Roman" panose="02020603050405020304" pitchFamily="18" charset="0"/>
              </a:rPr>
              <a:t>» автор узнал в начале двухтысячных годов от самарского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парапланериста</a:t>
            </a:r>
            <a:r>
              <a:rPr lang="ru-RU" sz="1600" dirty="0">
                <a:solidFill>
                  <a:schemeClr val="accent1">
                    <a:lumMod val="75000"/>
                  </a:schemeClr>
                </a:solidFill>
                <a:latin typeface="Times New Roman" panose="02020603050405020304" pitchFamily="18" charset="0"/>
                <a:ea typeface="Times New Roman" panose="02020603050405020304" pitchFamily="18" charset="0"/>
              </a:rPr>
              <a:t>, фотографа-краеведа Виктора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Пылявского</a:t>
            </a:r>
            <a:r>
              <a:rPr lang="ru-RU" sz="1600" dirty="0">
                <a:solidFill>
                  <a:schemeClr val="accent1">
                    <a:lumMod val="75000"/>
                  </a:schemeClr>
                </a:solidFill>
                <a:latin typeface="Times New Roman" panose="02020603050405020304" pitchFamily="18" charset="0"/>
                <a:ea typeface="Times New Roman" panose="02020603050405020304" pitchFamily="18" charset="0"/>
              </a:rPr>
              <a:t>. Последний в ходе одного из своих прогулочных полетов заметил на одном из безымянных плоскогорий Самарской Луки несколько высоких каменных столбов, возведенных в некотором удалении друг от </a:t>
            </a:r>
            <a:r>
              <a:rPr lang="ru-RU" sz="1600" dirty="0" smtClean="0">
                <a:solidFill>
                  <a:schemeClr val="accent1">
                    <a:lumMod val="75000"/>
                  </a:schemeClr>
                </a:solidFill>
                <a:latin typeface="Times New Roman" panose="02020603050405020304" pitchFamily="18" charset="0"/>
                <a:ea typeface="Times New Roman" panose="02020603050405020304" pitchFamily="18" charset="0"/>
              </a:rPr>
              <a:t>друга.</a:t>
            </a:r>
            <a:r>
              <a:rPr lang="ru-RU" sz="1600" dirty="0">
                <a:solidFill>
                  <a:schemeClr val="accent1">
                    <a:lumMod val="75000"/>
                  </a:schemeClr>
                </a:solidFill>
                <a:latin typeface="Times New Roman" panose="02020603050405020304" pitchFamily="18" charset="0"/>
                <a:ea typeface="Times New Roman" panose="02020603050405020304" pitchFamily="18" charset="0"/>
              </a:rPr>
              <a:t> </a:t>
            </a:r>
            <a:r>
              <a:rPr lang="ru-RU" sz="1600" dirty="0" smtClean="0">
                <a:solidFill>
                  <a:schemeClr val="accent1">
                    <a:lumMod val="75000"/>
                  </a:schemeClr>
                </a:solidFill>
                <a:latin typeface="Times New Roman" panose="02020603050405020304" pitchFamily="18" charset="0"/>
                <a:ea typeface="Times New Roman" panose="02020603050405020304" pitchFamily="18" charset="0"/>
              </a:rPr>
              <a:t>Жаркий </a:t>
            </a:r>
            <a:r>
              <a:rPr lang="ru-RU" sz="1600" dirty="0">
                <a:solidFill>
                  <a:schemeClr val="accent1">
                    <a:lumMod val="75000"/>
                  </a:schemeClr>
                </a:solidFill>
                <a:latin typeface="Times New Roman" panose="02020603050405020304" pitchFamily="18" charset="0"/>
                <a:ea typeface="Times New Roman" panose="02020603050405020304" pitchFamily="18" charset="0"/>
              </a:rPr>
              <a:t>июльский день 2007 года. Высоко в небе над «полем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кекуров</a:t>
            </a:r>
            <a:r>
              <a:rPr lang="ru-RU" sz="1600" dirty="0">
                <a:solidFill>
                  <a:schemeClr val="accent1">
                    <a:lumMod val="75000"/>
                  </a:schemeClr>
                </a:solidFill>
                <a:latin typeface="Times New Roman" panose="02020603050405020304" pitchFamily="18" charset="0"/>
                <a:ea typeface="Times New Roman" panose="02020603050405020304" pitchFamily="18" charset="0"/>
              </a:rPr>
              <a:t>», да и над всей Самарской Лукой плывут легкие облачка. Но вот что-то происходит, и они сбиваются со своего пути и начинают закручиваться в огромную облачную спираль. И подобно тому, как центром облачного хоровода 2013 года над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Чукалами</a:t>
            </a:r>
            <a:r>
              <a:rPr lang="ru-RU" sz="1600" dirty="0">
                <a:solidFill>
                  <a:schemeClr val="accent1">
                    <a:lumMod val="75000"/>
                  </a:schemeClr>
                </a:solidFill>
                <a:latin typeface="Times New Roman" panose="02020603050405020304" pitchFamily="18" charset="0"/>
                <a:ea typeface="Times New Roman" panose="02020603050405020304" pitchFamily="18" charset="0"/>
              </a:rPr>
              <a:t> была восковая свеча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Штатол</a:t>
            </a:r>
            <a:r>
              <a:rPr lang="ru-RU" sz="1600" dirty="0">
                <a:solidFill>
                  <a:schemeClr val="accent1">
                    <a:lumMod val="75000"/>
                  </a:schemeClr>
                </a:solidFill>
                <a:latin typeface="Times New Roman" panose="02020603050405020304" pitchFamily="18" charset="0"/>
                <a:ea typeface="Times New Roman" panose="02020603050405020304" pitchFamily="18" charset="0"/>
              </a:rPr>
              <a:t>, над «полем </a:t>
            </a:r>
            <a:r>
              <a:rPr lang="ru-RU" sz="1600" dirty="0" err="1">
                <a:solidFill>
                  <a:schemeClr val="accent1">
                    <a:lumMod val="75000"/>
                  </a:schemeClr>
                </a:solidFill>
                <a:latin typeface="Times New Roman" panose="02020603050405020304" pitchFamily="18" charset="0"/>
                <a:ea typeface="Times New Roman" panose="02020603050405020304" pitchFamily="18" charset="0"/>
              </a:rPr>
              <a:t>кекуров</a:t>
            </a:r>
            <a:r>
              <a:rPr lang="ru-RU" sz="1600" dirty="0">
                <a:solidFill>
                  <a:schemeClr val="accent1">
                    <a:lumMod val="75000"/>
                  </a:schemeClr>
                </a:solidFill>
                <a:latin typeface="Times New Roman" panose="02020603050405020304" pitchFamily="18" charset="0"/>
                <a:ea typeface="Times New Roman" panose="02020603050405020304" pitchFamily="18" charset="0"/>
              </a:rPr>
              <a:t>» таким центром был единственный целый на тот момент каменный столб </a:t>
            </a:r>
            <a:r>
              <a:rPr lang="ru-RU" sz="1600" dirty="0" err="1" smtClean="0">
                <a:solidFill>
                  <a:schemeClr val="accent1">
                    <a:lumMod val="75000"/>
                  </a:schemeClr>
                </a:solidFill>
                <a:latin typeface="Times New Roman" panose="02020603050405020304" pitchFamily="18" charset="0"/>
                <a:ea typeface="Times New Roman" panose="02020603050405020304" pitchFamily="18" charset="0"/>
              </a:rPr>
              <a:t>кекур</a:t>
            </a:r>
            <a:r>
              <a:rPr lang="ru-RU" sz="1600" dirty="0" smtClean="0">
                <a:solidFill>
                  <a:schemeClr val="accent1">
                    <a:lumMod val="75000"/>
                  </a:schemeClr>
                </a:solidFill>
                <a:latin typeface="Times New Roman" panose="02020603050405020304" pitchFamily="18" charset="0"/>
                <a:ea typeface="Times New Roman" panose="02020603050405020304" pitchFamily="18" charset="0"/>
              </a:rPr>
              <a:t>. </a:t>
            </a:r>
            <a:r>
              <a:rPr lang="ru-RU" sz="1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В настоящее время </a:t>
            </a:r>
            <a:r>
              <a:rPr lang="ru-RU" sz="16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никто </a:t>
            </a:r>
            <a:r>
              <a:rPr lang="ru-RU" sz="1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не берется утверждать наличие прямой жесткой связи между миражами – фантомными столбами/башнями, </a:t>
            </a:r>
            <a:r>
              <a:rPr lang="ru-RU" sz="1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кекурами</a:t>
            </a:r>
            <a:r>
              <a:rPr lang="ru-RU" sz="1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 каменными столбами и </a:t>
            </a:r>
            <a:r>
              <a:rPr lang="ru-RU" sz="16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Штатолами</a:t>
            </a:r>
            <a:r>
              <a:rPr lang="ru-RU" sz="16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 большими ритуальными свечами. Но интуитивно представляется, что нечто общее в них есть. По крайней мере, все они одинаково сильно будоражат любопытство и задают вполне определенное направление научного </a:t>
            </a:r>
            <a:r>
              <a:rPr lang="ru-RU" sz="1600" dirty="0" smtClean="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поиска. </a:t>
            </a:r>
            <a:r>
              <a:rPr lang="ru-RU" sz="1600" dirty="0" smtClean="0">
                <a:solidFill>
                  <a:schemeClr val="accent1">
                    <a:lumMod val="75000"/>
                  </a:schemeClr>
                </a:solidFill>
                <a:latin typeface="Times New Roman" panose="02020603050405020304" pitchFamily="18" charset="0"/>
                <a:ea typeface="Times New Roman" panose="02020603050405020304" pitchFamily="18" charset="0"/>
              </a:rPr>
              <a:t>Примечание</a:t>
            </a:r>
            <a:r>
              <a:rPr lang="ru-RU" sz="1600" dirty="0">
                <a:solidFill>
                  <a:schemeClr val="accent1">
                    <a:lumMod val="75000"/>
                  </a:schemeClr>
                </a:solidFill>
                <a:latin typeface="Times New Roman" panose="02020603050405020304" pitchFamily="18" charset="0"/>
                <a:ea typeface="Times New Roman" panose="02020603050405020304" pitchFamily="18" charset="0"/>
              </a:rPr>
              <a:t>. </a:t>
            </a:r>
            <a:r>
              <a:rPr lang="ru-RU" sz="1600" dirty="0" smtClean="0">
                <a:solidFill>
                  <a:schemeClr val="accent1">
                    <a:lumMod val="75000"/>
                  </a:schemeClr>
                </a:solidFill>
                <a:latin typeface="Times New Roman" panose="02020603050405020304" pitchFamily="18" charset="0"/>
                <a:ea typeface="Times New Roman" panose="02020603050405020304" pitchFamily="18" charset="0"/>
              </a:rPr>
              <a:t>Не  указывается </a:t>
            </a:r>
            <a:r>
              <a:rPr lang="ru-RU" sz="1600" dirty="0">
                <a:solidFill>
                  <a:schemeClr val="accent1">
                    <a:lumMod val="75000"/>
                  </a:schemeClr>
                </a:solidFill>
                <a:latin typeface="Times New Roman" panose="02020603050405020304" pitchFamily="18" charset="0"/>
                <a:ea typeface="Times New Roman" panose="02020603050405020304" pitchFamily="18" charset="0"/>
              </a:rPr>
              <a:t>точного места расположения </a:t>
            </a:r>
            <a:r>
              <a:rPr lang="ru-RU" sz="1600" b="1" dirty="0" err="1">
                <a:solidFill>
                  <a:schemeClr val="accent1">
                    <a:lumMod val="75000"/>
                  </a:schemeClr>
                </a:solidFill>
                <a:latin typeface="Times New Roman" panose="02020603050405020304" pitchFamily="18" charset="0"/>
                <a:ea typeface="Times New Roman" panose="02020603050405020304" pitchFamily="18" charset="0"/>
              </a:rPr>
              <a:t>кекуров</a:t>
            </a:r>
            <a:r>
              <a:rPr lang="ru-RU" sz="1600" dirty="0">
                <a:solidFill>
                  <a:schemeClr val="accent1">
                    <a:lumMod val="75000"/>
                  </a:schemeClr>
                </a:solidFill>
                <a:latin typeface="Times New Roman" panose="02020603050405020304" pitchFamily="18" charset="0"/>
                <a:ea typeface="Times New Roman" panose="02020603050405020304" pitchFamily="18" charset="0"/>
              </a:rPr>
              <a:t> из-за опасения их последующего разрушения или </a:t>
            </a:r>
            <a:r>
              <a:rPr lang="ru-RU" sz="1600" dirty="0" smtClean="0">
                <a:solidFill>
                  <a:schemeClr val="accent1">
                    <a:lumMod val="75000"/>
                  </a:schemeClr>
                </a:solidFill>
                <a:latin typeface="Times New Roman" panose="02020603050405020304" pitchFamily="18" charset="0"/>
                <a:ea typeface="Times New Roman" panose="02020603050405020304" pitchFamily="18" charset="0"/>
              </a:rPr>
              <a:t>кражи.</a:t>
            </a:r>
            <a:endParaRPr lang="ru-RU" sz="1600" dirty="0">
              <a:solidFill>
                <a:schemeClr val="accent1">
                  <a:lumMod val="75000"/>
                </a:schemeClr>
              </a:solidFill>
            </a:endParaRPr>
          </a:p>
        </p:txBody>
      </p:sp>
      <p:pic>
        <p:nvPicPr>
          <p:cNvPr id="5" name="Объект 4"/>
          <p:cNvPicPr>
            <a:picLocks noGrp="1" noChangeAspect="1"/>
          </p:cNvPicPr>
          <p:nvPr>
            <p:ph sz="half" idx="4294967295"/>
          </p:nvPr>
        </p:nvPicPr>
        <p:blipFill>
          <a:blip r:embed="rId2"/>
          <a:stretch>
            <a:fillRect/>
          </a:stretch>
        </p:blipFill>
        <p:spPr>
          <a:xfrm>
            <a:off x="401782" y="521117"/>
            <a:ext cx="2810898" cy="1870364"/>
          </a:xfrm>
          <a:prstGeom prst="rect">
            <a:avLst/>
          </a:prstGeom>
        </p:spPr>
      </p:pic>
      <p:pic>
        <p:nvPicPr>
          <p:cNvPr id="6" name="Рисунок 5"/>
          <p:cNvPicPr>
            <a:picLocks noChangeAspect="1"/>
          </p:cNvPicPr>
          <p:nvPr/>
        </p:nvPicPr>
        <p:blipFill>
          <a:blip r:embed="rId3"/>
          <a:stretch>
            <a:fillRect/>
          </a:stretch>
        </p:blipFill>
        <p:spPr>
          <a:xfrm>
            <a:off x="401782" y="4691136"/>
            <a:ext cx="2630790" cy="1765082"/>
          </a:xfrm>
          <a:prstGeom prst="rect">
            <a:avLst/>
          </a:prstGeom>
        </p:spPr>
      </p:pic>
      <p:pic>
        <p:nvPicPr>
          <p:cNvPr id="7" name="Рисунок 6"/>
          <p:cNvPicPr>
            <a:picLocks noChangeAspect="1"/>
          </p:cNvPicPr>
          <p:nvPr/>
        </p:nvPicPr>
        <p:blipFill>
          <a:blip r:embed="rId4"/>
          <a:stretch>
            <a:fillRect/>
          </a:stretch>
        </p:blipFill>
        <p:spPr>
          <a:xfrm>
            <a:off x="1094038" y="2493887"/>
            <a:ext cx="2801659" cy="2094842"/>
          </a:xfrm>
          <a:prstGeom prst="rect">
            <a:avLst/>
          </a:prstGeom>
        </p:spPr>
      </p:pic>
    </p:spTree>
    <p:extLst>
      <p:ext uri="{BB962C8B-B14F-4D97-AF65-F5344CB8AC3E}">
        <p14:creationId xmlns:p14="http://schemas.microsoft.com/office/powerpoint/2010/main" val="29710093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969818"/>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 </a:t>
            </a:r>
            <a:r>
              <a:rPr lang="ru-RU" b="1" dirty="0" err="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Ж</a:t>
            </a:r>
            <a:r>
              <a:rPr lang="ru-RU" b="1" dirty="0" err="1"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ивотныеСамарской</a:t>
            </a: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Луки</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443345" y="1482436"/>
            <a:ext cx="4405746" cy="4932219"/>
          </a:xfrm>
        </p:spPr>
        <p:txBody>
          <a:bodyPr>
            <a:normAutofit fontScale="92500" lnSpcReduction="20000"/>
          </a:bodyPr>
          <a:lstStyle/>
          <a:p>
            <a:pPr marL="45720" indent="0" algn="just">
              <a:buNone/>
            </a:pPr>
            <a:r>
              <a:rPr lang="ru-RU" dirty="0">
                <a:solidFill>
                  <a:schemeClr val="accent1">
                    <a:lumMod val="75000"/>
                  </a:schemeClr>
                </a:solidFill>
                <a:latin typeface="Times New Roman" panose="02020603050405020304" pitchFamily="18" charset="0"/>
                <a:cs typeface="Times New Roman" panose="02020603050405020304" pitchFamily="18" charset="0"/>
              </a:rPr>
              <a:t>Самые крупные представители </a:t>
            </a:r>
            <a:r>
              <a:rPr lang="ru-RU" b="1" dirty="0">
                <a:solidFill>
                  <a:schemeClr val="accent1">
                    <a:lumMod val="75000"/>
                  </a:schemeClr>
                </a:solidFill>
                <a:latin typeface="Times New Roman" panose="02020603050405020304" pitchFamily="18" charset="0"/>
                <a:cs typeface="Times New Roman" panose="02020603050405020304" pitchFamily="18" charset="0"/>
              </a:rPr>
              <a:t>животного</a:t>
            </a:r>
            <a:r>
              <a:rPr lang="ru-RU" dirty="0">
                <a:solidFill>
                  <a:schemeClr val="accent1">
                    <a:lumMod val="75000"/>
                  </a:schemeClr>
                </a:solidFill>
                <a:latin typeface="Times New Roman" panose="02020603050405020304" pitchFamily="18" charset="0"/>
                <a:cs typeface="Times New Roman" panose="02020603050405020304" pitchFamily="18" charset="0"/>
              </a:rPr>
              <a:t> мира Жигулей — копытные: лось, кабан и косуля. Из крупных хищников здесь </a:t>
            </a:r>
            <a:r>
              <a:rPr lang="ru-RU" b="1" dirty="0">
                <a:solidFill>
                  <a:schemeClr val="accent1">
                    <a:lumMod val="75000"/>
                  </a:schemeClr>
                </a:solidFill>
                <a:latin typeface="Times New Roman" panose="02020603050405020304" pitchFamily="18" charset="0"/>
                <a:cs typeface="Times New Roman" panose="02020603050405020304" pitchFamily="18" charset="0"/>
              </a:rPr>
              <a:t>обитают</a:t>
            </a:r>
            <a:r>
              <a:rPr lang="ru-RU" dirty="0">
                <a:solidFill>
                  <a:schemeClr val="accent1">
                    <a:lumMod val="75000"/>
                  </a:schemeClr>
                </a:solidFill>
                <a:latin typeface="Times New Roman" panose="02020603050405020304" pitchFamily="18" charset="0"/>
                <a:cs typeface="Times New Roman" panose="02020603050405020304" pitchFamily="18" charset="0"/>
              </a:rPr>
              <a:t> волк, лисица, изредка встречается рысь и енотовидная собака. До недавнего времени на </a:t>
            </a:r>
            <a:r>
              <a:rPr lang="ru-RU" b="1" dirty="0">
                <a:solidFill>
                  <a:schemeClr val="accent1">
                    <a:lumMod val="75000"/>
                  </a:schemeClr>
                </a:solidFill>
                <a:latin typeface="Times New Roman" panose="02020603050405020304" pitchFamily="18" charset="0"/>
                <a:cs typeface="Times New Roman" panose="02020603050405020304" pitchFamily="18" charset="0"/>
              </a:rPr>
              <a:t>Самарской Луке</a:t>
            </a:r>
            <a:r>
              <a:rPr lang="ru-RU" dirty="0">
                <a:solidFill>
                  <a:schemeClr val="accent1">
                    <a:lumMod val="75000"/>
                  </a:schemeClr>
                </a:solidFill>
                <a:latin typeface="Times New Roman" panose="02020603050405020304" pitchFamily="18" charset="0"/>
                <a:cs typeface="Times New Roman" panose="02020603050405020304" pitchFamily="18" charset="0"/>
              </a:rPr>
              <a:t> обитала самая многочисленная группировка волков в области</a:t>
            </a:r>
            <a:r>
              <a:rPr lang="ru-RU" dirty="0" smtClean="0">
                <a:solidFill>
                  <a:schemeClr val="accent1">
                    <a:lumMod val="75000"/>
                  </a:schemeClr>
                </a:solidFill>
                <a:latin typeface="Times New Roman" panose="02020603050405020304" pitchFamily="18" charset="0"/>
                <a:cs typeface="Times New Roman" panose="02020603050405020304" pitchFamily="18" charset="0"/>
              </a:rPr>
              <a:t>.</a:t>
            </a:r>
            <a:r>
              <a:rPr lang="ru-RU" dirty="0">
                <a:solidFill>
                  <a:schemeClr val="accent1">
                    <a:lumMod val="75000"/>
                  </a:schemeClr>
                </a:solidFill>
                <a:latin typeface="Times New Roman" panose="02020603050405020304" pitchFamily="18" charset="0"/>
                <a:cs typeface="Times New Roman" panose="02020603050405020304" pitchFamily="18" charset="0"/>
              </a:rPr>
              <a:t> Среди них степная </a:t>
            </a:r>
            <a:r>
              <a:rPr lang="ru-RU" dirty="0" err="1">
                <a:solidFill>
                  <a:schemeClr val="accent1">
                    <a:lumMod val="75000"/>
                  </a:schemeClr>
                </a:solidFill>
                <a:latin typeface="Times New Roman" panose="02020603050405020304" pitchFamily="18" charset="0"/>
                <a:cs typeface="Times New Roman" panose="02020603050405020304" pitchFamily="18" charset="0"/>
              </a:rPr>
              <a:t>дыбка</a:t>
            </a:r>
            <a:r>
              <a:rPr lang="ru-RU" dirty="0">
                <a:solidFill>
                  <a:schemeClr val="accent1">
                    <a:lumMod val="75000"/>
                  </a:schemeClr>
                </a:solidFill>
                <a:latin typeface="Times New Roman" panose="02020603050405020304" pitchFamily="18" charset="0"/>
                <a:cs typeface="Times New Roman" panose="02020603050405020304" pitchFamily="18" charset="0"/>
              </a:rPr>
              <a:t>, скопа, белохвостый орлан, усач, </a:t>
            </a:r>
            <a:r>
              <a:rPr lang="ru-RU" dirty="0" err="1">
                <a:solidFill>
                  <a:schemeClr val="accent1">
                    <a:lumMod val="75000"/>
                  </a:schemeClr>
                </a:solidFill>
                <a:latin typeface="Times New Roman" panose="02020603050405020304" pitchFamily="18" charset="0"/>
                <a:cs typeface="Times New Roman" panose="02020603050405020304" pitchFamily="18" charset="0"/>
              </a:rPr>
              <a:t>восковик</a:t>
            </a:r>
            <a:r>
              <a:rPr lang="ru-RU" dirty="0">
                <a:solidFill>
                  <a:schemeClr val="accent1">
                    <a:lumMod val="75000"/>
                  </a:schemeClr>
                </a:solidFill>
                <a:latin typeface="Times New Roman" panose="02020603050405020304" pitchFamily="18" charset="0"/>
                <a:cs typeface="Times New Roman" panose="02020603050405020304" pitchFamily="18" charset="0"/>
              </a:rPr>
              <a:t>-отшельник и другие виды. А некоторые представители (жук-олень, бабочка махаон, пчела-плотник и </a:t>
            </a:r>
            <a:r>
              <a:rPr lang="ru-RU" dirty="0" err="1">
                <a:solidFill>
                  <a:schemeClr val="accent1">
                    <a:lumMod val="75000"/>
                  </a:schemeClr>
                </a:solidFill>
                <a:latin typeface="Times New Roman" panose="02020603050405020304" pitchFamily="18" charset="0"/>
                <a:cs typeface="Times New Roman" panose="02020603050405020304" pitchFamily="18" charset="0"/>
              </a:rPr>
              <a:t>подалирий</a:t>
            </a:r>
            <a:r>
              <a:rPr lang="ru-RU" dirty="0">
                <a:solidFill>
                  <a:schemeClr val="accent1">
                    <a:lumMod val="75000"/>
                  </a:schemeClr>
                </a:solidFill>
                <a:latin typeface="Times New Roman" panose="02020603050405020304" pitchFamily="18" charset="0"/>
                <a:cs typeface="Times New Roman" panose="02020603050405020304" pitchFamily="18" charset="0"/>
              </a:rPr>
              <a:t> присутствовали в Красной книге всего СССР</a:t>
            </a:r>
            <a:r>
              <a:rPr lang="ru-RU" dirty="0" smtClean="0">
                <a:solidFill>
                  <a:schemeClr val="accent1">
                    <a:lumMod val="75000"/>
                  </a:schemeClr>
                </a:solidFill>
                <a:latin typeface="Times New Roman" panose="02020603050405020304" pitchFamily="18" charset="0"/>
                <a:cs typeface="Times New Roman" panose="02020603050405020304" pitchFamily="18" charset="0"/>
              </a:rPr>
              <a:t>.</a:t>
            </a:r>
            <a:r>
              <a:rPr lang="ru-RU" dirty="0">
                <a:solidFill>
                  <a:schemeClr val="accent1">
                    <a:lumMod val="75000"/>
                  </a:schemeClr>
                </a:solidFill>
                <a:latin typeface="Times New Roman" panose="02020603050405020304" pitchFamily="18" charset="0"/>
                <a:cs typeface="Times New Roman" panose="02020603050405020304" pitchFamily="18" charset="0"/>
              </a:rPr>
              <a:t> Благодаря этому в </a:t>
            </a:r>
            <a:r>
              <a:rPr lang="ru-RU" b="1" dirty="0">
                <a:solidFill>
                  <a:schemeClr val="accent1">
                    <a:lumMod val="75000"/>
                  </a:schemeClr>
                </a:solidFill>
                <a:latin typeface="Times New Roman" panose="02020603050405020304" pitchFamily="18" charset="0"/>
                <a:cs typeface="Times New Roman" panose="02020603050405020304" pitchFamily="18" charset="0"/>
              </a:rPr>
              <a:t>Самаре</a:t>
            </a:r>
            <a:r>
              <a:rPr lang="ru-RU" dirty="0">
                <a:solidFill>
                  <a:schemeClr val="accent1">
                    <a:lumMod val="75000"/>
                  </a:schemeClr>
                </a:solidFill>
                <a:latin typeface="Times New Roman" panose="02020603050405020304" pitchFamily="18" charset="0"/>
                <a:cs typeface="Times New Roman" panose="02020603050405020304" pitchFamily="18" charset="0"/>
              </a:rPr>
              <a:t> возросла популяция рыбы. В реке </a:t>
            </a:r>
            <a:r>
              <a:rPr lang="ru-RU" b="1" dirty="0">
                <a:solidFill>
                  <a:schemeClr val="accent1">
                    <a:lumMod val="75000"/>
                  </a:schemeClr>
                </a:solidFill>
                <a:latin typeface="Times New Roman" panose="02020603050405020304" pitchFamily="18" charset="0"/>
                <a:cs typeface="Times New Roman" panose="02020603050405020304" pitchFamily="18" charset="0"/>
              </a:rPr>
              <a:t>водятся</a:t>
            </a:r>
            <a:r>
              <a:rPr lang="ru-RU" dirty="0">
                <a:solidFill>
                  <a:schemeClr val="accent1">
                    <a:lumMod val="75000"/>
                  </a:schemeClr>
                </a:solidFill>
                <a:latin typeface="Times New Roman" panose="02020603050405020304" pitchFamily="18" charset="0"/>
                <a:cs typeface="Times New Roman" panose="02020603050405020304" pitchFamily="18" charset="0"/>
              </a:rPr>
              <a:t>: лещ, карп, плотва, щука, окунь, судак, сом, голавль, ерш, уклейка, карась, чехонь.</a:t>
            </a:r>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9476016" y="1579418"/>
            <a:ext cx="1966897" cy="1316182"/>
          </a:xfr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9707" y="1579418"/>
            <a:ext cx="2459182" cy="1383290"/>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36861" y="2549236"/>
            <a:ext cx="2870922" cy="2154538"/>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409707" y="4488873"/>
            <a:ext cx="2553239" cy="1442266"/>
          </a:xfrm>
          <a:prstGeom prst="rect">
            <a:avLst/>
          </a:prstGeom>
        </p:spPr>
      </p:pic>
      <p:pic>
        <p:nvPicPr>
          <p:cNvPr id="9" name="Рисунок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23562" y="4492864"/>
            <a:ext cx="3181350" cy="1438275"/>
          </a:xfrm>
          <a:prstGeom prst="rect">
            <a:avLst/>
          </a:prstGeom>
        </p:spPr>
      </p:pic>
    </p:spTree>
    <p:extLst>
      <p:ext uri="{BB962C8B-B14F-4D97-AF65-F5344CB8AC3E}">
        <p14:creationId xmlns:p14="http://schemas.microsoft.com/office/powerpoint/2010/main" val="8687716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4294967295"/>
          </p:nvPr>
        </p:nvSpPr>
        <p:spPr>
          <a:xfrm>
            <a:off x="665019" y="457200"/>
            <a:ext cx="3366654" cy="5860473"/>
          </a:xfrm>
        </p:spPr>
        <p:txBody>
          <a:bodyPr>
            <a:noAutofit/>
          </a:bodyPr>
          <a:lstStyle/>
          <a:p>
            <a:pPr marL="45720" indent="0" algn="just">
              <a:buNone/>
            </a:pPr>
            <a:r>
              <a:rPr lang="ru-RU" sz="2400" dirty="0" smtClean="0">
                <a:solidFill>
                  <a:schemeClr val="accent1">
                    <a:lumMod val="75000"/>
                  </a:schemeClr>
                </a:solidFill>
                <a:latin typeface="Times New Roman" panose="02020603050405020304" pitchFamily="18" charset="0"/>
                <a:cs typeface="Times New Roman" panose="02020603050405020304" pitchFamily="18" charset="0"/>
              </a:rPr>
              <a:t>Не менее </a:t>
            </a:r>
            <a:r>
              <a:rPr lang="ru-RU" sz="2400" dirty="0">
                <a:solidFill>
                  <a:schemeClr val="accent1">
                    <a:lumMod val="75000"/>
                  </a:schemeClr>
                </a:solidFill>
                <a:latin typeface="Times New Roman" panose="02020603050405020304" pitchFamily="18" charset="0"/>
                <a:cs typeface="Times New Roman" panose="02020603050405020304" pitchFamily="18" charset="0"/>
              </a:rPr>
              <a:t>30 видов, относящихся к 8 семействам (беличьи, бобровые, </a:t>
            </a:r>
            <a:r>
              <a:rPr lang="ru-RU" sz="2400" dirty="0" err="1">
                <a:solidFill>
                  <a:schemeClr val="accent1">
                    <a:lumMod val="75000"/>
                  </a:schemeClr>
                </a:solidFill>
                <a:latin typeface="Times New Roman" panose="02020603050405020304" pitchFamily="18" charset="0"/>
                <a:cs typeface="Times New Roman" panose="02020603050405020304" pitchFamily="18" charset="0"/>
              </a:rPr>
              <a:t>соневые</a:t>
            </a:r>
            <a:r>
              <a:rPr lang="ru-RU" sz="2400" dirty="0">
                <a:solidFill>
                  <a:schemeClr val="accent1">
                    <a:lumMod val="75000"/>
                  </a:schemeClr>
                </a:solidFill>
                <a:latin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cs typeface="Times New Roman" panose="02020603050405020304" pitchFamily="18" charset="0"/>
              </a:rPr>
              <a:t>мышовковые</a:t>
            </a:r>
            <a:r>
              <a:rPr lang="ru-RU" sz="2400" dirty="0">
                <a:solidFill>
                  <a:schemeClr val="accent1">
                    <a:lumMod val="75000"/>
                  </a:schemeClr>
                </a:solidFill>
                <a:latin typeface="Times New Roman" panose="02020603050405020304" pitchFamily="18" charset="0"/>
                <a:cs typeface="Times New Roman" panose="02020603050405020304" pitchFamily="18" charset="0"/>
              </a:rPr>
              <a:t>, тушканчиковые, </a:t>
            </a:r>
            <a:r>
              <a:rPr lang="ru-RU" sz="2400" dirty="0" err="1">
                <a:solidFill>
                  <a:schemeClr val="accent1">
                    <a:lumMod val="75000"/>
                  </a:schemeClr>
                </a:solidFill>
                <a:latin typeface="Times New Roman" panose="02020603050405020304" pitchFamily="18" charset="0"/>
                <a:cs typeface="Times New Roman" panose="02020603050405020304" pitchFamily="18" charset="0"/>
              </a:rPr>
              <a:t>слепышовые</a:t>
            </a:r>
            <a:r>
              <a:rPr lang="ru-RU" sz="2400" dirty="0">
                <a:solidFill>
                  <a:schemeClr val="accent1">
                    <a:lumMod val="75000"/>
                  </a:schemeClr>
                </a:solidFill>
                <a:latin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cs typeface="Times New Roman" panose="02020603050405020304" pitchFamily="18" charset="0"/>
              </a:rPr>
              <a:t>хомяковые</a:t>
            </a:r>
            <a:r>
              <a:rPr lang="ru-RU" sz="2400" dirty="0">
                <a:solidFill>
                  <a:schemeClr val="accent1">
                    <a:lumMod val="75000"/>
                  </a:schemeClr>
                </a:solidFill>
                <a:latin typeface="Times New Roman" panose="02020603050405020304" pitchFamily="18" charset="0"/>
                <a:cs typeface="Times New Roman" panose="02020603050405020304" pitchFamily="18" charset="0"/>
              </a:rPr>
              <a:t>, мышиные</a:t>
            </a:r>
            <a:r>
              <a:rPr lang="ru-RU" sz="2400" dirty="0" smtClean="0">
                <a:solidFill>
                  <a:schemeClr val="accent1">
                    <a:lumMod val="75000"/>
                  </a:schemeClr>
                </a:solidFill>
                <a:latin typeface="Times New Roman" panose="02020603050405020304" pitchFamily="18" charset="0"/>
                <a:cs typeface="Times New Roman" panose="02020603050405020304" pitchFamily="18" charset="0"/>
              </a:rPr>
              <a:t>).</a:t>
            </a:r>
            <a:r>
              <a:rPr lang="ru-RU" sz="2400" b="1" dirty="0">
                <a:solidFill>
                  <a:schemeClr val="accent1">
                    <a:lumMod val="75000"/>
                  </a:schemeClr>
                </a:solidFill>
                <a:latin typeface="Times New Roman" panose="02020603050405020304" pitchFamily="18" charset="0"/>
                <a:cs typeface="Times New Roman" panose="02020603050405020304" pitchFamily="18" charset="0"/>
              </a:rPr>
              <a:t> </a:t>
            </a:r>
            <a:r>
              <a:rPr lang="ru-RU" sz="2400" b="1" dirty="0" smtClean="0">
                <a:solidFill>
                  <a:schemeClr val="accent1">
                    <a:lumMod val="75000"/>
                  </a:schemeClr>
                </a:solidFill>
                <a:latin typeface="Times New Roman" panose="02020603050405020304" pitchFamily="18" charset="0"/>
                <a:cs typeface="Times New Roman" panose="02020603050405020304" pitchFamily="18" charset="0"/>
              </a:rPr>
              <a:t>Млекопитающие</a:t>
            </a:r>
            <a:r>
              <a:rPr lang="ru-RU" sz="2400" dirty="0" smtClean="0">
                <a:solidFill>
                  <a:schemeClr val="accent1">
                    <a:lumMod val="75000"/>
                  </a:schemeClr>
                </a:solidFill>
                <a:latin typeface="Times New Roman" panose="02020603050405020304" pitchFamily="18" charset="0"/>
                <a:cs typeface="Times New Roman" panose="02020603050405020304" pitchFamily="18" charset="0"/>
              </a:rPr>
              <a:t>: Волк ,Рысь обыкновенная, Лисица обыкновенная, Корсак</a:t>
            </a:r>
            <a:r>
              <a:rPr lang="ru-RU" sz="2400" dirty="0">
                <a:solidFill>
                  <a:schemeClr val="accent1">
                    <a:lumMod val="75000"/>
                  </a:schemeClr>
                </a:solidFill>
                <a:latin typeface="Times New Roman" panose="02020603050405020304" pitchFamily="18" charset="0"/>
                <a:cs typeface="Times New Roman" panose="02020603050405020304" pitchFamily="18" charset="0"/>
              </a:rPr>
              <a:t>, или степная </a:t>
            </a:r>
            <a:r>
              <a:rPr lang="ru-RU" sz="2400" dirty="0" smtClean="0">
                <a:solidFill>
                  <a:schemeClr val="accent1">
                    <a:lumMod val="75000"/>
                  </a:schemeClr>
                </a:solidFill>
                <a:latin typeface="Times New Roman" panose="02020603050405020304" pitchFamily="18" charset="0"/>
                <a:cs typeface="Times New Roman" panose="02020603050405020304" pitchFamily="18" charset="0"/>
              </a:rPr>
              <a:t>лисица, Собака енотовидная, Кот степной, Барсук, Выдра речная. 2 вида: </a:t>
            </a:r>
            <a:r>
              <a:rPr lang="ru-RU" sz="2400" dirty="0">
                <a:solidFill>
                  <a:schemeClr val="accent1">
                    <a:lumMod val="75000"/>
                  </a:schemeClr>
                </a:solidFill>
                <a:latin typeface="Times New Roman" panose="02020603050405020304" pitchFamily="18" charset="0"/>
                <a:cs typeface="Times New Roman" panose="02020603050405020304" pitchFamily="18" charset="0"/>
              </a:rPr>
              <a:t>косуля сибирская и лось.</a:t>
            </a: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801100" y="457200"/>
            <a:ext cx="2926722" cy="1998951"/>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07690" y="1902889"/>
            <a:ext cx="1990466" cy="2543727"/>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55573" y="457200"/>
            <a:ext cx="2695742" cy="1798060"/>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5573" y="4075832"/>
            <a:ext cx="2843647" cy="2132735"/>
          </a:xfrm>
          <a:prstGeom prst="rect">
            <a:avLst/>
          </a:prstGeom>
        </p:spPr>
      </p:pic>
      <p:pic>
        <p:nvPicPr>
          <p:cNvPr id="9" name="Рисунок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02436" y="4258311"/>
            <a:ext cx="2576915" cy="1950256"/>
          </a:xfrm>
          <a:prstGeom prst="rect">
            <a:avLst/>
          </a:prstGeom>
        </p:spPr>
      </p:pic>
    </p:spTree>
    <p:extLst>
      <p:ext uri="{BB962C8B-B14F-4D97-AF65-F5344CB8AC3E}">
        <p14:creationId xmlns:p14="http://schemas.microsoft.com/office/powerpoint/2010/main" val="426369865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803564"/>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 Птицы Самарской Луки</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371302" y="1620982"/>
            <a:ext cx="2265079" cy="1640576"/>
          </a:xfrm>
        </p:spPr>
      </p:pic>
      <p:sp>
        <p:nvSpPr>
          <p:cNvPr id="4" name="Объект 3"/>
          <p:cNvSpPr>
            <a:spLocks noGrp="1"/>
          </p:cNvSpPr>
          <p:nvPr>
            <p:ph sz="half" idx="2"/>
          </p:nvPr>
        </p:nvSpPr>
        <p:spPr>
          <a:xfrm>
            <a:off x="5855881" y="1413163"/>
            <a:ext cx="5934338" cy="5264728"/>
          </a:xfrm>
        </p:spPr>
        <p:txBody>
          <a:bodyPr>
            <a:noAutofit/>
          </a:bodyPr>
          <a:lstStyle/>
          <a:p>
            <a:pPr marL="45720" indent="0" algn="just">
              <a:buNone/>
            </a:pPr>
            <a:r>
              <a:rPr lang="ru-RU" sz="1600" dirty="0">
                <a:solidFill>
                  <a:schemeClr val="accent1">
                    <a:lumMod val="75000"/>
                  </a:schemeClr>
                </a:solidFill>
                <a:latin typeface="Times New Roman" panose="02020603050405020304" pitchFamily="18" charset="0"/>
                <a:cs typeface="Times New Roman" panose="02020603050405020304" pitchFamily="18" charset="0"/>
              </a:rPr>
              <a:t>В</a:t>
            </a:r>
            <a:r>
              <a:rPr lang="ru-RU" sz="1600" dirty="0" smtClean="0">
                <a:solidFill>
                  <a:schemeClr val="accent1">
                    <a:lumMod val="75000"/>
                  </a:schemeClr>
                </a:solidFill>
                <a:latin typeface="Times New Roman" panose="02020603050405020304" pitchFamily="18" charset="0"/>
                <a:cs typeface="Times New Roman" panose="02020603050405020304" pitchFamily="18" charset="0"/>
              </a:rPr>
              <a:t> </a:t>
            </a:r>
            <a:r>
              <a:rPr lang="ru-RU" sz="1600" dirty="0">
                <a:solidFill>
                  <a:schemeClr val="accent1">
                    <a:lumMod val="75000"/>
                  </a:schemeClr>
                </a:solidFill>
                <a:latin typeface="Times New Roman" panose="02020603050405020304" pitchFamily="18" charset="0"/>
                <a:cs typeface="Times New Roman" panose="02020603050405020304" pitchFamily="18" charset="0"/>
              </a:rPr>
              <a:t>Самарской Луке насчитывается более 200 видов птиц, встречаются виды, включённые в Красные книги различного ранга. За последние 100 лет видовое разнообразие несколько уменьшилось. К числу исчезнувших видов относятся чёрный аист, сапсан, </a:t>
            </a:r>
            <a:r>
              <a:rPr lang="ru-RU" sz="1600" dirty="0" err="1">
                <a:solidFill>
                  <a:schemeClr val="accent1">
                    <a:lumMod val="75000"/>
                  </a:schemeClr>
                </a:solidFill>
                <a:latin typeface="Times New Roman" panose="02020603050405020304" pitchFamily="18" charset="0"/>
                <a:cs typeface="Times New Roman" panose="02020603050405020304" pitchFamily="18" charset="0"/>
              </a:rPr>
              <a:t>огарь</a:t>
            </a:r>
            <a:r>
              <a:rPr lang="ru-RU" sz="1600" dirty="0">
                <a:solidFill>
                  <a:schemeClr val="accent1">
                    <a:lumMod val="75000"/>
                  </a:schemeClr>
                </a:solidFill>
                <a:latin typeface="Times New Roman" panose="02020603050405020304" pitchFamily="18" charset="0"/>
                <a:cs typeface="Times New Roman" panose="02020603050405020304" pitchFamily="18" charset="0"/>
              </a:rPr>
              <a:t>, малая выпь. Исчезновение этих видов, по-видимому, обусловлено общей урбанизацией территории, связанной с добычей нефти, строительством дорог, зарегулированием стока Волги, застройкой </a:t>
            </a:r>
            <a:r>
              <a:rPr lang="ru-RU" sz="1600" dirty="0" smtClean="0">
                <a:solidFill>
                  <a:schemeClr val="accent1">
                    <a:lumMod val="75000"/>
                  </a:schemeClr>
                </a:solidFill>
                <a:latin typeface="Times New Roman" panose="02020603050405020304" pitchFamily="18" charset="0"/>
                <a:cs typeface="Times New Roman" panose="02020603050405020304" pitchFamily="18" charset="0"/>
              </a:rPr>
              <a:t>побережий. Значительная </a:t>
            </a:r>
            <a:r>
              <a:rPr lang="ru-RU" sz="1600" dirty="0">
                <a:solidFill>
                  <a:schemeClr val="accent1">
                    <a:lumMod val="75000"/>
                  </a:schemeClr>
                </a:solidFill>
                <a:latin typeface="Times New Roman" panose="02020603050405020304" pitchFamily="18" charset="0"/>
                <a:cs typeface="Times New Roman" panose="02020603050405020304" pitchFamily="18" charset="0"/>
              </a:rPr>
              <a:t>часть обитающих на Самарской Луке видов здесь постоянно гнездится или обитает оседло, есть и виды, посещающие территорию (зимующие, кормящиеся, залетные) или пересекающие её во время миграций (пролетные</a:t>
            </a:r>
            <a:r>
              <a:rPr lang="ru-RU" sz="1600" dirty="0" smtClean="0">
                <a:solidFill>
                  <a:schemeClr val="accent1">
                    <a:lumMod val="75000"/>
                  </a:schemeClr>
                </a:solidFill>
                <a:latin typeface="Times New Roman" panose="02020603050405020304" pitchFamily="18" charset="0"/>
                <a:cs typeface="Times New Roman" panose="02020603050405020304" pitchFamily="18" charset="0"/>
              </a:rPr>
              <a:t>). Особую </a:t>
            </a:r>
            <a:r>
              <a:rPr lang="ru-RU" sz="1600" dirty="0">
                <a:solidFill>
                  <a:schemeClr val="accent1">
                    <a:lumMod val="75000"/>
                  </a:schemeClr>
                </a:solidFill>
                <a:latin typeface="Times New Roman" panose="02020603050405020304" pitchFamily="18" charset="0"/>
                <a:cs typeface="Times New Roman" panose="02020603050405020304" pitchFamily="18" charset="0"/>
              </a:rPr>
              <a:t>ценность среди оседлых птиц представляет так называемая боровая дичь — птицы из отряда куриных: глухарь, тетерев и рябчик. В былые времена они были весьма многочисленны. Сейчас же уже давно неслышно на Самарской Луке глухариных токов, а тетеревиные стали большой редкостью. В</a:t>
            </a:r>
            <a:r>
              <a:rPr lang="ru-RU" sz="1600" dirty="0" smtClean="0">
                <a:solidFill>
                  <a:schemeClr val="accent1">
                    <a:lumMod val="75000"/>
                  </a:schemeClr>
                </a:solidFill>
                <a:latin typeface="Times New Roman" panose="02020603050405020304" pitchFamily="18" charset="0"/>
                <a:cs typeface="Times New Roman" panose="02020603050405020304" pitchFamily="18" charset="0"/>
              </a:rPr>
              <a:t> </a:t>
            </a:r>
            <a:r>
              <a:rPr lang="ru-RU" sz="1600" dirty="0">
                <a:solidFill>
                  <a:schemeClr val="accent1">
                    <a:lumMod val="75000"/>
                  </a:schemeClr>
                </a:solidFill>
                <a:latin typeface="Times New Roman" panose="02020603050405020304" pitchFamily="18" charset="0"/>
                <a:cs typeface="Times New Roman" panose="02020603050405020304" pitchFamily="18" charset="0"/>
              </a:rPr>
              <a:t>прежние времена орлан-белохвост был перелетным видом, который гнездился в наших краях, а на зиму откочевывал к югу, туда, где есть водоемы, не скованные льдом. После создания ГЭС на Волге в их нижних бьефах вода не замерзает даже в самые суровые зимы, и орлан превратился в оседлого жителя, он перестал покидать наши края на зиму</a:t>
            </a:r>
            <a:r>
              <a:rPr lang="ru-RU" sz="1600" dirty="0">
                <a:solidFill>
                  <a:srgbClr val="202122"/>
                </a:solidFill>
                <a:latin typeface="Times New Roman" panose="02020603050405020304" pitchFamily="18" charset="0"/>
                <a:cs typeface="Times New Roman" panose="02020603050405020304" pitchFamily="18" charset="0"/>
              </a:rPr>
              <a:t>.</a:t>
            </a:r>
          </a:p>
          <a:p>
            <a:pPr algn="just"/>
            <a:endParaRPr lang="ru-RU" sz="1600" dirty="0"/>
          </a:p>
        </p:txBody>
      </p:sp>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5493" y="1620982"/>
            <a:ext cx="2308167" cy="1669924"/>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1302" y="4767041"/>
            <a:ext cx="2413462" cy="1606049"/>
          </a:xfrm>
          <a:prstGeom prst="rect">
            <a:avLst/>
          </a:prstGeom>
        </p:spPr>
      </p:pic>
      <p:pic>
        <p:nvPicPr>
          <p:cNvPr id="8" name="Рисунок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51495" y="4767041"/>
            <a:ext cx="2136164" cy="1606049"/>
          </a:xfrm>
          <a:prstGeom prst="rect">
            <a:avLst/>
          </a:prstGeom>
        </p:spPr>
      </p:pic>
      <p:pic>
        <p:nvPicPr>
          <p:cNvPr id="10" name="Рисунок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51544" y="3105257"/>
            <a:ext cx="2490387" cy="1661784"/>
          </a:xfrm>
          <a:prstGeom prst="rect">
            <a:avLst/>
          </a:prstGeom>
        </p:spPr>
      </p:pic>
    </p:spTree>
    <p:extLst>
      <p:ext uri="{BB962C8B-B14F-4D97-AF65-F5344CB8AC3E}">
        <p14:creationId xmlns:p14="http://schemas.microsoft.com/office/powerpoint/2010/main" val="231074882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4294967295"/>
          </p:nvPr>
        </p:nvSpPr>
        <p:spPr>
          <a:xfrm>
            <a:off x="540327" y="637309"/>
            <a:ext cx="6234546" cy="5791199"/>
          </a:xfrm>
        </p:spPr>
        <p:txBody>
          <a:bodyPr>
            <a:normAutofit fontScale="85000" lnSpcReduction="20000"/>
          </a:bodyPr>
          <a:lstStyle/>
          <a:p>
            <a:pPr marL="45720" indent="0" algn="just">
              <a:buNone/>
            </a:pPr>
            <a:r>
              <a:rPr lang="ru-RU" sz="2300" dirty="0">
                <a:solidFill>
                  <a:schemeClr val="accent1">
                    <a:lumMod val="75000"/>
                  </a:schemeClr>
                </a:solidFill>
                <a:latin typeface="Times New Roman" panose="02020603050405020304" pitchFamily="18" charset="0"/>
                <a:cs typeface="Times New Roman" panose="02020603050405020304" pitchFamily="18" charset="0"/>
              </a:rPr>
              <a:t>Сочетание горных и пойменных ландшафтов на Самарской Луке создало уникальные условия для многочисленного и разнообразного населения рукокрылых. Учёные насчитывают 15 видов летучих мышей, постоянно обитающих в этих местах. </a:t>
            </a:r>
            <a:r>
              <a:rPr lang="ru-RU" sz="2300" dirty="0" smtClean="0">
                <a:solidFill>
                  <a:schemeClr val="accent1">
                    <a:lumMod val="75000"/>
                  </a:schemeClr>
                </a:solidFill>
                <a:latin typeface="Times New Roman" panose="02020603050405020304" pitchFamily="18" charset="0"/>
                <a:cs typeface="Times New Roman" panose="02020603050405020304" pitchFamily="18" charset="0"/>
              </a:rPr>
              <a:t>Двухцветные </a:t>
            </a:r>
            <a:r>
              <a:rPr lang="ru-RU" sz="2300" dirty="0">
                <a:solidFill>
                  <a:schemeClr val="accent1">
                    <a:lumMod val="75000"/>
                  </a:schemeClr>
                </a:solidFill>
                <a:latin typeface="Times New Roman" panose="02020603050405020304" pitchFamily="18" charset="0"/>
                <a:cs typeface="Times New Roman" panose="02020603050405020304" pitchFamily="18" charset="0"/>
              </a:rPr>
              <a:t>кожаны</a:t>
            </a:r>
            <a:r>
              <a:rPr lang="ru-RU" sz="2300" dirty="0" smtClean="0">
                <a:solidFill>
                  <a:schemeClr val="accent1">
                    <a:lumMod val="75000"/>
                  </a:schemeClr>
                </a:solidFill>
                <a:latin typeface="Times New Roman" panose="02020603050405020304" pitchFamily="18" charset="0"/>
                <a:cs typeface="Times New Roman" panose="02020603050405020304" pitchFamily="18" charset="0"/>
              </a:rPr>
              <a:t>, вечерницы, </a:t>
            </a:r>
            <a:r>
              <a:rPr lang="ru-RU" sz="2300" dirty="0" err="1" smtClean="0">
                <a:solidFill>
                  <a:schemeClr val="accent1">
                    <a:lumMod val="75000"/>
                  </a:schemeClr>
                </a:solidFill>
                <a:latin typeface="Times New Roman" panose="02020603050405020304" pitchFamily="18" charset="0"/>
                <a:cs typeface="Times New Roman" panose="02020603050405020304" pitchFamily="18" charset="0"/>
              </a:rPr>
              <a:t>нетопори</a:t>
            </a:r>
            <a:r>
              <a:rPr lang="ru-RU" sz="2300" dirty="0" smtClean="0">
                <a:solidFill>
                  <a:schemeClr val="accent1">
                    <a:lumMod val="75000"/>
                  </a:schemeClr>
                </a:solidFill>
                <a:latin typeface="Times New Roman" panose="02020603050405020304" pitchFamily="18" charset="0"/>
                <a:cs typeface="Times New Roman" panose="02020603050405020304" pitchFamily="18" charset="0"/>
              </a:rPr>
              <a:t>, </a:t>
            </a:r>
            <a:r>
              <a:rPr lang="ru-RU" sz="2300" dirty="0">
                <a:solidFill>
                  <a:schemeClr val="accent1">
                    <a:lumMod val="75000"/>
                  </a:schemeClr>
                </a:solidFill>
                <a:latin typeface="Times New Roman" panose="02020603050405020304" pitchFamily="18" charset="0"/>
                <a:cs typeface="Times New Roman" panose="02020603050405020304" pitchFamily="18" charset="0"/>
              </a:rPr>
              <a:t>так же как и перелётные птицы, мигрируют на юг. А ночницы, кожаны и ушаны ведут оседлый образ жизни, зимуя в ближайших пещерах и заброшенных штольнях, образуя колонию численностью до 30 тыс. особей — самую большую в Европе. Во избежание беспокойства рукокрылых в зимнее время вход в некоторые штольни заблокирован решётками. Низкая рождаемость летучих мышей, сокращение площадки старых лесов, беспокойство на зимовках делают эту группу животных очень уязвимой. Из 14 видов рукокрылых, обитающих в Жигулевских горах, 6 рекомендовано для включении в Красную книгу Самарской области.</a:t>
            </a:r>
          </a:p>
          <a:p>
            <a:pPr marL="45720" indent="0" algn="just">
              <a:buNone/>
            </a:pPr>
            <a:r>
              <a:rPr lang="ru-RU" sz="2300" dirty="0">
                <a:solidFill>
                  <a:schemeClr val="accent1">
                    <a:lumMod val="75000"/>
                  </a:schemeClr>
                </a:solidFill>
                <a:latin typeface="Times New Roman" panose="02020603050405020304" pitchFamily="18" charset="0"/>
                <a:cs typeface="Times New Roman" panose="02020603050405020304" pitchFamily="18" charset="0"/>
              </a:rPr>
              <a:t>Богатое видовое разнообразие животного мира Самарской Луки, наличие в её составе значительного числа редких, реликтовых и эндемичных видов характеризует Самарскую Луку, как уникальное природное явление, достойное бережного сохранения и дальнейшего изучения</a:t>
            </a:r>
          </a:p>
          <a:p>
            <a:endParaRPr lang="ru-RU" dirty="0"/>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92711" y="637309"/>
            <a:ext cx="4131252" cy="2712045"/>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81713" y="3865418"/>
            <a:ext cx="4142250" cy="2743632"/>
          </a:xfrm>
          <a:prstGeom prst="rect">
            <a:avLst/>
          </a:prstGeom>
        </p:spPr>
      </p:pic>
    </p:spTree>
    <p:extLst>
      <p:ext uri="{BB962C8B-B14F-4D97-AF65-F5344CB8AC3E}">
        <p14:creationId xmlns:p14="http://schemas.microsoft.com/office/powerpoint/2010/main" val="41659553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1039091"/>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13. Растительность Самарской Луки</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Объект 5"/>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482139" y="1494337"/>
            <a:ext cx="3272444" cy="2137444"/>
          </a:xfrm>
        </p:spPr>
      </p:pic>
      <p:sp>
        <p:nvSpPr>
          <p:cNvPr id="4" name="Объект 3"/>
          <p:cNvSpPr>
            <a:spLocks noGrp="1"/>
          </p:cNvSpPr>
          <p:nvPr>
            <p:ph sz="half" idx="2"/>
          </p:nvPr>
        </p:nvSpPr>
        <p:spPr>
          <a:xfrm>
            <a:off x="5897880" y="1648691"/>
            <a:ext cx="5781502" cy="4807527"/>
          </a:xfrm>
        </p:spPr>
        <p:txBody>
          <a:bodyPr>
            <a:normAutofit fontScale="70000" lnSpcReduction="20000"/>
          </a:bodyPr>
          <a:lstStyle/>
          <a:p>
            <a:pPr marL="45720" indent="0" algn="just">
              <a:buNone/>
            </a:pP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Флора Самарской Луки насчитывает 1044 вида сосудистых растений. Наиболее древнее ядро сложено плиоценовыми реликтами —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шаровница</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точечная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Globularia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punctata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можжевельник казацкий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Juniperus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sabina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короставник татарский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Knautia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tatarica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шиверекия</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подольская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Schivereckia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podolica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герань Роберта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Geranium</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robertianum</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 др.</a:t>
            </a:r>
            <a:b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b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Здесь встречаются бореальные и неморальные растения, сохранившиеся с ледникового периода: толокнянка обыкновенная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Arctostaphylos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uva-ursi</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динлазий</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сибирский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Diplazi-um</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sibiricuiu</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ветреница алтайская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Anemone</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altaica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дуб черешчатый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Quercus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robur</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лещина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Corylus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avellana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 др. На территории Самарской Луки проходят границы ареалов ряда видов растений. Особый научный интерес представляют растения эндемики Самарской Луки и Жигулевской возвышенности: гвоздика волжская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Dianthus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volgi-cus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качим</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жигулевский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Gypsophila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zhegulensis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молочай жигулевский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Euphorbia</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zhiguliensis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тимьян жигулевский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Thymus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2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cimicinus</a:t>
            </a:r>
            <a:r>
              <a:rPr lang="ru-RU" sz="2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 18 видов растений занесены в Красную книгу Российской Федерации (1988).</a:t>
            </a:r>
            <a:r>
              <a:rPr lang="ru-RU" sz="2600" dirty="0">
                <a:solidFill>
                  <a:schemeClr val="accent1">
                    <a:lumMod val="75000"/>
                  </a:schemeClr>
                </a:solidFill>
                <a:latin typeface="Times New Roman" panose="02020603050405020304" pitchFamily="18" charset="0"/>
                <a:cs typeface="Times New Roman" panose="02020603050405020304" pitchFamily="18" charset="0"/>
              </a:rPr>
              <a:t/>
            </a:r>
            <a:br>
              <a:rPr lang="ru-RU" sz="2600" dirty="0">
                <a:solidFill>
                  <a:schemeClr val="accent1">
                    <a:lumMod val="75000"/>
                  </a:schemeClr>
                </a:solidFill>
                <a:latin typeface="Times New Roman" panose="02020603050405020304" pitchFamily="18" charset="0"/>
                <a:cs typeface="Times New Roman" panose="02020603050405020304" pitchFamily="18" charset="0"/>
              </a:rPr>
            </a:br>
            <a:r>
              <a:rPr lang="ru-RU" dirty="0"/>
              <a:t/>
            </a:r>
            <a:br>
              <a:rPr lang="ru-RU" dirty="0"/>
            </a:br>
            <a:endParaRPr lang="ru-RU" dirty="0"/>
          </a:p>
        </p:txBody>
      </p:sp>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600" y="3699163"/>
            <a:ext cx="3519054" cy="2639291"/>
          </a:xfrm>
          <a:prstGeom prst="rect">
            <a:avLst/>
          </a:prstGeom>
        </p:spPr>
      </p:pic>
    </p:spTree>
    <p:extLst>
      <p:ext uri="{BB962C8B-B14F-4D97-AF65-F5344CB8AC3E}">
        <p14:creationId xmlns:p14="http://schemas.microsoft.com/office/powerpoint/2010/main" val="37390132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sz="half" idx="4294967295"/>
          </p:nvPr>
        </p:nvSpPr>
        <p:spPr>
          <a:xfrm>
            <a:off x="6511636" y="457200"/>
            <a:ext cx="5056909" cy="6082145"/>
          </a:xfrm>
        </p:spPr>
        <p:txBody>
          <a:bodyPr>
            <a:normAutofit fontScale="85000" lnSpcReduction="20000"/>
          </a:bodyPr>
          <a:lstStyle/>
          <a:p>
            <a:pPr marL="45720" indent="0" algn="just" fontAlgn="base">
              <a:spcAft>
                <a:spcPts val="0"/>
              </a:spcAft>
              <a:buNone/>
            </a:pP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Луговые степи и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остепненные</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луга Самарской Луки приурочены как к гористому, так и равнинному рельефу. На Жигулевских горах широко распространен один из вариантов луговых степей — каменистые степи. К флоре каменистых степей принадлежит большая часть эндемичных и реликтовых растений Самарской Луки. Волжская пойма на большей части своей территории покрыта древесной и травянистой растительностью. Здесь встречаются ивовые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Salix</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spp</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осокоревые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Populus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nigra</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вязовые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Ulmus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laevis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дубовые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Quercus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robur</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леса. Травянистая растительность волжской поймы представлена лугами из канареечника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Phalaris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canariensis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костреца безостого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Bromopsis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inermis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и пырея ползучего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Elytrigia</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repens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со значительной примесью в травостое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мезофитного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и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гигрофитного</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разнотравья, образованного щавелем курчавым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Rumex</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crispus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окопником лекарственным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Symphytum</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officinale</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кровохлебкой лекарственной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Sanguisorba</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officinalis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чистецом болотным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Stachys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palustris</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девясилом британским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Inula</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britannica</a:t>
            </a:r>
            <a:r>
              <a:rPr lang="ru-RU" sz="2400" dirty="0">
                <a:solidFill>
                  <a:schemeClr val="accent1">
                    <a:lumMod val="75000"/>
                  </a:schemeClr>
                </a:solidFill>
                <a:latin typeface="Times New Roman" panose="02020603050405020304" pitchFamily="18" charset="0"/>
                <a:ea typeface="Times New Roman" panose="02020603050405020304" pitchFamily="18" charset="0"/>
                <a:cs typeface="Times New Roman" panose="02020603050405020304" pitchFamily="18" charset="0"/>
              </a:rPr>
              <a:t>) и др.</a:t>
            </a:r>
          </a:p>
          <a:p>
            <a:endParaRPr lang="ru-RU" dirty="0"/>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7810" y="457200"/>
            <a:ext cx="4154057" cy="2768289"/>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4291" y="2799311"/>
            <a:ext cx="2438400" cy="3642360"/>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746210" y="2799312"/>
            <a:ext cx="2460626" cy="3642360"/>
          </a:xfrm>
          <a:prstGeom prst="rect">
            <a:avLst/>
          </a:prstGeom>
        </p:spPr>
      </p:pic>
    </p:spTree>
    <p:extLst>
      <p:ext uri="{BB962C8B-B14F-4D97-AF65-F5344CB8AC3E}">
        <p14:creationId xmlns:p14="http://schemas.microsoft.com/office/powerpoint/2010/main" val="383320553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43000" y="609600"/>
            <a:ext cx="9875520" cy="706582"/>
          </a:xfrm>
        </p:spPr>
        <p:txBody>
          <a:bodyPr/>
          <a:lstStyle/>
          <a:p>
            <a:pPr algn="ctr"/>
            <a:r>
              <a:rPr lang="ru-RU"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14. Деревья Самарской Луки</a:t>
            </a:r>
            <a:endParaRPr lang="ru-RU"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249382" y="1316182"/>
            <a:ext cx="6511636" cy="5029200"/>
          </a:xfrm>
        </p:spPr>
        <p:txBody>
          <a:bodyPr>
            <a:noAutofit/>
          </a:bodyPr>
          <a:lstStyle/>
          <a:p>
            <a:pPr marL="45720" lvl="0" indent="0" algn="just">
              <a:buClr>
                <a:srgbClr val="A6B727"/>
              </a:buClr>
              <a:buNone/>
            </a:pP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Среди лесов преобладают лиственные — 97,9%, в том числе липняки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Tilia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cordata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49%, дубравы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Quercus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robur</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26%, осинники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Populus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tremula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18%. Сообщества из других пород составляют небольшую долю: березняки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Betula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pendula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2%,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кленовники</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Acer</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platanoides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1%, сообщества с вязами гладким и голым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Ulmus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laevis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U.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glabra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1%, тополем черным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Populus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nigra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 др.) - 1%&gt; ясенем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Fraxinus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excelsior</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менее 1%. Хвойные насаждения занимают всего 2,1% и представлены сосной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Pinus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sylvestris</a:t>
            </a:r>
            <a:r>
              <a:rPr lang="ru-RU" sz="16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Широколиственно-сосновые </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леса небольшими массивами встречаются на склонах и гребнях Жигулевских гор и представлены сосняками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Pinus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sylvestris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со вторым ярусом из широколиственных пород — дуба черешчатого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Quercus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robur</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липы сердцевидной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Tilia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cordata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клена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платановидгюго</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Acer</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platanoides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На крутых </a:t>
            </a:r>
            <a:r>
              <a:rPr lang="ru-RU" sz="16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склонах </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южной экспозиции произрастают сосновые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остепненные</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боры. Их древостой сформирован сосной обыкновенной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Pinus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sylvestris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деревья часто </a:t>
            </a:r>
            <a:r>
              <a:rPr lang="ru-RU" sz="16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корявые, низкорослые</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не выше 10-15 м. В травяном покрове участвуют степные виды: овсец пушистый (Не-</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lictotrichon</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pubescens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типчак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Festuca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valesiaса</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осока стоповидная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Carex</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pediformis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подмаренник красильный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Galium</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tinctorium</a:t>
            </a:r>
            <a:r>
              <a:rPr lang="ru-RU" sz="16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На </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крутых известняковых склонах произрастают также дубовые леса. Древостой невысокий, состоит из дуба черешчатого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Quercus</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robur</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иногда переходит в кустарниковые заросли. В подлеске заметную роль играет клен </a:t>
            </a:r>
            <a:r>
              <a:rPr lang="ru-RU" sz="16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татарский, </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характерный для светлых сухих лесов. Обычны степные кустарники: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карагана</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кустарниковая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Caragana</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6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frutex</a:t>
            </a:r>
            <a:r>
              <a:rPr lang="ru-RU" sz="16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слива </a:t>
            </a:r>
            <a:r>
              <a:rPr lang="ru-RU" sz="1600" dirty="0" smtClean="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колючая.</a:t>
            </a:r>
            <a:r>
              <a:rPr lang="ru-RU" sz="1600" dirty="0">
                <a:solidFill>
                  <a:schemeClr val="accent1">
                    <a:lumMod val="75000"/>
                  </a:schemeClr>
                </a:solidFill>
                <a:latin typeface="Times New Roman" panose="02020603050405020304" pitchFamily="18" charset="0"/>
                <a:cs typeface="Times New Roman" panose="02020603050405020304" pitchFamily="18" charset="0"/>
              </a:rPr>
              <a:t/>
            </a:r>
            <a:br>
              <a:rPr lang="ru-RU" sz="1600" dirty="0">
                <a:solidFill>
                  <a:schemeClr val="accent1">
                    <a:lumMod val="75000"/>
                  </a:schemeClr>
                </a:solidFill>
                <a:latin typeface="Times New Roman" panose="02020603050405020304" pitchFamily="18" charset="0"/>
                <a:cs typeface="Times New Roman" panose="02020603050405020304" pitchFamily="18" charset="0"/>
              </a:rPr>
            </a:br>
            <a:r>
              <a:rPr lang="ru-RU" sz="1600" dirty="0">
                <a:solidFill>
                  <a:schemeClr val="accent1">
                    <a:lumMod val="75000"/>
                  </a:schemeClr>
                </a:solidFill>
                <a:latin typeface="Times New Roman" panose="02020603050405020304" pitchFamily="18" charset="0"/>
                <a:cs typeface="Times New Roman" panose="02020603050405020304" pitchFamily="18" charset="0"/>
              </a:rPr>
              <a:t/>
            </a:r>
            <a:br>
              <a:rPr lang="ru-RU" sz="1600" dirty="0">
                <a:solidFill>
                  <a:schemeClr val="accent1">
                    <a:lumMod val="75000"/>
                  </a:schemeClr>
                </a:solidFill>
                <a:latin typeface="Times New Roman" panose="02020603050405020304" pitchFamily="18" charset="0"/>
                <a:cs typeface="Times New Roman" panose="02020603050405020304" pitchFamily="18" charset="0"/>
              </a:rPr>
            </a:br>
            <a:endParaRPr lang="ru-RU" sz="16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5" name="Объект 4"/>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7301202" y="1316182"/>
            <a:ext cx="3914775" cy="2202060"/>
          </a:xfr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1202" y="3828033"/>
            <a:ext cx="3914775" cy="2517349"/>
          </a:xfrm>
          <a:prstGeom prst="rect">
            <a:avLst/>
          </a:prstGeom>
        </p:spPr>
      </p:pic>
    </p:spTree>
    <p:extLst>
      <p:ext uri="{BB962C8B-B14F-4D97-AF65-F5344CB8AC3E}">
        <p14:creationId xmlns:p14="http://schemas.microsoft.com/office/powerpoint/2010/main" val="26803044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half" idx="4294967295"/>
          </p:nvPr>
        </p:nvSpPr>
        <p:spPr>
          <a:xfrm>
            <a:off x="429491" y="554182"/>
            <a:ext cx="4017818" cy="5791200"/>
          </a:xfrm>
        </p:spPr>
        <p:txBody>
          <a:bodyPr>
            <a:noAutofit/>
          </a:bodyPr>
          <a:lstStyle/>
          <a:p>
            <a:pPr marL="45720" indent="0" algn="just">
              <a:buNone/>
            </a:pP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При переходе на возвышенное плато получают распространение дубово-липовые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Quercus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robur</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Tilia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cordata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 липовые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Tilia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cordata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леса, где господствуют липа сердцевидная (Т.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cordata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 дуб черешчатый (Q.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robur</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Второй ярус составляет клен платановидный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Acer</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platanoides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с примесью вяза голого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Ulmus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glabra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Густой подлесок образуют лещина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Corylus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avellana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 бересклет бородавчатый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Euony-mus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verrucosa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В травяном покрове преобладают осока волосистая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Carex</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pilosa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звездчатка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ланцетолистная</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Stellaria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holostea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сныть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Aego-podium</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podagraria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Осиново-березовые леса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Populus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tremula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Betula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pendula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имеют вторичное происхождение, в их древостое значительную роль играет липа сердцевидная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Tilia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cordata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а также клен платановидный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Acer</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platanoides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вяз голый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Ulmus</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 </a:t>
            </a:r>
            <a:r>
              <a:rPr lang="ru-RU" sz="1800" dirty="0" err="1">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glabra</a:t>
            </a:r>
            <a:r>
              <a:rPr lang="ru-RU" sz="1800" dirty="0">
                <a:solidFill>
                  <a:schemeClr val="accent1">
                    <a:lumMod val="75000"/>
                  </a:schemeClr>
                </a:solidFill>
                <a:latin typeface="Times New Roman" panose="02020603050405020304" pitchFamily="18" charset="0"/>
                <a:ea typeface="Calibri" panose="020F0502020204030204" pitchFamily="34" charset="0"/>
                <a:cs typeface="Times New Roman" panose="02020603050405020304" pitchFamily="18" charset="0"/>
              </a:rPr>
              <a:t>).</a:t>
            </a:r>
            <a:r>
              <a:rPr lang="ru-RU" sz="1800" dirty="0">
                <a:solidFill>
                  <a:schemeClr val="accent1">
                    <a:lumMod val="75000"/>
                  </a:schemeClr>
                </a:solidFill>
                <a:latin typeface="Times New Roman" panose="02020603050405020304" pitchFamily="18" charset="0"/>
                <a:cs typeface="Times New Roman" panose="02020603050405020304" pitchFamily="18" charset="0"/>
              </a:rPr>
              <a:t/>
            </a:r>
            <a:br>
              <a:rPr lang="ru-RU" sz="1800" dirty="0">
                <a:solidFill>
                  <a:schemeClr val="accent1">
                    <a:lumMod val="75000"/>
                  </a:schemeClr>
                </a:solidFill>
                <a:latin typeface="Times New Roman" panose="02020603050405020304" pitchFamily="18" charset="0"/>
                <a:cs typeface="Times New Roman" panose="02020603050405020304" pitchFamily="18" charset="0"/>
              </a:rPr>
            </a:br>
            <a:r>
              <a:rPr lang="ru-RU" sz="1800" dirty="0">
                <a:solidFill>
                  <a:schemeClr val="accent1">
                    <a:lumMod val="75000"/>
                  </a:schemeClr>
                </a:solidFill>
                <a:latin typeface="Times New Roman" panose="02020603050405020304" pitchFamily="18" charset="0"/>
                <a:cs typeface="Times New Roman" panose="02020603050405020304" pitchFamily="18" charset="0"/>
              </a:rPr>
              <a:t/>
            </a:r>
            <a:br>
              <a:rPr lang="ru-RU" sz="1800" dirty="0">
                <a:solidFill>
                  <a:schemeClr val="accent1">
                    <a:lumMod val="75000"/>
                  </a:schemeClr>
                </a:solidFill>
                <a:latin typeface="Times New Roman" panose="02020603050405020304" pitchFamily="18" charset="0"/>
                <a:cs typeface="Times New Roman" panose="02020603050405020304" pitchFamily="18" charset="0"/>
              </a:rPr>
            </a:br>
            <a:endParaRPr lang="ru-RU" sz="1800"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75419" y="554182"/>
            <a:ext cx="4082473" cy="3061855"/>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1051" y="1503217"/>
            <a:ext cx="2945822" cy="3927763"/>
          </a:xfrm>
          <a:prstGeom prst="rect">
            <a:avLst/>
          </a:prstGeom>
        </p:spPr>
      </p:pic>
      <p:pic>
        <p:nvPicPr>
          <p:cNvPr id="7" name="Рисунок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75419" y="3788940"/>
            <a:ext cx="4082473" cy="2722695"/>
          </a:xfrm>
          <a:prstGeom prst="rect">
            <a:avLst/>
          </a:prstGeom>
        </p:spPr>
      </p:pic>
    </p:spTree>
    <p:extLst>
      <p:ext uri="{BB962C8B-B14F-4D97-AF65-F5344CB8AC3E}">
        <p14:creationId xmlns:p14="http://schemas.microsoft.com/office/powerpoint/2010/main" val="222729439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b="1" dirty="0">
                <a:solidFill>
                  <a:schemeClr val="accent1">
                    <a:lumMod val="60000"/>
                    <a:lumOff val="40000"/>
                  </a:schemeClr>
                </a:solidFill>
                <a:effectLst>
                  <a:outerShdw blurRad="38100" dist="38100" dir="2700000" algn="tl">
                    <a:srgbClr val="000000">
                      <a:alpha val="43137"/>
                    </a:srgbClr>
                  </a:outerShdw>
                </a:effectLst>
                <a:latin typeface="Times New Roman" panose="02020603050405020304" pitchFamily="18" charset="0"/>
                <a:ea typeface="+mn-ea"/>
                <a:cs typeface="Times New Roman" panose="02020603050405020304" pitchFamily="18" charset="0"/>
              </a:rPr>
              <a:t>Экологическое просвещение</a:t>
            </a:r>
            <a:endParaRPr lang="ru-RU" dirty="0">
              <a:solidFill>
                <a:schemeClr val="accent1">
                  <a:lumMod val="60000"/>
                  <a:lumOff val="4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sz="half" idx="1"/>
          </p:nvPr>
        </p:nvSpPr>
        <p:spPr>
          <a:xfrm>
            <a:off x="570807" y="1681941"/>
            <a:ext cx="5509953" cy="4801986"/>
          </a:xfrm>
        </p:spPr>
        <p:txBody>
          <a:bodyPr>
            <a:normAutofit fontScale="85000" lnSpcReduction="20000"/>
          </a:bodyPr>
          <a:lstStyle/>
          <a:p>
            <a:pPr marL="45720" indent="0" algn="just">
              <a:buNone/>
            </a:pPr>
            <a:r>
              <a:rPr lang="ru-RU" dirty="0">
                <a:solidFill>
                  <a:schemeClr val="accent1">
                    <a:lumMod val="75000"/>
                  </a:schemeClr>
                </a:solidFill>
                <a:latin typeface="Times New Roman" panose="02020603050405020304" pitchFamily="18" charset="0"/>
                <a:cs typeface="Times New Roman" panose="02020603050405020304" pitchFamily="18" charset="0"/>
              </a:rPr>
              <a:t> — это распространение экологических знаний об экологической безопасности, здоровом образе жизни человека, информации о состоянии окружающей среды и об использовании природных ресурсов в целях формирования экологической культуры в обществе.</a:t>
            </a:r>
            <a:br>
              <a:rPr lang="ru-RU" dirty="0">
                <a:solidFill>
                  <a:schemeClr val="accent1">
                    <a:lumMod val="75000"/>
                  </a:schemeClr>
                </a:solidFill>
                <a:latin typeface="Times New Roman" panose="02020603050405020304" pitchFamily="18" charset="0"/>
                <a:cs typeface="Times New Roman" panose="02020603050405020304" pitchFamily="18" charset="0"/>
              </a:rPr>
            </a:br>
            <a:r>
              <a:rPr lang="ru-RU" dirty="0">
                <a:solidFill>
                  <a:schemeClr val="accent1">
                    <a:lumMod val="75000"/>
                  </a:schemeClr>
                </a:solidFill>
                <a:latin typeface="Times New Roman" panose="02020603050405020304" pitchFamily="18" charset="0"/>
                <a:cs typeface="Times New Roman" panose="02020603050405020304" pitchFamily="18" charset="0"/>
              </a:rPr>
              <a:t/>
            </a:r>
            <a:br>
              <a:rPr lang="ru-RU" dirty="0">
                <a:solidFill>
                  <a:schemeClr val="accent1">
                    <a:lumMod val="75000"/>
                  </a:schemeClr>
                </a:solidFill>
                <a:latin typeface="Times New Roman" panose="02020603050405020304" pitchFamily="18" charset="0"/>
                <a:cs typeface="Times New Roman" panose="02020603050405020304" pitchFamily="18" charset="0"/>
              </a:rPr>
            </a:br>
            <a:r>
              <a:rPr lang="ru-RU" dirty="0">
                <a:solidFill>
                  <a:schemeClr val="accent1">
                    <a:lumMod val="75000"/>
                  </a:schemeClr>
                </a:solidFill>
                <a:latin typeface="Times New Roman" panose="02020603050405020304" pitchFamily="18" charset="0"/>
                <a:cs typeface="Times New Roman" panose="02020603050405020304" pitchFamily="18" charset="0"/>
              </a:rPr>
              <a:t>Экологическое просвещение населения — одна из задач национального парка «Самарская Лука», для этого создан отдел экологического просвещения. Основное направление работы отдела — воспитание бережного отношения к природе, рационального использования ее богатств. Для экологического просвещения, пропаганды охраны природного и культурного наследия Самарской Луки отдел проводит работу среди местных жителей, населения региона и посетителей парка, работает с образовательными учреждениями города Жигулевска и Самарской области, сел Самарской Луки, занимается информационно-издательской деятельностью, организацией экологических акций, экскурсий, выставок, лекций и других просветительских мероприятий.</a:t>
            </a:r>
          </a:p>
        </p:txBody>
      </p:sp>
      <p:pic>
        <p:nvPicPr>
          <p:cNvPr id="5" name="Объект 4"/>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8032115" y="4421620"/>
            <a:ext cx="2062307" cy="2062307"/>
          </a:xfr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3230" y="1830415"/>
            <a:ext cx="2394527" cy="2394527"/>
          </a:xfrm>
          <a:prstGeom prst="rect">
            <a:avLst/>
          </a:prstGeom>
        </p:spPr>
      </p:pic>
      <p:pic>
        <p:nvPicPr>
          <p:cNvPr id="7" name="Рисунок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1686" y="1830416"/>
            <a:ext cx="2394527" cy="2394527"/>
          </a:xfrm>
          <a:prstGeom prst="rect">
            <a:avLst/>
          </a:prstGeom>
        </p:spPr>
      </p:pic>
    </p:spTree>
    <p:extLst>
      <p:ext uri="{BB962C8B-B14F-4D97-AF65-F5344CB8AC3E}">
        <p14:creationId xmlns:p14="http://schemas.microsoft.com/office/powerpoint/2010/main" val="353109641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4294967295"/>
          </p:nvPr>
        </p:nvSpPr>
        <p:spPr>
          <a:xfrm>
            <a:off x="2701636" y="1052945"/>
            <a:ext cx="7171027" cy="5043055"/>
          </a:xfrm>
        </p:spPr>
        <p:txBody>
          <a:bodyPr>
            <a:normAutofit/>
          </a:bodyPr>
          <a:lstStyle/>
          <a:p>
            <a:pPr marL="45720" indent="0" algn="ctr">
              <a:buNone/>
            </a:pPr>
            <a:r>
              <a:rPr lang="ru-RU" sz="9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Спасибо </a:t>
            </a:r>
          </a:p>
          <a:p>
            <a:pPr marL="45720" indent="0" algn="ctr">
              <a:buNone/>
            </a:pPr>
            <a:r>
              <a:rPr lang="ru-RU" sz="96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за внимание!</a:t>
            </a:r>
            <a:endParaRPr lang="ru-RU" sz="96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4135848"/>
      </p:ext>
    </p:extLst>
  </p:cSld>
  <p:clrMapOvr>
    <a:masterClrMapping/>
  </p:clrMapOvr>
  <p:timing>
    <p:tnLst>
      <p:par>
        <p:cTn id="1" dur="indefinite" restart="never" nodeType="tmRoot"/>
      </p:par>
    </p:tnLst>
  </p:timing>
</p:sld>
</file>

<file path=ppt/theme/theme1.xml><?xml version="1.0" encoding="utf-8"?>
<a:theme xmlns:a="http://schemas.openxmlformats.org/drawingml/2006/main" name="Базис">
  <a:themeElements>
    <a:clrScheme name="Базис">
      <a:dk1>
        <a:srgbClr val="000000"/>
      </a:dk1>
      <a:lt1>
        <a:srgbClr val="FFFFFF"/>
      </a:lt1>
      <a:dk2>
        <a:srgbClr val="565349"/>
      </a:dk2>
      <a:lt2>
        <a:srgbClr val="DDDDDD"/>
      </a:lt2>
      <a:accent1>
        <a:srgbClr val="A6B727"/>
      </a:accent1>
      <a:accent2>
        <a:srgbClr val="DF5327"/>
      </a:accent2>
      <a:accent3>
        <a:srgbClr val="FE9E00"/>
      </a:accent3>
      <a:accent4>
        <a:srgbClr val="418AB3"/>
      </a:accent4>
      <a:accent5>
        <a:srgbClr val="D7D447"/>
      </a:accent5>
      <a:accent6>
        <a:srgbClr val="818183"/>
      </a:accent6>
      <a:hlink>
        <a:srgbClr val="F59E00"/>
      </a:hlink>
      <a:folHlink>
        <a:srgbClr val="B2B2B2"/>
      </a:folHlink>
    </a:clrScheme>
    <a:fontScheme name="Базис">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Базис">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TM03457444[[fn=Основа]]</Template>
  <TotalTime>650</TotalTime>
  <Words>2543</Words>
  <Application>Microsoft Office PowerPoint</Application>
  <PresentationFormat>Широкоэкранный</PresentationFormat>
  <Paragraphs>126</Paragraphs>
  <Slides>37</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37</vt:i4>
      </vt:variant>
    </vt:vector>
  </HeadingPairs>
  <TitlesOfParts>
    <vt:vector size="43" baseType="lpstr">
      <vt:lpstr>Arial Narrow</vt:lpstr>
      <vt:lpstr>Calibri</vt:lpstr>
      <vt:lpstr>Corbel</vt:lpstr>
      <vt:lpstr>Tahoma</vt:lpstr>
      <vt:lpstr>Times New Roman</vt:lpstr>
      <vt:lpstr>Базис</vt:lpstr>
      <vt:lpstr>III ВСЕРОССИЙСКИЙ ПЕДАГОГИЧЕСКИЙ КОНКУРС «ЭКОЛОГИЯ — ДЕЛО КАЖДОГО»  </vt:lpstr>
      <vt:lpstr>Презентация PowerPoint</vt:lpstr>
      <vt:lpstr>Презентация PowerPoint</vt:lpstr>
      <vt:lpstr>Презентация PowerPoint</vt:lpstr>
      <vt:lpstr>Презентация PowerPoint</vt:lpstr>
      <vt:lpstr>Содержание:</vt:lpstr>
      <vt:lpstr>1. Самарская Лука</vt:lpstr>
      <vt:lpstr>Презентация PowerPoint</vt:lpstr>
      <vt:lpstr>Базы отдыха и туристические комплексы в Самарской Луке</vt:lpstr>
      <vt:lpstr>Презентация PowerPoint</vt:lpstr>
      <vt:lpstr>2. Жигулёвский заповедник</vt:lpstr>
      <vt:lpstr>Презентация PowerPoint</vt:lpstr>
      <vt:lpstr>3. Гора «Стрельная»</vt:lpstr>
      <vt:lpstr>Презентация PowerPoint</vt:lpstr>
      <vt:lpstr>4. Верблюд - гора</vt:lpstr>
      <vt:lpstr>Презентация PowerPoint</vt:lpstr>
      <vt:lpstr>5. Смотрительная площадка  на Поповой горе</vt:lpstr>
      <vt:lpstr>Презентация PowerPoint</vt:lpstr>
      <vt:lpstr>6. Попова гора</vt:lpstr>
      <vt:lpstr>Презентация PowerPoint</vt:lpstr>
      <vt:lpstr>7. Каменная чаша</vt:lpstr>
      <vt:lpstr>Презентация PowerPoint</vt:lpstr>
      <vt:lpstr>8. Монастырская гора</vt:lpstr>
      <vt:lpstr>9. Молодецкий курган и Девья гора</vt:lpstr>
      <vt:lpstr>Презентация PowerPoint</vt:lpstr>
      <vt:lpstr>10. Тайна кекуров Самарской Луки</vt:lpstr>
      <vt:lpstr>Презентация PowerPoint</vt:lpstr>
      <vt:lpstr>11. ЖивотныеСамарской Луки</vt:lpstr>
      <vt:lpstr>Презентация PowerPoint</vt:lpstr>
      <vt:lpstr>12. Птицы Самарской Луки</vt:lpstr>
      <vt:lpstr>Презентация PowerPoint</vt:lpstr>
      <vt:lpstr>13. Растительность Самарской Луки</vt:lpstr>
      <vt:lpstr>Презентация PowerPoint</vt:lpstr>
      <vt:lpstr>14. Деревья Самарской Луки</vt:lpstr>
      <vt:lpstr>Презентация PowerPoint</vt:lpstr>
      <vt:lpstr>Экологическое просвещение</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III ВСЕРОССИЙСКИЙ ПЕДАГОГИЧЕСКИЙ КОНКУРС «ЭКОЛОГИЯ — ДЕЛО КАЖДОГО»</dc:title>
  <dc:creator>Еллария</dc:creator>
  <cp:lastModifiedBy>Еллария</cp:lastModifiedBy>
  <cp:revision>27</cp:revision>
  <dcterms:created xsi:type="dcterms:W3CDTF">2022-08-03T12:07:48Z</dcterms:created>
  <dcterms:modified xsi:type="dcterms:W3CDTF">2022-08-06T13:21:46Z</dcterms:modified>
</cp:coreProperties>
</file>