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7" r:id="rId2"/>
    <p:sldId id="258" r:id="rId3"/>
    <p:sldId id="259" r:id="rId4"/>
    <p:sldId id="260" r:id="rId5"/>
    <p:sldId id="263" r:id="rId6"/>
    <p:sldId id="262" r:id="rId7"/>
    <p:sldId id="264" r:id="rId8"/>
    <p:sldId id="261" r:id="rId9"/>
    <p:sldId id="265" r:id="rId10"/>
    <p:sldId id="268" r:id="rId11"/>
    <p:sldId id="269" r:id="rId12"/>
    <p:sldId id="267" r:id="rId13"/>
    <p:sldId id="270" r:id="rId14"/>
    <p:sldId id="271" r:id="rId15"/>
    <p:sldId id="266" r:id="rId16"/>
    <p:sldId id="272" r:id="rId17"/>
    <p:sldId id="273" r:id="rId18"/>
    <p:sldId id="275" r:id="rId19"/>
    <p:sldId id="276" r:id="rId20"/>
    <p:sldId id="278" r:id="rId21"/>
    <p:sldId id="27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75" autoAdjust="0"/>
    <p:restoredTop sz="94660"/>
  </p:normalViewPr>
  <p:slideViewPr>
    <p:cSldViewPr>
      <p:cViewPr>
        <p:scale>
          <a:sx n="70" d="100"/>
          <a:sy n="70" d="100"/>
        </p:scale>
        <p:origin x="-1212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0531DD-E400-48E2-B96C-CFC470A075C0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B94B28-3BB9-4957-9866-3DE6AED457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48869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B94B28-3BB9-4957-9866-3DE6AED4578C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47133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B94B28-3BB9-4957-9866-3DE6AED4578C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47133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B94B28-3BB9-4957-9866-3DE6AED4578C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47133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B94B28-3BB9-4957-9866-3DE6AED4578C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3871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B94B28-3BB9-4957-9866-3DE6AED4578C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26780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B94B28-3BB9-4957-9866-3DE6AED4578C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2678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03B10-8774-4449-A978-51397AFA6BCF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3387-C9C6-4F34-8A61-CDBCE5A54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224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03B10-8774-4449-A978-51397AFA6BCF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3387-C9C6-4F34-8A61-CDBCE5A54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9665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03B10-8774-4449-A978-51397AFA6BCF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3387-C9C6-4F34-8A61-CDBCE5A54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779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03B10-8774-4449-A978-51397AFA6BCF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3387-C9C6-4F34-8A61-CDBCE5A54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68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03B10-8774-4449-A978-51397AFA6BCF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3387-C9C6-4F34-8A61-CDBCE5A54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8161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03B10-8774-4449-A978-51397AFA6BCF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3387-C9C6-4F34-8A61-CDBCE5A54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3033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03B10-8774-4449-A978-51397AFA6BCF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3387-C9C6-4F34-8A61-CDBCE5A54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5707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03B10-8774-4449-A978-51397AFA6BCF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3387-C9C6-4F34-8A61-CDBCE5A54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5492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03B10-8774-4449-A978-51397AFA6BCF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3387-C9C6-4F34-8A61-CDBCE5A54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6711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03B10-8774-4449-A978-51397AFA6BCF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3387-C9C6-4F34-8A61-CDBCE5A54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206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03B10-8774-4449-A978-51397AFA6BCF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3387-C9C6-4F34-8A61-CDBCE5A54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1658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503B10-8774-4449-A978-51397AFA6BCF}" type="datetimeFigureOut">
              <a:rPr lang="ru-RU" smtClean="0"/>
              <a:t>28.09.2022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343387-C9C6-4F34-8A61-CDBCE5A54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559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2.png"/><Relationship Id="rId3" Type="http://schemas.openxmlformats.org/officeDocument/2006/relationships/image" Target="../media/image7.jpeg"/><Relationship Id="rId7" Type="http://schemas.openxmlformats.org/officeDocument/2006/relationships/image" Target="../media/image9.jpeg"/><Relationship Id="rId12" Type="http://schemas.microsoft.com/office/2007/relationships/hdphoto" Target="../media/hdphoto5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11.jpeg"/><Relationship Id="rId5" Type="http://schemas.openxmlformats.org/officeDocument/2006/relationships/image" Target="../media/image8.jpe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12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microsoft.com/office/2007/relationships/hdphoto" Target="../media/hdphoto6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image" Target="../media/image26.jpeg"/><Relationship Id="rId7" Type="http://schemas.openxmlformats.org/officeDocument/2006/relationships/image" Target="../media/image28.jpeg"/><Relationship Id="rId12" Type="http://schemas.microsoft.com/office/2007/relationships/hdphoto" Target="../media/hdphoto1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11" Type="http://schemas.openxmlformats.org/officeDocument/2006/relationships/image" Target="../media/image30.jpeg"/><Relationship Id="rId5" Type="http://schemas.openxmlformats.org/officeDocument/2006/relationships/image" Target="../media/image27.jpeg"/><Relationship Id="rId10" Type="http://schemas.microsoft.com/office/2007/relationships/hdphoto" Target="../media/hdphoto10.wdp"/><Relationship Id="rId4" Type="http://schemas.microsoft.com/office/2007/relationships/hdphoto" Target="../media/hdphoto7.wdp"/><Relationship Id="rId9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5" Type="http://schemas.openxmlformats.org/officeDocument/2006/relationships/image" Target="../media/image32.jpe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microsoft.com/office/2007/relationships/hdphoto" Target="../media/hdphoto14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.jpe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microsoft.com/office/2007/relationships/hdphoto" Target="../media/hdphoto15.wdp"/><Relationship Id="rId4" Type="http://schemas.openxmlformats.org/officeDocument/2006/relationships/image" Target="../media/image39.png"/><Relationship Id="rId9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3.jpeg"/><Relationship Id="rId7" Type="http://schemas.microsoft.com/office/2007/relationships/hdphoto" Target="../media/hdphoto17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microsoft.com/office/2007/relationships/hdphoto" Target="../media/hdphoto16.wdp"/><Relationship Id="rId4" Type="http://schemas.openxmlformats.org/officeDocument/2006/relationships/image" Target="../media/image43.jpeg"/><Relationship Id="rId9" Type="http://schemas.openxmlformats.org/officeDocument/2006/relationships/image" Target="../media/image4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7.png"/><Relationship Id="rId7" Type="http://schemas.microsoft.com/office/2007/relationships/hdphoto" Target="../media/hdphoto14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48.png"/><Relationship Id="rId4" Type="http://schemas.openxmlformats.org/officeDocument/2006/relationships/image" Target="../media/image34.png"/><Relationship Id="rId9" Type="http://schemas.openxmlformats.org/officeDocument/2006/relationships/image" Target="../media/image5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microsoft.com/office/2007/relationships/hdphoto" Target="../media/hdphoto15.wdp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8.wdp"/><Relationship Id="rId5" Type="http://schemas.openxmlformats.org/officeDocument/2006/relationships/image" Target="../media/image56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7.png"/><Relationship Id="rId7" Type="http://schemas.microsoft.com/office/2007/relationships/hdphoto" Target="../media/hdphoto19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png"/><Relationship Id="rId7" Type="http://schemas.openxmlformats.org/officeDocument/2006/relationships/image" Target="../media/image6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10" Type="http://schemas.openxmlformats.org/officeDocument/2006/relationships/image" Target="../media/image75.jpeg"/><Relationship Id="rId4" Type="http://schemas.openxmlformats.org/officeDocument/2006/relationships/image" Target="../media/image69.jpeg"/><Relationship Id="rId9" Type="http://schemas.openxmlformats.org/officeDocument/2006/relationships/image" Target="../media/image74.jpe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18.wdp"/><Relationship Id="rId13" Type="http://schemas.openxmlformats.org/officeDocument/2006/relationships/image" Target="../media/image81.png"/><Relationship Id="rId3" Type="http://schemas.openxmlformats.org/officeDocument/2006/relationships/image" Target="../media/image3.jpeg"/><Relationship Id="rId7" Type="http://schemas.openxmlformats.org/officeDocument/2006/relationships/image" Target="../media/image56.png"/><Relationship Id="rId12" Type="http://schemas.openxmlformats.org/officeDocument/2006/relationships/image" Target="../media/image8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0.wdp"/><Relationship Id="rId11" Type="http://schemas.openxmlformats.org/officeDocument/2006/relationships/image" Target="../media/image79.png"/><Relationship Id="rId5" Type="http://schemas.openxmlformats.org/officeDocument/2006/relationships/image" Target="../media/image76.png"/><Relationship Id="rId10" Type="http://schemas.openxmlformats.org/officeDocument/2006/relationships/image" Target="../media/image78.png"/><Relationship Id="rId4" Type="http://schemas.openxmlformats.org/officeDocument/2006/relationships/image" Target="../media/image12.png"/><Relationship Id="rId9" Type="http://schemas.openxmlformats.org/officeDocument/2006/relationships/image" Target="../media/image77.jpeg"/><Relationship Id="rId14" Type="http://schemas.microsoft.com/office/2007/relationships/hdphoto" Target="../media/hdphoto2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catherineasquithgallery.com/uploads/posts/2021-02/1612766925_31-p-fon-goluboe-nebo-s-oblakami-dlya-prezentat-3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6" y="-27384"/>
            <a:ext cx="9111360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0" y="12469"/>
            <a:ext cx="9403080" cy="96882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 дошкольное образовательное учреждение </a:t>
            </a:r>
            <a:b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№ 29 </a:t>
            </a:r>
            <a:r>
              <a:rPr lang="ru-RU" sz="1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Копейского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городского округа</a:t>
            </a:r>
            <a:b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67994" y="1055936"/>
            <a:ext cx="773654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«Ветряная электростанция»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33529" y="4019431"/>
            <a:ext cx="4553908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Выполнили: 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</a:t>
            </a:r>
            <a:r>
              <a:rPr lang="ru-RU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Зарипов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Марк,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лет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                                 Руководитель:                                                                                     </a:t>
            </a: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 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учитель-логопед</a:t>
            </a: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Артемьева Наталья Петровна</a:t>
            </a:r>
            <a:endParaRPr lang="ru-RU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9" name="Picture 5" descr="C:\Users\User\Downloads\ACWA-jordan-removebg-preview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57423"/>
            <a:ext cx="6645794" cy="4474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569970" y="6431603"/>
            <a:ext cx="2263140" cy="390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Копейск,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endParaRPr lang="ru-RU" dirty="0"/>
          </a:p>
        </p:txBody>
      </p:sp>
      <p:pic>
        <p:nvPicPr>
          <p:cNvPr id="11" name="Picture 5" descr="C:\Users\User\Downloads\ACWA-jordan-removebg-preview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47" t="7318" r="43562" b="11750"/>
          <a:stretch/>
        </p:blipFill>
        <p:spPr bwMode="auto">
          <a:xfrm>
            <a:off x="467544" y="3671209"/>
            <a:ext cx="1603736" cy="238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User\Downloads\ACWA-jordan-removebg-preview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47" t="7318" r="43562" b="11750"/>
          <a:stretch/>
        </p:blipFill>
        <p:spPr bwMode="auto">
          <a:xfrm>
            <a:off x="3496225" y="4827193"/>
            <a:ext cx="825287" cy="1225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4758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idcrew.com/wp-content/uploads/2017/05/Weekend-2-sk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1" t="2758" r="151" b="397"/>
          <a:stretch/>
        </p:blipFill>
        <p:spPr bwMode="auto">
          <a:xfrm>
            <a:off x="-52905" y="1"/>
            <a:ext cx="91943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ownloads\depositphotos_26505115-stock-illustration-set-of-warning-sign-removebg-preview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7" t="50305" r="50000" b="3041"/>
          <a:stretch/>
        </p:blipFill>
        <p:spPr bwMode="auto">
          <a:xfrm>
            <a:off x="3028786" y="3161215"/>
            <a:ext cx="2324532" cy="2119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ser\Downloads\depositphotos_26505115-stock-illustration-set-of-warning-sign-removebg-preview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60" t="50305" r="-3337" b="3041"/>
          <a:stretch/>
        </p:blipFill>
        <p:spPr bwMode="auto">
          <a:xfrm>
            <a:off x="2986424" y="862576"/>
            <a:ext cx="2673987" cy="2119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png-transparent-stickman-stick-figure-blue-walking-sad-cartoon-drawing-removebg-preview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7519"/>
            <a:ext cx="3187455" cy="5117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ser\Downloads\kisspng-stick-figure-running-clip-art-5afdb105301901.099414771526575365197-removebg-preview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85" r="19755"/>
          <a:stretch/>
        </p:blipFill>
        <p:spPr bwMode="auto">
          <a:xfrm>
            <a:off x="5220072" y="922008"/>
            <a:ext cx="3767142" cy="412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1840" y="6072848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 протяжении многих веков люди не подозревали о существовании электричества. Электрические явления были непонятны  и вселяли страх.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36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idcrew.com/wp-content/uploads/2017/05/Weekend-2-sk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1" b="1992"/>
          <a:stretch/>
        </p:blipFill>
        <p:spPr bwMode="auto">
          <a:xfrm>
            <a:off x="-105627" y="5616"/>
            <a:ext cx="9229589" cy="6852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Pictures\tehnika-000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800"/>
          <a:stretch/>
        </p:blipFill>
        <p:spPr bwMode="auto">
          <a:xfrm rot="16200000">
            <a:off x="6559934" y="359767"/>
            <a:ext cx="2438400" cy="2029110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ser\Pictures\tehnika-000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755" y="4005064"/>
            <a:ext cx="1499492" cy="2367958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ser\Pictures\tehnika-0009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217"/>
          <a:stretch/>
        </p:blipFill>
        <p:spPr bwMode="auto">
          <a:xfrm>
            <a:off x="314107" y="209179"/>
            <a:ext cx="2029110" cy="2384343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User\Downloads\46560a6s-960-removebg-preview.pn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957" b="14976"/>
          <a:stretch/>
        </p:blipFill>
        <p:spPr bwMode="auto">
          <a:xfrm>
            <a:off x="3419872" y="403143"/>
            <a:ext cx="2016225" cy="1759528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2052736" y="-171400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591002" y="6373022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елефон переносной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63838" y="2608409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тиральная машина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47086" y="2651991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фен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045978" y="2190234"/>
            <a:ext cx="28083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первая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электрическая лампочка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61" name="Picture 13" descr="бытовая техника, гаджеты, приборы, пылесос, ретро, стиральная машина, ч/б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559"/>
          <a:stretch/>
        </p:blipFill>
        <p:spPr bwMode="auto">
          <a:xfrm>
            <a:off x="3919031" y="4005064"/>
            <a:ext cx="1517065" cy="2367958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3419872" y="6424023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холодильник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Picture 1" descr="C:\Users\User\Downloads\png-transparent-matchstick-man-man-stickman-stick-figure-people-karate-defend-removebg-preview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3838" y="3431807"/>
            <a:ext cx="2079017" cy="321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82723" y="3212976"/>
            <a:ext cx="51961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остепенно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опыт накапливался, и люди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научились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использовать электричество в своих нуждах. </a:t>
            </a:r>
          </a:p>
        </p:txBody>
      </p:sp>
    </p:spTree>
    <p:extLst>
      <p:ext uri="{BB962C8B-B14F-4D97-AF65-F5344CB8AC3E}">
        <p14:creationId xmlns:p14="http://schemas.microsoft.com/office/powerpoint/2010/main" val="1969136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idcrew.com/wp-content/uploads/2017/05/Weekend-2-sk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1" b="1992"/>
          <a:stretch/>
        </p:blipFill>
        <p:spPr bwMode="auto">
          <a:xfrm>
            <a:off x="-41064" y="5617"/>
            <a:ext cx="9229589" cy="6852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F:\тех форум 2021\фото\20211122_154419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349"/>
          <a:stretch/>
        </p:blipFill>
        <p:spPr bwMode="auto">
          <a:xfrm rot="5400000">
            <a:off x="334628" y="134392"/>
            <a:ext cx="1800200" cy="1944216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F:\тех форум 2021\фото\20211122_154715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25" t="-2066" r="1845" b="2066"/>
          <a:stretch/>
        </p:blipFill>
        <p:spPr bwMode="auto">
          <a:xfrm rot="5400000">
            <a:off x="2563190" y="252854"/>
            <a:ext cx="1857375" cy="1783715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F:\тех форум 2021\фото\20211122_154750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01" t="23318" r="8831" b="1313"/>
          <a:stretch/>
        </p:blipFill>
        <p:spPr bwMode="auto">
          <a:xfrm>
            <a:off x="4614793" y="216024"/>
            <a:ext cx="2016224" cy="1800200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F:\тех форум 2021\фото\20211122_154952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74" t="16585" r="24600" b="3448"/>
          <a:stretch/>
        </p:blipFill>
        <p:spPr bwMode="auto">
          <a:xfrm>
            <a:off x="251519" y="2142375"/>
            <a:ext cx="1912764" cy="2096585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F:\тех форум 2021\фото\20211122_155209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94" t="156" r="24223" b="6786"/>
          <a:stretch/>
        </p:blipFill>
        <p:spPr bwMode="auto">
          <a:xfrm rot="5400000">
            <a:off x="7042983" y="72008"/>
            <a:ext cx="1800200" cy="2088232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F:\тех форум 2021\фото\20211122_155444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87" t="12766" r="9769" b="6894"/>
          <a:stretch/>
        </p:blipFill>
        <p:spPr bwMode="auto">
          <a:xfrm>
            <a:off x="6930791" y="2212975"/>
            <a:ext cx="2025562" cy="1955387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F:\тех форум 2021\фото\20211122_155523.jpg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9" r="8341"/>
          <a:stretch/>
        </p:blipFill>
        <p:spPr bwMode="auto">
          <a:xfrm rot="5400000">
            <a:off x="6780911" y="4478377"/>
            <a:ext cx="2381209" cy="2031365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F:\тех форум 2021\фото\20211122_155749.jpg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41" r="80165" b="37543"/>
          <a:stretch/>
        </p:blipFill>
        <p:spPr bwMode="auto">
          <a:xfrm rot="5400000">
            <a:off x="3669560" y="1964692"/>
            <a:ext cx="1660209" cy="2015576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F:\тех форум 2021\фото\20211122_155757.jpg"/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74" t="25021" r="668" b="18836"/>
          <a:stretch/>
        </p:blipFill>
        <p:spPr bwMode="auto">
          <a:xfrm rot="5400000">
            <a:off x="3446159" y="4839395"/>
            <a:ext cx="2107009" cy="1583528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Рисунок 16" descr="F:\тех форум 2021\фото\20211122_155047.jpg"/>
          <p:cNvPicPr/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46" t="12236" b="11209"/>
          <a:stretch/>
        </p:blipFill>
        <p:spPr bwMode="auto">
          <a:xfrm rot="5400000">
            <a:off x="108109" y="4628489"/>
            <a:ext cx="2252990" cy="1859358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Равнобедренный треугольник 2"/>
          <p:cNvSpPr/>
          <p:nvPr/>
        </p:nvSpPr>
        <p:spPr>
          <a:xfrm>
            <a:off x="1907704" y="5301208"/>
            <a:ext cx="45719" cy="7200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2411760" y="3802585"/>
            <a:ext cx="3439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Современная жизнь немыслима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без электричества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321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idcrew.com/wp-content/uploads/2017/05/Weekend-2-sk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1" b="1992"/>
          <a:stretch/>
        </p:blipFill>
        <p:spPr bwMode="auto">
          <a:xfrm>
            <a:off x="11212" y="0"/>
            <a:ext cx="9229589" cy="6852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/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l="37531" t="31306" r="38945" b="5514"/>
          <a:stretch/>
        </p:blipFill>
        <p:spPr bwMode="auto">
          <a:xfrm>
            <a:off x="1043608" y="1775250"/>
            <a:ext cx="2808312" cy="4104456"/>
          </a:xfrm>
          <a:prstGeom prst="rect">
            <a:avLst/>
          </a:prstGeom>
          <a:ln w="2857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074" name="Picture 2" descr="Поле ветряков в Ростовской области в сторону трассы М4 (Дон)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36"/>
          <a:stretch/>
        </p:blipFill>
        <p:spPr bwMode="auto">
          <a:xfrm>
            <a:off x="4510713" y="3571000"/>
            <a:ext cx="4320742" cy="3060288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Огромные ветряки в Ростовской области.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82"/>
          <a:stretch/>
        </p:blipFill>
        <p:spPr bwMode="auto">
          <a:xfrm>
            <a:off x="4509101" y="332656"/>
            <a:ext cx="4312253" cy="2902802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5494" y="332655"/>
            <a:ext cx="42071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Однажды, Наталья Петровна рассказала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 том, что  видела стоящие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поле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сооружения похожие на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огромные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вентиляторы.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224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idcrew.com/wp-content/uploads/2017/05/Weekend-2-sk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1" b="1992"/>
          <a:stretch/>
        </p:blipFill>
        <p:spPr bwMode="auto">
          <a:xfrm>
            <a:off x="-10063" y="-16149"/>
            <a:ext cx="9229589" cy="6852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sdelanounas.ru/i/c/2/r/c2RlbGFub3VuYXMucnUvdXBsb2Fkcy82LzUvNjU5MTU0MDMxMzEzNl9vcmlnLmpwZWc_X19pZD0xMTMzMDY=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414" r="19839" b="11402"/>
          <a:stretch/>
        </p:blipFill>
        <p:spPr bwMode="auto">
          <a:xfrm>
            <a:off x="130696" y="188640"/>
            <a:ext cx="2755032" cy="2606160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Ветропарк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25" t="13936" r="37508" b="15290"/>
          <a:stretch/>
        </p:blipFill>
        <p:spPr bwMode="auto">
          <a:xfrm>
            <a:off x="3059832" y="161876"/>
            <a:ext cx="2790321" cy="2604300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5020" y="2878832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Калининградской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области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55233" y="2850603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Мурманской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области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2" name="Picture 6" descr="Дорога Гуково – Углеродовский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5859" b="9105"/>
          <a:stretch/>
        </p:blipFill>
        <p:spPr bwMode="auto">
          <a:xfrm>
            <a:off x="6155548" y="161876"/>
            <a:ext cx="2988452" cy="2586416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555478" y="2850604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Ростовской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области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4" name="Picture 8" descr="https://imgprx.livejournal.net/be24bb9358ef6168c7def3bf367f11c7dca03b9e/y99G8I9NaIQUjwL6KXE9pPJ_WmzBstyTNQQK0x3FgaG1hLZ86v-v03uqclnJEYqSo7Z2lL4hOH332tTSP7PNSVugVebCdYdvpM8dmAr8F5E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1387" r="18463" b="18332"/>
          <a:stretch/>
        </p:blipFill>
        <p:spPr bwMode="auto">
          <a:xfrm>
            <a:off x="1653716" y="3892406"/>
            <a:ext cx="6213152" cy="2552701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imgprx.livejournal.net/1ebf3797b4d06e1a59ece2cb03fdf1bd0cf69636/y99G8I9NaIQUjwL6KXE9pPJ_WmzBstyTNQQK0x3FgaG1hLZ86v-v03uqclnJEYqSAkLEZTRKMzC0M-DKSG3KzDI2gsT4ybWFU1ZuhZSU_E4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869" r="15631"/>
          <a:stretch/>
        </p:blipFill>
        <p:spPr bwMode="auto">
          <a:xfrm>
            <a:off x="1034528" y="3625214"/>
            <a:ext cx="2520705" cy="2487245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283968" y="3707740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83693" y="6493470"/>
            <a:ext cx="77531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Челябинской  области  на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фермерском хозяйстве около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Троицка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721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idcrew.com/wp-content/uploads/2017/05/Weekend-2-sk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1" b="1992"/>
          <a:stretch/>
        </p:blipFill>
        <p:spPr bwMode="auto">
          <a:xfrm>
            <a:off x="-50391" y="18430"/>
            <a:ext cx="9229589" cy="6852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User\Downloads\png-clipart-barcelona-question-mark-others-blue-text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82" t="-3445" r="33436" b="30030"/>
          <a:stretch/>
        </p:blipFill>
        <p:spPr bwMode="auto">
          <a:xfrm>
            <a:off x="2731520" y="1026796"/>
            <a:ext cx="981338" cy="1334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" descr="C:\Users\User\Downloads\png-transparent-matchstick-man-man-stickman-stick-figure-people-karate-defend-removebg-preview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1560" y="2521620"/>
            <a:ext cx="2697722" cy="417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s://media.istockphoto.com/vectors/wind-turbine-vector-id165956913?k=6&amp;m=165956913&amp;s=612x612&amp;w=0&amp;h=iGOu562OVQciVrQiUroeA0S_BkfVrnAUAGVtwTHjpfo=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08" t="901" r="2866" b="2802"/>
          <a:stretch/>
        </p:blipFill>
        <p:spPr bwMode="auto">
          <a:xfrm>
            <a:off x="4427984" y="949896"/>
            <a:ext cx="4373264" cy="4945885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4400" y="1294223"/>
            <a:ext cx="24901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какие бывают ветряки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-как они устроены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работают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ая прямоугольная выноска 1"/>
          <p:cNvSpPr/>
          <p:nvPr/>
        </p:nvSpPr>
        <p:spPr>
          <a:xfrm>
            <a:off x="107504" y="949896"/>
            <a:ext cx="3672408" cy="1493268"/>
          </a:xfrm>
          <a:prstGeom prst="wedgeRoundRectCallout">
            <a:avLst>
              <a:gd name="adj1" fmla="val 30898"/>
              <a:gd name="adj2" fmla="val 102669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359488" y="433521"/>
            <a:ext cx="59766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Мне  захотелось больше 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узнать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8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idcrew.com/wp-content/uploads/2017/05/Weekend-2-sk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1" b="1992"/>
          <a:stretch/>
        </p:blipFill>
        <p:spPr bwMode="auto">
          <a:xfrm>
            <a:off x="-1" y="5616"/>
            <a:ext cx="9229589" cy="6852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https://i1.wp.com/energosmi.ru/wp-content/uploads/2019/12/Concesiones_Generacion_energia.jpg?zoom=2&amp;resize=800%2C445&amp;ssl=1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39" r="4226" b="5752"/>
          <a:stretch/>
        </p:blipFill>
        <p:spPr bwMode="auto">
          <a:xfrm>
            <a:off x="1670100" y="1203675"/>
            <a:ext cx="2592288" cy="4598244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5802300"/>
            <a:ext cx="4320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етряная электростанция –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это прибор для превращения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энергии ветра в электрическую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69148" y="5887636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етряная мельница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C:\Users\User\Downloads\img4 (2)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6" t="820" r="63649" b="61741"/>
          <a:stretch/>
        </p:blipFill>
        <p:spPr bwMode="auto">
          <a:xfrm>
            <a:off x="179512" y="258882"/>
            <a:ext cx="1887116" cy="1929587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 descr="https://c.pxhere.com/photos/09/43/windmill_mill_windr_der_landscape_field_cornfield_old_nostalgia-639905.jpg!d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088" t="29867" r="31140" b="16421"/>
          <a:stretch/>
        </p:blipFill>
        <p:spPr bwMode="auto">
          <a:xfrm>
            <a:off x="5552467" y="2144304"/>
            <a:ext cx="3224510" cy="3624575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764704"/>
            <a:ext cx="1884363" cy="192722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5267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idcrew.com/wp-content/uploads/2017/05/Weekend-2-sky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1" b="1992"/>
          <a:stretch/>
        </p:blipFill>
        <p:spPr bwMode="auto">
          <a:xfrm>
            <a:off x="15528" y="0"/>
            <a:ext cx="9229589" cy="6852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13538" y="6388908"/>
            <a:ext cx="3348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море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C:\Users\User\Downloads\img4 (2)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6" t="820" r="63649" b="61741"/>
          <a:stretch/>
        </p:blipFill>
        <p:spPr bwMode="auto">
          <a:xfrm>
            <a:off x="359532" y="305768"/>
            <a:ext cx="1887116" cy="1929587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https://i.artfile.ru/1920x1200_653037_%5bwww.ArtFile.ru%5d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79407"/>
            <a:ext cx="3240360" cy="312117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sp>
        <p:nvSpPr>
          <p:cNvPr id="15" name="TextBox 14"/>
          <p:cNvSpPr txBox="1"/>
          <p:nvPr/>
        </p:nvSpPr>
        <p:spPr>
          <a:xfrm>
            <a:off x="5896745" y="6388908"/>
            <a:ext cx="3348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суше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https://travelask.ru/system/images/files/001/347/836/wysiwyg/turbine-desa_a300.jpg?156821995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289" t="6650" r="5058" b="500"/>
          <a:stretch/>
        </p:blipFill>
        <p:spPr bwMode="auto">
          <a:xfrm>
            <a:off x="5262742" y="2122237"/>
            <a:ext cx="3863026" cy="4288234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 descr="C:\Users\User\Downloads\img4 (2)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6" t="820" r="63649" b="61741"/>
          <a:stretch/>
        </p:blipFill>
        <p:spPr bwMode="auto">
          <a:xfrm>
            <a:off x="4953187" y="937071"/>
            <a:ext cx="1887116" cy="1929587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Рисунок 18" descr="C:\Users\User\Downloads\img4 (2)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6" t="820" r="63649" b="61741"/>
          <a:stretch/>
        </p:blipFill>
        <p:spPr bwMode="auto">
          <a:xfrm flipH="1">
            <a:off x="2555776" y="1902857"/>
            <a:ext cx="1858522" cy="1929587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5111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idcrew.com/wp-content/uploads/2017/05/Weekend-2-sky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1" b="1992"/>
          <a:stretch/>
        </p:blipFill>
        <p:spPr bwMode="auto">
          <a:xfrm>
            <a:off x="0" y="0"/>
            <a:ext cx="9229589" cy="6852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 descr="https://pbs.twimg.com/media/ECb7wLRW4AEm3QW.jpg:large"/>
          <p:cNvPicPr/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272" t="10906" r="27202" b="5546"/>
          <a:stretch/>
        </p:blipFill>
        <p:spPr bwMode="auto">
          <a:xfrm>
            <a:off x="2562665" y="946106"/>
            <a:ext cx="3888431" cy="5467415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" name="Picture 3" descr="C:\Users\User\Downloads\depositphotos_26505115-stock-illustration-set-of-warning-sign-removebg-preview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60" t="50305" r="-3337" b="3041"/>
          <a:stretch/>
        </p:blipFill>
        <p:spPr bwMode="auto">
          <a:xfrm>
            <a:off x="3041003" y="5228415"/>
            <a:ext cx="1494971" cy="1185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Users\User\Downloads\depositphotos_26505115-stock-illustration-set-of-warning-sign-removebg-preview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7" t="50305" r="50000" b="3041"/>
          <a:stretch/>
        </p:blipFill>
        <p:spPr bwMode="auto">
          <a:xfrm>
            <a:off x="4284800" y="5137624"/>
            <a:ext cx="1399160" cy="127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Рисунок 21" descr="C:\Users\User\Downloads\png-transparent-matchstick-man-man-stickman-stick-figure-people-karate-defend.pn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404"/>
          <a:stretch/>
        </p:blipFill>
        <p:spPr bwMode="auto">
          <a:xfrm>
            <a:off x="6489196" y="2324100"/>
            <a:ext cx="2364432" cy="40015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Рисунок 22" descr="https://raskraska1.com/assets/images/resources/840/detskie-raskraski-veter1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7" t="2793" r="49001" b="55672"/>
          <a:stretch/>
        </p:blipFill>
        <p:spPr bwMode="auto">
          <a:xfrm rot="766764">
            <a:off x="550475" y="419330"/>
            <a:ext cx="1252457" cy="865647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251520" y="6483051"/>
            <a:ext cx="8232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лабый ветер – недостаточно  тока для работы электрических приборов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2" name="Picture 4" descr="C:\Users\User\Downloads\emoticon-937608_640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139" y="4662259"/>
            <a:ext cx="1391321" cy="1158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9584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idcrew.com/wp-content/uploads/2017/05/Weekend-2-sky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1" b="1992"/>
          <a:stretch/>
        </p:blipFill>
        <p:spPr bwMode="auto">
          <a:xfrm>
            <a:off x="0" y="-15528"/>
            <a:ext cx="9229589" cy="6852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 descr="https://get.pxhere.com/photo/landscape-horizon-view-wind-machine-wind-turbine-port-wind-energy-netherlands-wind-farm-urk-fishing-village-562324.jp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954" b="10541"/>
          <a:stretch/>
        </p:blipFill>
        <p:spPr bwMode="auto">
          <a:xfrm>
            <a:off x="2929384" y="1592808"/>
            <a:ext cx="6048672" cy="38735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pic>
        <p:nvPicPr>
          <p:cNvPr id="14" name="Рисунок 13" descr="https://pbs.twimg.com/media/ECb7wLRW4AEm3QW.jpg:large"/>
          <p:cNvPicPr/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272" t="10906" r="27202" b="5546"/>
          <a:stretch/>
        </p:blipFill>
        <p:spPr bwMode="auto">
          <a:xfrm>
            <a:off x="323528" y="1592808"/>
            <a:ext cx="2167128" cy="3873500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Picture 4" descr="C:\Users\User\Downloads\emoticon-937608_640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258" y="4516107"/>
            <a:ext cx="1131930" cy="94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 descr="C:\Users\User\Downloads\unnamed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3791" y="1584404"/>
            <a:ext cx="1104265" cy="1104265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TextBox 17"/>
          <p:cNvSpPr txBox="1"/>
          <p:nvPr/>
        </p:nvSpPr>
        <p:spPr>
          <a:xfrm>
            <a:off x="4525418" y="5466308"/>
            <a:ext cx="4452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станавливают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более ста  огромных механизмов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37749" y="5635347"/>
            <a:ext cx="29220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ветрогенератор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не обеспечит электричеством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даже небольшой городок</a:t>
            </a:r>
          </a:p>
        </p:txBody>
      </p:sp>
    </p:spTree>
    <p:extLst>
      <p:ext uri="{BB962C8B-B14F-4D97-AF65-F5344CB8AC3E}">
        <p14:creationId xmlns:p14="http://schemas.microsoft.com/office/powerpoint/2010/main" val="3144830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idcrew.com/wp-content/uploads/2017/05/Weekend-2-sk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1" b="1992"/>
          <a:stretch/>
        </p:blipFill>
        <p:spPr bwMode="auto">
          <a:xfrm>
            <a:off x="-1" y="0"/>
            <a:ext cx="9229589" cy="6852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172888" y="2471671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нергия ветра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возобновляема,  бесплатна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7" name="Picture 1" descr="C:\Users\User\Downloads\unnamed (1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7552" y="2243445"/>
            <a:ext cx="1508460" cy="150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C:\Users\User\Downloads\img4 (2)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6" t="820" r="63649" b="61741"/>
          <a:stretch/>
        </p:blipFill>
        <p:spPr bwMode="auto">
          <a:xfrm>
            <a:off x="755576" y="404664"/>
            <a:ext cx="1887116" cy="1929587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User\Downloads\cYhmx4fGbWQ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56159"/>
            <a:ext cx="1872863" cy="162659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6156503" y="693579"/>
            <a:ext cx="2160240" cy="177809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569756" y="2349656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 выделяют вредных веществ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2" descr="https://travelask.ru/system/images/files/001/347/836/wysiwyg/turbine-desa_a300.jpg?156821995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289" t="6650" r="5058" b="500"/>
          <a:stretch/>
        </p:blipFill>
        <p:spPr bwMode="auto">
          <a:xfrm>
            <a:off x="423043" y="3831127"/>
            <a:ext cx="2552182" cy="2833104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 descr="C:\Users\User\Downloads\kisspng-greater-than-sign-computer-icons-arrow-less-than-s-geometric-ribbon-5b29da7cf13ec8.1776450515294695649882.pn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70" r="24888"/>
          <a:stretch/>
        </p:blipFill>
        <p:spPr bwMode="auto">
          <a:xfrm>
            <a:off x="3203848" y="4709422"/>
            <a:ext cx="1643498" cy="13312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/>
          <p:cNvPicPr/>
          <p:nvPr/>
        </p:nvPicPr>
        <p:blipFill rotWithShape="1">
          <a:blip r:embed="rId9"/>
          <a:srcRect l="11035" t="30668" r="40919" b="19853"/>
          <a:stretch/>
        </p:blipFill>
        <p:spPr bwMode="auto">
          <a:xfrm>
            <a:off x="5148064" y="3831127"/>
            <a:ext cx="3816424" cy="2833104"/>
          </a:xfrm>
          <a:prstGeom prst="rect">
            <a:avLst/>
          </a:prstGeom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75180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idcrew.com/wp-content/uploads/2017/05/Weekend-2-sk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1" b="1992"/>
          <a:stretch/>
        </p:blipFill>
        <p:spPr bwMode="auto">
          <a:xfrm>
            <a:off x="-1" y="5617"/>
            <a:ext cx="9229589" cy="6852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" descr="C:\Users\User\Downloads\png-transparent-matchstick-man-man-stickman-stick-figure-people-karate-defend-removebg-preview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7584" y="2348880"/>
            <a:ext cx="2697722" cy="417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 flipH="1">
            <a:off x="4614793" y="764704"/>
            <a:ext cx="4248472" cy="5122932"/>
          </a:xfrm>
          <a:prstGeom prst="wedgeRoundRectCallout">
            <a:avLst>
              <a:gd name="adj1" fmla="val 79624"/>
              <a:gd name="adj2" fmla="val -3079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 descr="https://pbs.twimg.com/media/ECb7wLRW4AEm3QW.jpg:large"/>
          <p:cNvPicPr/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272" t="10906" r="27202" b="5546"/>
          <a:stretch/>
        </p:blipFill>
        <p:spPr bwMode="auto">
          <a:xfrm>
            <a:off x="5030994" y="980728"/>
            <a:ext cx="3429438" cy="4680520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2" descr="C:\Users\User\Downloads\png-clipart-barcelona-question-mark-others-blue-text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82" t="-3445" r="33436" b="30030"/>
          <a:stretch/>
        </p:blipFill>
        <p:spPr bwMode="auto">
          <a:xfrm>
            <a:off x="3703373" y="1844824"/>
            <a:ext cx="981338" cy="1334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3622" y="31304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Я заинтересовался, возможно ли самостоятельно изготовить такой источник энергии, с помощью которого можно было бы заставить работать электрические приборы.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Мне захотелось создать   своими руками ветровую электростанцию. </a:t>
            </a:r>
          </a:p>
        </p:txBody>
      </p:sp>
    </p:spTree>
    <p:extLst>
      <p:ext uri="{BB962C8B-B14F-4D97-AF65-F5344CB8AC3E}">
        <p14:creationId xmlns:p14="http://schemas.microsoft.com/office/powerpoint/2010/main" val="2570603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idcrew.com/wp-content/uploads/2017/05/Weekend-2-sky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1" b="1992"/>
          <a:stretch/>
        </p:blipFill>
        <p:spPr bwMode="auto">
          <a:xfrm>
            <a:off x="1756" y="5616"/>
            <a:ext cx="9229589" cy="6852383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08034" y="3062475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вертячек 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четырмя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лопастями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G:\тех форум 2021\фото\image-22-11-21-03-17.jpe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43" r="21876"/>
          <a:stretch/>
        </p:blipFill>
        <p:spPr bwMode="auto">
          <a:xfrm rot="5400000">
            <a:off x="501622" y="6696"/>
            <a:ext cx="2884171" cy="3384377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pic>
        <p:nvPicPr>
          <p:cNvPr id="5" name="Рисунок 4" descr="G:\тех форум 2021\фото\image-22-11-21-03-17-8.jpe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43" r="25994"/>
          <a:stretch/>
        </p:blipFill>
        <p:spPr bwMode="auto">
          <a:xfrm rot="5400000">
            <a:off x="4119684" y="96364"/>
            <a:ext cx="2884169" cy="3205038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pic>
        <p:nvPicPr>
          <p:cNvPr id="6" name="Рисунок 5" descr="G:\тех форум 2021\фото\image-22-11-21-03-17-14.jpe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48" t="-388" r="28221" b="388"/>
          <a:stretch/>
        </p:blipFill>
        <p:spPr bwMode="auto">
          <a:xfrm rot="5400000">
            <a:off x="5455898" y="2983179"/>
            <a:ext cx="2958550" cy="3914613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pic>
        <p:nvPicPr>
          <p:cNvPr id="7" name="Рисунок 6" descr="F:\тех форум 2021\фото\image-22-11-21-03-17-5.jpe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5" t="5923" r="8893" b="20938"/>
          <a:stretch/>
        </p:blipFill>
        <p:spPr bwMode="auto">
          <a:xfrm rot="5400000">
            <a:off x="2020719" y="3701064"/>
            <a:ext cx="2958550" cy="2608516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619672" y="6484597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макет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ветряной электростанции из конструктора по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замыслу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3686" y="3431807"/>
            <a:ext cx="210205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детском саду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мы сделали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весёлый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ветрячок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бумаги с 4мя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лопастями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из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лего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собрал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своему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замыслу макет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электростанции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Когда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пришёл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домой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я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обратился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 папе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своей идеей </a:t>
            </a:r>
          </a:p>
        </p:txBody>
      </p:sp>
    </p:spTree>
    <p:extLst>
      <p:ext uri="{BB962C8B-B14F-4D97-AF65-F5344CB8AC3E}">
        <p14:creationId xmlns:p14="http://schemas.microsoft.com/office/powerpoint/2010/main" val="279786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idcrew.com/wp-content/uploads/2017/05/Weekend-2-sk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1" b="1992"/>
          <a:stretch/>
        </p:blipFill>
        <p:spPr bwMode="auto">
          <a:xfrm>
            <a:off x="-1" y="5616"/>
            <a:ext cx="9229589" cy="6852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23728" y="6304205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строение промышленного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ветрогенератора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User\Downloads\computer-148628_1280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96" t="14455" r="35092" b="40745"/>
          <a:stretch/>
        </p:blipFill>
        <p:spPr bwMode="auto">
          <a:xfrm>
            <a:off x="2295164" y="116632"/>
            <a:ext cx="6641904" cy="618757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2483768" y="260648"/>
            <a:ext cx="6264696" cy="53285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1" descr="C:\Users\User\Downloads\png-transparent-matchstick-man-man-stickman-stick-figure-people-karate-defend-removebg-preview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8" y="3496054"/>
            <a:ext cx="1959223" cy="302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C:\Users\User\Downloads\a8c912a00d73a7c8cd03cdae5c06246f (3).pn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83" t="12297" r="52740" b="12560"/>
          <a:stretch/>
        </p:blipFill>
        <p:spPr bwMode="auto">
          <a:xfrm>
            <a:off x="2511975" y="332656"/>
            <a:ext cx="3456384" cy="51845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4614793" y="654522"/>
            <a:ext cx="1001323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210721" y="46985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лопасти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499992" y="248880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башня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 flipV="1">
            <a:off x="4139952" y="2673470"/>
            <a:ext cx="720080" cy="38918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5115454" y="5301208"/>
            <a:ext cx="792088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541892" y="504739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фундамент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" name="Прямая соединительная линия 23"/>
          <p:cNvCxnSpPr>
            <a:endCxn id="28" idx="1"/>
          </p:cNvCxnSpPr>
          <p:nvPr/>
        </p:nvCxnSpPr>
        <p:spPr>
          <a:xfrm>
            <a:off x="3498669" y="1124744"/>
            <a:ext cx="1361363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878288" y="1624171"/>
            <a:ext cx="2348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оворотная часть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3437513" y="1043646"/>
            <a:ext cx="122312" cy="13830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TextBox 27"/>
          <p:cNvSpPr txBox="1"/>
          <p:nvPr/>
        </p:nvSpPr>
        <p:spPr>
          <a:xfrm>
            <a:off x="4860032" y="940078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корпус,  находится электрогенератор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3682752" y="1724370"/>
            <a:ext cx="457200" cy="14401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>
            <a:off x="4074732" y="1796378"/>
            <a:ext cx="1040722" cy="6229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Овал 31"/>
          <p:cNvSpPr/>
          <p:nvPr/>
        </p:nvSpPr>
        <p:spPr>
          <a:xfrm>
            <a:off x="4011109" y="1739686"/>
            <a:ext cx="122312" cy="13830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5061756" y="5232056"/>
            <a:ext cx="122312" cy="138303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7535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idcrew.com/wp-content/uploads/2017/05/Weekend-2-sk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1" b="1992"/>
          <a:stretch/>
        </p:blipFill>
        <p:spPr bwMode="auto">
          <a:xfrm>
            <a:off x="-85589" y="20337"/>
            <a:ext cx="9229589" cy="6852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05634" y="6153142"/>
            <a:ext cx="49148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основе 8 лопастей , винт, мотор, башня, ветер-фен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C:\Users\User\Downloads\maxresdefault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10" r="27956"/>
          <a:stretch/>
        </p:blipFill>
        <p:spPr bwMode="auto">
          <a:xfrm flipH="1">
            <a:off x="467544" y="3062828"/>
            <a:ext cx="2484276" cy="361070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C:\Users\User\Downloads\depositphotos_218607608-stock-illustration-hair-dryer-glyph-icon-silhouette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49023">
            <a:off x="1795342" y="1760646"/>
            <a:ext cx="2016224" cy="23701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C:\Users\User\Downloads\depositphotos_218607608-stock-illustration-hair-dryer-glyph-icon-silhouette.pn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59"/>
          <a:stretch/>
        </p:blipFill>
        <p:spPr bwMode="auto">
          <a:xfrm rot="20549023">
            <a:off x="3429870" y="1399207"/>
            <a:ext cx="951529" cy="23701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Рисунок 16" descr="C:\Users\User\Downloads\depositphotos_218607608-stock-illustration-hair-dryer-glyph-icon-silhouette.pn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59"/>
          <a:stretch/>
        </p:blipFill>
        <p:spPr bwMode="auto">
          <a:xfrm rot="20549023">
            <a:off x="3754489" y="1284996"/>
            <a:ext cx="951529" cy="23701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Рисунок 20" descr="C:\Users\User\Downloads\532148956fb19ecfa9984e59d6eb2915.png"/>
          <p:cNvPicPr/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597" r="20036"/>
          <a:stretch/>
        </p:blipFill>
        <p:spPr bwMode="auto">
          <a:xfrm>
            <a:off x="3465605" y="332656"/>
            <a:ext cx="3150059" cy="568976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Рисунок 21" descr="C:\Users\User\Downloads\Vetrogenerator-dlya-doma-49.png"/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68" t="8273" r="40575" b="12046"/>
          <a:stretch/>
        </p:blipFill>
        <p:spPr bwMode="auto">
          <a:xfrm>
            <a:off x="6609555" y="762010"/>
            <a:ext cx="2210917" cy="432317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1213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idcrew.com/wp-content/uploads/2017/05/Weekend-2-sk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1" b="1992"/>
          <a:stretch/>
        </p:blipFill>
        <p:spPr bwMode="auto">
          <a:xfrm>
            <a:off x="-15470" y="5617"/>
            <a:ext cx="9229589" cy="6852383"/>
          </a:xfrm>
          <a:prstGeom prst="rect">
            <a:avLst/>
          </a:prstGeom>
          <a:noFill/>
          <a:ln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5848184"/>
              </p:ext>
            </p:extLst>
          </p:nvPr>
        </p:nvGraphicFramePr>
        <p:xfrm>
          <a:off x="179512" y="767381"/>
          <a:ext cx="5214011" cy="40892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9475"/>
                <a:gridCol w="2376264"/>
                <a:gridCol w="1152128"/>
                <a:gridCol w="1296144"/>
              </a:tblGrid>
              <a:tr h="10625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необходимые материалы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стоимость, руб</a:t>
                      </a:r>
                      <a:endParaRPr lang="ru-RU" sz="1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775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Ветряной</a:t>
                      </a:r>
                      <a:r>
                        <a:rPr lang="ru-RU" sz="16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6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спинер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152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провода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светодиоды 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картон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стержни</a:t>
                      </a:r>
                      <a:r>
                        <a:rPr lang="ru-RU" sz="16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клеевые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135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моторчик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150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8803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515252">
                <a:tc gridSpan="4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Общая стоимость закупки материала для реализации проекта    </a:t>
                      </a:r>
                      <a:r>
                        <a:rPr lang="ru-RU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557</a:t>
                      </a:r>
                      <a:r>
                        <a:rPr lang="ru-RU" sz="16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руб</a:t>
                      </a:r>
                      <a:endParaRPr lang="ru-RU" sz="1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79511" y="5237933"/>
            <a:ext cx="8822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Экономический расчет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показывает,  что данная модель  доступна для изготовления.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 помощью этой  модели  можно ненадолго зарядить батарейку, фонарик и даже телефон.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580112" y="711860"/>
            <a:ext cx="1584176" cy="1204972"/>
          </a:xfrm>
          <a:prstGeom prst="rect">
            <a:avLst/>
          </a:prstGeom>
          <a:solidFill>
            <a:srgbClr val="FFFF99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7418223" y="733928"/>
            <a:ext cx="1584176" cy="1204972"/>
          </a:xfrm>
          <a:prstGeom prst="rect">
            <a:avLst/>
          </a:prstGeom>
          <a:solidFill>
            <a:srgbClr val="FFFF99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7418223" y="2176191"/>
            <a:ext cx="1584176" cy="1204972"/>
          </a:xfrm>
          <a:prstGeom prst="rect">
            <a:avLst/>
          </a:prstGeom>
          <a:solidFill>
            <a:srgbClr val="FFFF99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5689755" y="3573016"/>
            <a:ext cx="1584176" cy="1204972"/>
          </a:xfrm>
          <a:prstGeom prst="rect">
            <a:avLst/>
          </a:prstGeom>
          <a:solidFill>
            <a:srgbClr val="FFFF99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5638587" y="2176191"/>
            <a:ext cx="1584176" cy="1204972"/>
          </a:xfrm>
          <a:prstGeom prst="rect">
            <a:avLst/>
          </a:prstGeom>
          <a:solidFill>
            <a:srgbClr val="FFFF99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Picture 6" descr="C:\Users\User\Downloads\Rgb-0-3-2.jpg_q50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17" b="10221"/>
          <a:stretch/>
        </p:blipFill>
        <p:spPr bwMode="auto">
          <a:xfrm>
            <a:off x="7599634" y="767381"/>
            <a:ext cx="1221353" cy="993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C:\Users\User\Downloads\f39f7496e5e4dfc0ff74949dac6319ae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448" t="14501" r="4985"/>
          <a:stretch/>
        </p:blipFill>
        <p:spPr bwMode="auto">
          <a:xfrm>
            <a:off x="6131483" y="2176191"/>
            <a:ext cx="598383" cy="1135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Рисунок 27" descr="C:\Users\User\Downloads\6058999146.pn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89" t="10753" r="18962" b="13334"/>
          <a:stretch/>
        </p:blipFill>
        <p:spPr bwMode="auto">
          <a:xfrm>
            <a:off x="7570735" y="2341838"/>
            <a:ext cx="1224136" cy="87367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2" name="Прямоугольник 31"/>
          <p:cNvSpPr/>
          <p:nvPr/>
        </p:nvSpPr>
        <p:spPr>
          <a:xfrm>
            <a:off x="7470560" y="3562466"/>
            <a:ext cx="1584176" cy="1204972"/>
          </a:xfrm>
          <a:prstGeom prst="rect">
            <a:avLst/>
          </a:prstGeom>
          <a:solidFill>
            <a:srgbClr val="FFFF99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3346067" y="171532"/>
            <a:ext cx="2619612" cy="500179"/>
          </a:xfrm>
          <a:prstGeom prst="rect">
            <a:avLst/>
          </a:prstGeom>
          <a:solidFill>
            <a:srgbClr val="FFFF99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Rectangle 1"/>
          <p:cNvSpPr>
            <a:spLocks noChangeArrowheads="1"/>
          </p:cNvSpPr>
          <p:nvPr/>
        </p:nvSpPr>
        <p:spPr bwMode="auto">
          <a:xfrm>
            <a:off x="3009010" y="177211"/>
            <a:ext cx="313234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Смета расходов</a:t>
            </a:r>
            <a:endParaRPr kumimoji="0" lang="ru-RU" sz="2400" b="0" i="1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6" name="Рисунок 35" descr="C:\Users\User\Downloads\sterzhni_kleevye_11mm_1_kg_sparta_930705.500x500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8920" y="3528662"/>
            <a:ext cx="1045845" cy="1045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Рисунок 29" descr="https://images-na.ssl-images-amazon.com/images/I/61Tv0UWYEJL._AC_SY450_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" t="2730" r="63948" b="50170"/>
          <a:stretch/>
        </p:blipFill>
        <p:spPr bwMode="auto">
          <a:xfrm>
            <a:off x="5923892" y="882863"/>
            <a:ext cx="843915" cy="8629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7" name="Picture 2" descr="C:\Users\User\Downloads\27.750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32" r="6146" b="15682"/>
          <a:stretch/>
        </p:blipFill>
        <p:spPr bwMode="auto">
          <a:xfrm>
            <a:off x="7436388" y="3528662"/>
            <a:ext cx="1694137" cy="1227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707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idcrew.com/wp-content/uploads/2017/05/Weekend-2-sk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1" b="1992"/>
          <a:stretch/>
        </p:blipFill>
        <p:spPr bwMode="auto">
          <a:xfrm>
            <a:off x="0" y="5617"/>
            <a:ext cx="9229589" cy="6852383"/>
          </a:xfrm>
          <a:prstGeom prst="rect">
            <a:avLst/>
          </a:prstGeom>
          <a:noFill/>
          <a:ln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Рисунок 35" descr="F:\тех форум 2021\фото\image-22-11-21-03-10-2.jpe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83" b="24201"/>
          <a:stretch/>
        </p:blipFill>
        <p:spPr bwMode="auto">
          <a:xfrm>
            <a:off x="6347911" y="2415247"/>
            <a:ext cx="1918440" cy="2033121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Пользователь\Downloads\image-24-11-21-10-27-1.jpe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251"/>
          <a:stretch/>
        </p:blipFill>
        <p:spPr bwMode="auto">
          <a:xfrm>
            <a:off x="270133" y="177332"/>
            <a:ext cx="1944216" cy="2033121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pic>
        <p:nvPicPr>
          <p:cNvPr id="9" name="Рисунок 8" descr="C:\Users\Пользователь\Downloads\image-24-11-21-10-27-4.jpe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81" b="21987"/>
          <a:stretch/>
        </p:blipFill>
        <p:spPr bwMode="auto">
          <a:xfrm>
            <a:off x="595486" y="2365510"/>
            <a:ext cx="1901567" cy="1981200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Стрелка вправо 1"/>
          <p:cNvSpPr/>
          <p:nvPr/>
        </p:nvSpPr>
        <p:spPr>
          <a:xfrm>
            <a:off x="2294704" y="1039135"/>
            <a:ext cx="978408" cy="340616"/>
          </a:xfrm>
          <a:prstGeom prst="right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5642829" y="1039135"/>
            <a:ext cx="978408" cy="340616"/>
          </a:xfrm>
          <a:prstGeom prst="right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Выгнутая вправо стрелка 2"/>
          <p:cNvSpPr/>
          <p:nvPr/>
        </p:nvSpPr>
        <p:spPr>
          <a:xfrm>
            <a:off x="8273758" y="1916832"/>
            <a:ext cx="731520" cy="1450045"/>
          </a:xfrm>
          <a:prstGeom prst="curvedLeft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Стрелка влево 3"/>
          <p:cNvSpPr/>
          <p:nvPr/>
        </p:nvSpPr>
        <p:spPr>
          <a:xfrm>
            <a:off x="5300907" y="3261499"/>
            <a:ext cx="831126" cy="340616"/>
          </a:xfrm>
          <a:prstGeom prst="left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 descr="C:\Users\Пользователь\Downloads\image-22-11-21-03-10-5.jpe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66" t="30907"/>
          <a:stretch/>
        </p:blipFill>
        <p:spPr bwMode="auto">
          <a:xfrm>
            <a:off x="6857464" y="185818"/>
            <a:ext cx="1942664" cy="2024635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Стрелка влево 15"/>
          <p:cNvSpPr/>
          <p:nvPr/>
        </p:nvSpPr>
        <p:spPr>
          <a:xfrm>
            <a:off x="2628165" y="3261500"/>
            <a:ext cx="831126" cy="340616"/>
          </a:xfrm>
          <a:prstGeom prst="left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 descr="C:\Users\Пользователь\Downloads\image-22-11-21-03-17-3.jpe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" t="27557" r="39069" b="11122"/>
          <a:stretch/>
        </p:blipFill>
        <p:spPr bwMode="auto">
          <a:xfrm>
            <a:off x="3421424" y="197125"/>
            <a:ext cx="1933575" cy="2024635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9" name="Стрелка вправо 18"/>
          <p:cNvSpPr/>
          <p:nvPr/>
        </p:nvSpPr>
        <p:spPr>
          <a:xfrm>
            <a:off x="3899007" y="5310254"/>
            <a:ext cx="978408" cy="340616"/>
          </a:xfrm>
          <a:prstGeom prst="right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Рисунок 21" descr="C:\Users\Пользователь\Documents\20211126_084808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44" t="5001" r="41918" b="54262"/>
          <a:stretch/>
        </p:blipFill>
        <p:spPr bwMode="auto">
          <a:xfrm>
            <a:off x="3698446" y="2372938"/>
            <a:ext cx="1325494" cy="1987877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3" name="Рисунок 22" descr="C:\Users\Пользователь\Documents\20211126_090113.jpg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95"/>
          <a:stretch/>
        </p:blipFill>
        <p:spPr bwMode="auto">
          <a:xfrm>
            <a:off x="4853227" y="4634235"/>
            <a:ext cx="3355340" cy="2033270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4" name="Выгнутая влево стрелка 23"/>
          <p:cNvSpPr/>
          <p:nvPr/>
        </p:nvSpPr>
        <p:spPr>
          <a:xfrm rot="20411573">
            <a:off x="468697" y="4064807"/>
            <a:ext cx="731520" cy="2170200"/>
          </a:xfrm>
          <a:prstGeom prst="curvedRight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5" name="Рисунок 24" descr="C:\Users\Пользователь\Documents\20211126_084818.jpg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31" b="15814"/>
          <a:stretch/>
        </p:blipFill>
        <p:spPr bwMode="auto">
          <a:xfrm>
            <a:off x="1767243" y="4674975"/>
            <a:ext cx="1931203" cy="1951791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2147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idcrew.com/wp-content/uploads/2017/05/Weekend-2-sky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1" b="1992"/>
          <a:stretch/>
        </p:blipFill>
        <p:spPr bwMode="auto">
          <a:xfrm>
            <a:off x="0" y="0"/>
            <a:ext cx="9229589" cy="6852383"/>
          </a:xfrm>
          <a:prstGeom prst="rect">
            <a:avLst/>
          </a:prstGeom>
          <a:noFill/>
          <a:ln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" descr="C:\Users\User\Downloads\png-transparent-matchstick-man-man-stickman-stick-figure-people-karate-defend-removebg-preview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1520" y="3431808"/>
            <a:ext cx="2071502" cy="320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https://pbs.twimg.com/media/ECb7wLRW4AEm3QW.jpg:large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272" t="10906" r="27202" b="5546"/>
          <a:stretch/>
        </p:blipFill>
        <p:spPr bwMode="auto">
          <a:xfrm>
            <a:off x="1287271" y="248359"/>
            <a:ext cx="1772561" cy="2872892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311672" y="824314"/>
            <a:ext cx="1764384" cy="2997371"/>
          </a:xfrm>
          <a:prstGeom prst="rect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C:\Users\User\Downloads\a8c912a00d73a7c8cd03cdae5c06246f (3).png"/>
          <p:cNvPicPr/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83" t="12297" r="52740" b="12560"/>
          <a:stretch/>
        </p:blipFill>
        <p:spPr bwMode="auto">
          <a:xfrm>
            <a:off x="3524836" y="954847"/>
            <a:ext cx="1335195" cy="273630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F:\тех форум 2021\фото\image-22-11-21-03-17-3.jpeg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88"/>
          <a:stretch/>
        </p:blipFill>
        <p:spPr bwMode="auto">
          <a:xfrm>
            <a:off x="5220072" y="1684805"/>
            <a:ext cx="3744416" cy="3348038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2213644" y="5215064"/>
            <a:ext cx="2196056" cy="1570842"/>
          </a:xfrm>
          <a:prstGeom prst="rect">
            <a:avLst/>
          </a:prstGeom>
          <a:solidFill>
            <a:srgbClr val="FFFF99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4608291" y="5216122"/>
            <a:ext cx="2196056" cy="1570842"/>
          </a:xfrm>
          <a:prstGeom prst="rect">
            <a:avLst/>
          </a:prstGeom>
          <a:solidFill>
            <a:srgbClr val="FFFF99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929347" y="5192311"/>
            <a:ext cx="2196056" cy="1570842"/>
          </a:xfrm>
          <a:prstGeom prst="rect">
            <a:avLst/>
          </a:prstGeom>
          <a:solidFill>
            <a:srgbClr val="FFFF99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 descr="C:\Users\User\Downloads\perenoska_svetil_nik_akkum_25led_quot_master_quot_chernaya_na_magnite_zaryadka_ot_220vt_1_30_0001.pn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3022" y="5284188"/>
            <a:ext cx="1960946" cy="14438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Рисунок 20" descr="C:\Users\User\Downloads\1535391549.1145_ylb6hzqredtm2tknybnab4uklc6d3sbzcsk.pn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03277">
            <a:off x="5360049" y="5329981"/>
            <a:ext cx="655920" cy="136651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Рисунок 21" descr="C:\Users\User\Downloads\615.970.png"/>
          <p:cNvPicPr/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3" t="13636" r="42658" b="37413"/>
          <a:stretch/>
        </p:blipFill>
        <p:spPr bwMode="auto">
          <a:xfrm>
            <a:off x="6929347" y="5230373"/>
            <a:ext cx="2300242" cy="14976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3" name="Рисунок 22" descr="https://pandia.ru/text/77/238/images/image001_10.jpg"/>
          <p:cNvPicPr/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508"/>
          <a:stretch/>
        </p:blipFill>
        <p:spPr bwMode="auto">
          <a:xfrm>
            <a:off x="7596335" y="3688556"/>
            <a:ext cx="1357093" cy="1344287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92925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idcrew.com/wp-content/uploads/2017/05/Weekend-2-sky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1" b="1992"/>
          <a:stretch/>
        </p:blipFill>
        <p:spPr bwMode="auto">
          <a:xfrm>
            <a:off x="0" y="0"/>
            <a:ext cx="9229589" cy="6852383"/>
          </a:xfrm>
          <a:prstGeom prst="rect">
            <a:avLst/>
          </a:prstGeom>
          <a:noFill/>
          <a:ln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3789040"/>
            <a:ext cx="763284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algn="ctr">
              <a:spcAft>
                <a:spcPts val="0"/>
              </a:spcAft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indent="0" algn="ctr">
              <a:spcAft>
                <a:spcPts val="0"/>
              </a:spcAft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Таким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образом,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поставленная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цель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изготовление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модели</a:t>
            </a:r>
          </a:p>
          <a:p>
            <a:pPr indent="0" algn="ctr">
              <a:spcAft>
                <a:spcPts val="0"/>
              </a:spcAft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«Ветряная электростанция реализована.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следующий год я  хочу вместе с папой сделать проект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солнечной мини станции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Используемая литература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ВикипедиЯ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– Свободная энциклопедия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Безруких. П.П. Что может дать энергия ветра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3. Малков В. Что такое электричество?</a:t>
            </a:r>
          </a:p>
          <a:p>
            <a:pPr indent="0">
              <a:spcAft>
                <a:spcPts val="0"/>
              </a:spcAft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Пользователь\Downloads\image-25-11-21-05-24-2.jpe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5" t="7973" r="9885" b="8978"/>
          <a:stretch/>
        </p:blipFill>
        <p:spPr bwMode="auto">
          <a:xfrm>
            <a:off x="2771800" y="205575"/>
            <a:ext cx="3240360" cy="3816424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8671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catherineasquithgallery.com/uploads/posts/2021-02/1612766925_31-p-fon-goluboe-nebo-s-oblakami-dlya-prezentat-3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0" y="-27384"/>
            <a:ext cx="9111360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67994" y="1055936"/>
            <a:ext cx="773654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«Ветряная электростанция»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526" y="0"/>
            <a:ext cx="90149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 дошкольное образовательное учреждение 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№ 29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Копейского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городского округа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464496" y="3717032"/>
            <a:ext cx="4572000" cy="16850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Выполнили:                                                                     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Зарипов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Марк, 5 лет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                                 Руководитель:                                                                                     </a:t>
            </a: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 учитель-логопед</a:t>
            </a: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Артемьева Наталья Петровна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640" y="6204373"/>
            <a:ext cx="9111359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 помощью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данной модели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можно ненадолго зарядить батарейку, фонарик и даже телефон.</a:t>
            </a:r>
          </a:p>
        </p:txBody>
      </p:sp>
      <p:pic>
        <p:nvPicPr>
          <p:cNvPr id="12" name="Рисунок 11" descr="C:\Users\User\Downloads\image-25-11-21-05-24.jpe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0" t="5127" r="13875"/>
          <a:stretch/>
        </p:blipFill>
        <p:spPr bwMode="auto">
          <a:xfrm>
            <a:off x="611560" y="1818752"/>
            <a:ext cx="3384376" cy="44159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9339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783</TotalTime>
  <Words>430</Words>
  <Application>Microsoft Office PowerPoint</Application>
  <PresentationFormat>Экран (4:3)</PresentationFormat>
  <Paragraphs>125</Paragraphs>
  <Slides>21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66</cp:revision>
  <dcterms:created xsi:type="dcterms:W3CDTF">2021-11-21T12:56:49Z</dcterms:created>
  <dcterms:modified xsi:type="dcterms:W3CDTF">2022-09-28T13:40:00Z</dcterms:modified>
</cp:coreProperties>
</file>