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5" r:id="rId7"/>
    <p:sldId id="261" r:id="rId8"/>
    <p:sldId id="266" r:id="rId9"/>
    <p:sldId id="267" r:id="rId10"/>
    <p:sldId id="262" r:id="rId11"/>
    <p:sldId id="270" r:id="rId12"/>
    <p:sldId id="269" r:id="rId13"/>
    <p:sldId id="268" r:id="rId14"/>
    <p:sldId id="271" r:id="rId15"/>
    <p:sldId id="263" r:id="rId16"/>
    <p:sldId id="273" r:id="rId17"/>
    <p:sldId id="277" r:id="rId18"/>
    <p:sldId id="274" r:id="rId19"/>
    <p:sldId id="276" r:id="rId20"/>
    <p:sldId id="275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5C226-8245-44E7-BA6F-17F52E84AE63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B45B5-A009-4B47-B2E6-77E5648898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55047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5C226-8245-44E7-BA6F-17F52E84AE63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B45B5-A009-4B47-B2E6-77E5648898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37680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5C226-8245-44E7-BA6F-17F52E84AE63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B45B5-A009-4B47-B2E6-77E5648898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06413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5C226-8245-44E7-BA6F-17F52E84AE63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B45B5-A009-4B47-B2E6-77E5648898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165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5C226-8245-44E7-BA6F-17F52E84AE63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B45B5-A009-4B47-B2E6-77E5648898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73172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5C226-8245-44E7-BA6F-17F52E84AE63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B45B5-A009-4B47-B2E6-77E5648898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35022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5C226-8245-44E7-BA6F-17F52E84AE63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B45B5-A009-4B47-B2E6-77E5648898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52706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5C226-8245-44E7-BA6F-17F52E84AE63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B45B5-A009-4B47-B2E6-77E5648898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78171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5C226-8245-44E7-BA6F-17F52E84AE63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B45B5-A009-4B47-B2E6-77E5648898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630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5C226-8245-44E7-BA6F-17F52E84AE63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B45B5-A009-4B47-B2E6-77E5648898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33854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5C226-8245-44E7-BA6F-17F52E84AE63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B45B5-A009-4B47-B2E6-77E5648898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72840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F5C226-8245-44E7-BA6F-17F52E84AE63}" type="datetimeFigureOut">
              <a:rPr lang="ru-RU" smtClean="0"/>
              <a:t>22.06.2022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AB45B5-A009-4B47-B2E6-77E5648898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69728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11" Type="http://schemas.openxmlformats.org/officeDocument/2006/relationships/image" Target="../media/image42.png"/><Relationship Id="rId5" Type="http://schemas.openxmlformats.org/officeDocument/2006/relationships/image" Target="../media/image36.jpeg"/><Relationship Id="rId10" Type="http://schemas.openxmlformats.org/officeDocument/2006/relationships/image" Target="../media/image41.png"/><Relationship Id="rId4" Type="http://schemas.openxmlformats.org/officeDocument/2006/relationships/image" Target="../media/image35.png"/><Relationship Id="rId9" Type="http://schemas.openxmlformats.org/officeDocument/2006/relationships/image" Target="../media/image4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7" Type="http://schemas.openxmlformats.org/officeDocument/2006/relationships/image" Target="../media/image48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2" y="2564904"/>
            <a:ext cx="6883483" cy="374441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1484784"/>
            <a:ext cx="7772400" cy="2160240"/>
          </a:xfrm>
        </p:spPr>
        <p:txBody>
          <a:bodyPr>
            <a:normAutofit fontScale="90000"/>
          </a:bodyPr>
          <a:lstStyle/>
          <a:p>
            <a:pPr fontAlgn="base"/>
            <a:r>
              <a:rPr lang="ru-RU" b="1" i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«Развитие </a:t>
            </a:r>
            <a:r>
              <a:rPr lang="ru-RU" b="1" i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чувства ритма у детей дошкольного возраста </a:t>
            </a:r>
            <a:br>
              <a:rPr lang="ru-RU" b="1" i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b="1" i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 использованием </a:t>
            </a:r>
            <a:r>
              <a:rPr lang="ru-RU" b="1" i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ИКТ»</a:t>
            </a:r>
            <a:endParaRPr lang="ru-RU" b="1" i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843808" y="6093296"/>
            <a:ext cx="3344416" cy="576064"/>
          </a:xfrm>
        </p:spPr>
        <p:txBody>
          <a:bodyPr>
            <a:normAutofit fontScale="47500" lnSpcReduction="20000"/>
          </a:bodyPr>
          <a:lstStyle/>
          <a:p>
            <a:r>
              <a:rPr lang="ru-RU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Музыкальный </a:t>
            </a:r>
            <a:r>
              <a:rPr lang="ru-RU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руководитель</a:t>
            </a:r>
            <a:endParaRPr lang="ru-RU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r>
              <a:rPr lang="ru-RU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Пермякова Наталья Васильевна</a:t>
            </a:r>
            <a:endParaRPr lang="ru-RU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500475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724942"/>
          </a:xfrm>
        </p:spPr>
        <p:txBody>
          <a:bodyPr>
            <a:normAutofit fontScale="90000"/>
          </a:bodyPr>
          <a:lstStyle/>
          <a:p>
            <a:r>
              <a:rPr lang="ru-RU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Актуальность</a:t>
            </a:r>
            <a:endParaRPr lang="ru-RU" i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336" y="-99392"/>
            <a:ext cx="1417323" cy="210312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60276"/>
            <a:ext cx="1201299" cy="178257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125"/>
          <a:stretch/>
        </p:blipFill>
        <p:spPr>
          <a:xfrm>
            <a:off x="2760640" y="5145932"/>
            <a:ext cx="3521492" cy="1644116"/>
          </a:xfrm>
          <a:prstGeom prst="rect">
            <a:avLst/>
          </a:prstGeom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1484785"/>
            <a:ext cx="8280919" cy="4248472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400" b="1" dirty="0"/>
              <a:t> </a:t>
            </a:r>
            <a:r>
              <a:rPr lang="ru-RU" sz="2400" b="1" dirty="0" smtClean="0"/>
              <a:t>           Актуальность</a:t>
            </a:r>
            <a:r>
              <a:rPr lang="ru-RU" sz="2400" dirty="0"/>
              <a:t> своей работы считаю в том</a:t>
            </a:r>
            <a:r>
              <a:rPr lang="ru-RU" sz="2400" dirty="0" smtClean="0"/>
              <a:t>,</a:t>
            </a:r>
          </a:p>
          <a:p>
            <a:pPr marL="0" indent="0" algn="just">
              <a:buNone/>
            </a:pPr>
            <a:r>
              <a:rPr lang="ru-RU" sz="2400" dirty="0" smtClean="0"/>
              <a:t>что </a:t>
            </a:r>
            <a:r>
              <a:rPr lang="ru-RU" sz="2400" dirty="0"/>
              <a:t>развитие музыкально-ритмических способностей способствует всестороннему развитию </a:t>
            </a:r>
            <a:r>
              <a:rPr lang="ru-RU" sz="2400" dirty="0" smtClean="0"/>
              <a:t>детей, а </a:t>
            </a:r>
            <a:r>
              <a:rPr lang="ru-RU" sz="2400" dirty="0"/>
              <a:t>также коррекции речевой и двигательной сфер. Чувство ритма есть у всех детей, но не у всех оно достаточно развито для того, чтобы выразить себя во всех видах музыкальной деятельности: игре на музыкальных инструментах, в музыкально - ритмических движениях, в пении, в творческих проявлениях. Без развития ритмических способностей дальнейшее музыкальное, а также физическое </a:t>
            </a:r>
            <a:r>
              <a:rPr lang="ru-RU" sz="2400" dirty="0" smtClean="0"/>
              <a:t>развитие                 невозможно</a:t>
            </a:r>
            <a:r>
              <a:rPr lang="ru-RU" sz="2400" dirty="0"/>
              <a:t>.</a:t>
            </a: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892548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4653136"/>
            <a:ext cx="4600903" cy="1944216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720080"/>
          </a:xfrm>
        </p:spPr>
        <p:txBody>
          <a:bodyPr>
            <a:normAutofit fontScale="90000"/>
          </a:bodyPr>
          <a:lstStyle/>
          <a:p>
            <a:r>
              <a:rPr lang="ru-RU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Проблема</a:t>
            </a:r>
            <a:endParaRPr lang="ru-RU" i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47503" flipH="1">
            <a:off x="131217" y="119302"/>
            <a:ext cx="1279203" cy="2121233"/>
          </a:xfrm>
          <a:prstGeom prst="rect">
            <a:avLst/>
          </a:prstGeom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1772816"/>
            <a:ext cx="8352928" cy="2952328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ru-RU" sz="2800" dirty="0" smtClean="0"/>
              <a:t>               </a:t>
            </a:r>
            <a:r>
              <a:rPr lang="ru-RU" sz="2600" dirty="0" smtClean="0"/>
              <a:t>Если </a:t>
            </a:r>
            <a:r>
              <a:rPr lang="ru-RU" sz="2600" dirty="0"/>
              <a:t>чувство ритма несовершенно, то у детей замедляется становление развернутой речи, она не выразительна и слабо интонирована. В результате этого дошкольник говорит примитивно, используя короткие отрывочные высказывания, а в дальнейшем слабое развитие слуховых и моторных способностей тормозит развитие ребенка, ограничивая не только сферу интеллектуальной деятельности, но и общение со сверстниками</a:t>
            </a:r>
            <a:r>
              <a:rPr lang="ru-RU" sz="2600" dirty="0" smtClean="0"/>
              <a:t>.</a:t>
            </a:r>
            <a:endParaRPr lang="ru-RU" sz="2600" dirty="0"/>
          </a:p>
        </p:txBody>
      </p:sp>
    </p:spTree>
    <p:extLst>
      <p:ext uri="{BB962C8B-B14F-4D97-AF65-F5344CB8AC3E}">
        <p14:creationId xmlns:p14="http://schemas.microsoft.com/office/powerpoint/2010/main" val="2654036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5157192"/>
            <a:ext cx="4968552" cy="1444420"/>
          </a:xfrm>
          <a:prstGeom prst="rect">
            <a:avLst/>
          </a:prstGeom>
        </p:spPr>
      </p:pic>
      <p:sp>
        <p:nvSpPr>
          <p:cNvPr id="2" name="Объект 1"/>
          <p:cNvSpPr>
            <a:spLocks noGrp="1"/>
          </p:cNvSpPr>
          <p:nvPr>
            <p:ph sz="half" idx="1"/>
          </p:nvPr>
        </p:nvSpPr>
        <p:spPr>
          <a:xfrm>
            <a:off x="395536" y="1600201"/>
            <a:ext cx="5472608" cy="4133055"/>
          </a:xfrm>
        </p:spPr>
        <p:txBody>
          <a:bodyPr>
            <a:normAutofit fontScale="77500" lnSpcReduction="20000"/>
          </a:bodyPr>
          <a:lstStyle/>
          <a:p>
            <a:pPr marL="0" indent="0" algn="just">
              <a:buNone/>
            </a:pPr>
            <a:r>
              <a:rPr lang="ru-RU" sz="2800" b="1" dirty="0">
                <a:solidFill>
                  <a:srgbClr val="7030A0"/>
                </a:solidFill>
              </a:rPr>
              <a:t>Цель</a:t>
            </a:r>
            <a:r>
              <a:rPr lang="ru-RU" sz="2800" dirty="0">
                <a:solidFill>
                  <a:srgbClr val="7030A0"/>
                </a:solidFill>
              </a:rPr>
              <a:t>:</a:t>
            </a:r>
            <a:r>
              <a:rPr lang="ru-RU" sz="2800" dirty="0"/>
              <a:t> Преодоление общего недоразвития речи детей средством развития ритмических способностей.</a:t>
            </a:r>
          </a:p>
          <a:p>
            <a:pPr marL="0" indent="0" algn="just">
              <a:buNone/>
            </a:pPr>
            <a:r>
              <a:rPr lang="ru-RU" sz="2800" b="1" dirty="0" smtClean="0">
                <a:solidFill>
                  <a:srgbClr val="7030A0"/>
                </a:solidFill>
              </a:rPr>
              <a:t>Задачи</a:t>
            </a:r>
            <a:r>
              <a:rPr lang="ru-RU" sz="2800" b="1" dirty="0">
                <a:solidFill>
                  <a:srgbClr val="7030A0"/>
                </a:solidFill>
              </a:rPr>
              <a:t>:</a:t>
            </a:r>
            <a:endParaRPr lang="ru-RU" sz="2800" dirty="0">
              <a:solidFill>
                <a:srgbClr val="7030A0"/>
              </a:solidFill>
            </a:endParaRPr>
          </a:p>
          <a:p>
            <a:pPr lvl="0" algn="just"/>
            <a:r>
              <a:rPr lang="ru-RU" sz="2800" dirty="0"/>
              <a:t>р</a:t>
            </a:r>
            <a:r>
              <a:rPr lang="ru-RU" sz="2800" dirty="0" smtClean="0"/>
              <a:t>азвивать </a:t>
            </a:r>
            <a:r>
              <a:rPr lang="ru-RU" sz="2800" dirty="0"/>
              <a:t>умение чувствовать, понимать ритм, передавать его в движении, игре на музыкальных </a:t>
            </a:r>
            <a:r>
              <a:rPr lang="ru-RU" sz="2800" dirty="0" smtClean="0"/>
              <a:t>инструментах;</a:t>
            </a:r>
            <a:endParaRPr lang="ru-RU" sz="2800" dirty="0"/>
          </a:p>
          <a:p>
            <a:pPr lvl="0" algn="just"/>
            <a:r>
              <a:rPr lang="ru-RU" sz="2800" dirty="0"/>
              <a:t>у</a:t>
            </a:r>
            <a:r>
              <a:rPr lang="ru-RU" sz="2800" dirty="0" smtClean="0"/>
              <a:t>своение </a:t>
            </a:r>
            <a:r>
              <a:rPr lang="ru-RU" sz="2800" dirty="0"/>
              <a:t>метра-ритма: ритмический рисунок, пульсация, </a:t>
            </a:r>
            <a:r>
              <a:rPr lang="ru-RU" sz="2800" dirty="0" smtClean="0"/>
              <a:t>акценты;</a:t>
            </a:r>
            <a:endParaRPr lang="ru-RU" sz="2800" dirty="0"/>
          </a:p>
          <a:p>
            <a:pPr lvl="0" algn="just"/>
            <a:r>
              <a:rPr lang="ru-RU" sz="2800" dirty="0"/>
              <a:t>в</a:t>
            </a:r>
            <a:r>
              <a:rPr lang="ru-RU" sz="2800" dirty="0" smtClean="0"/>
              <a:t>ызвать </a:t>
            </a:r>
            <a:r>
              <a:rPr lang="ru-RU" sz="2800" dirty="0"/>
              <a:t>интерес к выполнению ритмических заданий в процессе музыкальных игр.</a:t>
            </a:r>
            <a:r>
              <a:rPr lang="ru-RU" sz="2800" b="1" dirty="0"/>
              <a:t> 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1691680" y="836712"/>
            <a:ext cx="567450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000" b="1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Целевые ориентиры</a:t>
            </a:r>
            <a:endParaRPr lang="ru-RU" sz="4000" b="1" i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0843" y="2060848"/>
            <a:ext cx="2670677" cy="2674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7791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5301208"/>
            <a:ext cx="4950928" cy="1484784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971600" y="764704"/>
            <a:ext cx="7272808" cy="792088"/>
          </a:xfrm>
        </p:spPr>
        <p:txBody>
          <a:bodyPr>
            <a:normAutofit/>
          </a:bodyPr>
          <a:lstStyle/>
          <a:p>
            <a:r>
              <a:rPr lang="ru-RU" sz="40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Ожидаемые результаты</a:t>
            </a:r>
            <a:endParaRPr lang="ru-RU" sz="4000" i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4845621"/>
            <a:ext cx="1574905" cy="2012379"/>
          </a:xfrm>
          <a:prstGeom prst="rect">
            <a:avLst/>
          </a:prstGeom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1556792"/>
            <a:ext cx="8280920" cy="3744416"/>
          </a:xfrm>
        </p:spPr>
        <p:txBody>
          <a:bodyPr>
            <a:normAutofit fontScale="70000" lnSpcReduction="20000"/>
          </a:bodyPr>
          <a:lstStyle/>
          <a:p>
            <a:pPr lvl="0" algn="just"/>
            <a:r>
              <a:rPr lang="ru-RU" dirty="0"/>
              <a:t>дети воспринимают развитие музыкальных образов и выражают их в движениях, согласовывают движения с характером музыки;</a:t>
            </a:r>
          </a:p>
          <a:p>
            <a:pPr lvl="0" algn="just"/>
            <a:r>
              <a:rPr lang="ru-RU" dirty="0"/>
              <a:t>у детей развиваются музыкальные способности (эмоциональная отзывчивость на музыку, слуховые представления, чувство ритма);</a:t>
            </a:r>
          </a:p>
          <a:p>
            <a:pPr lvl="0" algn="just"/>
            <a:r>
              <a:rPr lang="ru-RU" dirty="0"/>
              <a:t>дети умеют определять музыкальные жанры (марш, песня, танец), виды ритмики (игра, пляска, упражнение</a:t>
            </a:r>
            <a:r>
              <a:rPr lang="ru-RU" dirty="0" smtClean="0"/>
              <a:t>);</a:t>
            </a:r>
            <a:endParaRPr lang="ru-RU" dirty="0"/>
          </a:p>
          <a:p>
            <a:pPr lvl="0" algn="just"/>
            <a:r>
              <a:rPr lang="ru-RU" dirty="0"/>
              <a:t>различают простейшие музыкальные понятия (высокие и низкие звуки, быстрый, средний и медленный темп, громкая, умеренно громкая и тихая музыка и т. д.);</a:t>
            </a:r>
          </a:p>
          <a:p>
            <a:pPr lvl="0" algn="just"/>
            <a:r>
              <a:rPr lang="ru-RU" dirty="0"/>
              <a:t>у детей сформирована красивая осанка,  выразительные, пластичные движения.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46274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124744"/>
            <a:ext cx="6475784" cy="4856838"/>
          </a:xfrm>
        </p:spPr>
      </p:pic>
    </p:spTree>
    <p:extLst>
      <p:ext uri="{BB962C8B-B14F-4D97-AF65-F5344CB8AC3E}">
        <p14:creationId xmlns:p14="http://schemas.microsoft.com/office/powerpoint/2010/main" val="527268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84" r="-1227"/>
          <a:stretch/>
        </p:blipFill>
        <p:spPr>
          <a:xfrm>
            <a:off x="-249683" y="2420888"/>
            <a:ext cx="7957190" cy="3391378"/>
          </a:xfrm>
          <a:prstGeom prst="rect">
            <a:avLst/>
          </a:prstGeom>
        </p:spPr>
      </p:pic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11560" y="980728"/>
            <a:ext cx="7920879" cy="2376264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400" b="1" dirty="0">
                <a:solidFill>
                  <a:srgbClr val="7030A0"/>
                </a:solidFill>
              </a:rPr>
              <a:t>Ритм</a:t>
            </a:r>
            <a:r>
              <a:rPr lang="ru-RU" sz="2400" b="1" dirty="0"/>
              <a:t> </a:t>
            </a:r>
            <a:r>
              <a:rPr lang="ru-RU" sz="2400" dirty="0"/>
              <a:t>– это чередование различных длительностей звуков в музыке</a:t>
            </a:r>
            <a:r>
              <a:rPr lang="ru-RU" sz="2400" dirty="0" smtClean="0"/>
              <a:t>.</a:t>
            </a:r>
            <a:endParaRPr lang="ru-RU" sz="2400" dirty="0"/>
          </a:p>
          <a:p>
            <a:pPr marL="0" indent="0" algn="just">
              <a:buNone/>
            </a:pPr>
            <a:r>
              <a:rPr lang="ru-RU" sz="2400" b="1" dirty="0">
                <a:solidFill>
                  <a:srgbClr val="7030A0"/>
                </a:solidFill>
              </a:rPr>
              <a:t>Чувство ритма</a:t>
            </a:r>
            <a:r>
              <a:rPr lang="ru-RU" sz="2400" dirty="0">
                <a:solidFill>
                  <a:srgbClr val="7030A0"/>
                </a:solidFill>
              </a:rPr>
              <a:t> </a:t>
            </a:r>
            <a:r>
              <a:rPr lang="ru-RU" sz="2400" dirty="0"/>
              <a:t>– это способность активно (двигательно) переживать музыку, чувствовать эмоционально выразительность музыкального ритма и точно его воспроизводить</a:t>
            </a:r>
            <a:r>
              <a:rPr lang="ru-RU" sz="2400" dirty="0" smtClean="0"/>
              <a:t>.</a:t>
            </a:r>
            <a:endParaRPr lang="ru-RU" sz="20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4019" y="2909900"/>
            <a:ext cx="2853298" cy="175628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4819" y="2564904"/>
            <a:ext cx="6192688" cy="4293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486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Объект 10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764704"/>
            <a:ext cx="4397002" cy="3600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8508" y="2060848"/>
            <a:ext cx="3564396" cy="38884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1052736"/>
            <a:ext cx="2364760" cy="872304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253047" y="4725144"/>
            <a:ext cx="3321194" cy="1675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9052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55086">
            <a:off x="-386269" y="3579167"/>
            <a:ext cx="4338540" cy="2924858"/>
          </a:xfrm>
          <a:prstGeom prst="rect">
            <a:avLst/>
          </a:prstGeom>
        </p:spPr>
      </p:pic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955" y="836712"/>
            <a:ext cx="4896545" cy="3672408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3635642"/>
            <a:ext cx="4296477" cy="322235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1124744"/>
            <a:ext cx="3810000" cy="21412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13791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971600" y="908720"/>
            <a:ext cx="7560840" cy="1008112"/>
          </a:xfrm>
        </p:spPr>
        <p:txBody>
          <a:bodyPr>
            <a:normAutofit fontScale="90000"/>
          </a:bodyPr>
          <a:lstStyle/>
          <a:p>
            <a:r>
              <a:rPr lang="ru-RU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</a:t>
            </a:r>
            <a:r>
              <a:rPr lang="ru-RU" b="1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ри </a:t>
            </a:r>
            <a:r>
              <a:rPr lang="ru-RU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основных </a:t>
            </a:r>
            <a:r>
              <a:rPr lang="ru-RU" b="1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компонента чувства ритма</a:t>
            </a:r>
            <a:endParaRPr lang="ru-RU" b="1" i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2204864"/>
            <a:ext cx="8352928" cy="2016223"/>
          </a:xfrm>
        </p:spPr>
        <p:txBody>
          <a:bodyPr>
            <a:normAutofit fontScale="85000" lnSpcReduction="20000"/>
          </a:bodyPr>
          <a:lstStyle/>
          <a:p>
            <a:pPr lvl="0" algn="just"/>
            <a:r>
              <a:rPr lang="ru-RU" sz="2800" dirty="0"/>
              <a:t>темпа - способность к восприятию и воспроизведению темпа следования опорных звуков;</a:t>
            </a:r>
          </a:p>
          <a:p>
            <a:pPr lvl="0" algn="just"/>
            <a:r>
              <a:rPr lang="ru-RU" sz="2800" dirty="0"/>
              <a:t>метра – способность к восприятию и воспроизведению акцентированных и не акцентированных звуков;</a:t>
            </a:r>
          </a:p>
          <a:p>
            <a:pPr lvl="0" algn="just"/>
            <a:r>
              <a:rPr lang="ru-RU" sz="2800" dirty="0"/>
              <a:t>ритмического рисунка – способность к восприятию и воспроизведению отношений длительности звуков, пауз</a:t>
            </a:r>
            <a:r>
              <a:rPr lang="ru-RU" sz="2800" dirty="0" smtClean="0"/>
              <a:t>.</a:t>
            </a:r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4485985"/>
            <a:ext cx="6012160" cy="2342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5860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99592" y="980728"/>
            <a:ext cx="7560840" cy="792088"/>
          </a:xfrm>
        </p:spPr>
        <p:txBody>
          <a:bodyPr>
            <a:normAutofit/>
          </a:bodyPr>
          <a:lstStyle/>
          <a:p>
            <a:r>
              <a:rPr lang="ru-RU" sz="4000" b="1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Звучащие</a:t>
            </a:r>
            <a:r>
              <a:rPr lang="ru-RU" b="1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жесты</a:t>
            </a:r>
            <a:endParaRPr lang="ru-RU" b="1" i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2214575"/>
            <a:ext cx="5616624" cy="2088232"/>
          </a:xfrm>
        </p:spPr>
        <p:txBody>
          <a:bodyPr>
            <a:normAutofit/>
          </a:bodyPr>
          <a:lstStyle/>
          <a:p>
            <a:pPr marL="0" lvl="0" indent="0" algn="just">
              <a:buNone/>
            </a:pPr>
            <a:r>
              <a:rPr lang="ru-RU" sz="2400" dirty="0"/>
              <a:t>Звучащие жесты – это игра звуками своего тела, игра на его поверхности: хлопки, шлепки по бёдрам, груди, притопы ногами, щелчки пальцами, цоканье языком и др.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5" y="1916832"/>
            <a:ext cx="2602393" cy="26837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4005064"/>
            <a:ext cx="7407282" cy="272819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72850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971600" y="908720"/>
            <a:ext cx="7560840" cy="720080"/>
          </a:xfrm>
        </p:spPr>
        <p:txBody>
          <a:bodyPr>
            <a:normAutofit/>
          </a:bodyPr>
          <a:lstStyle/>
          <a:p>
            <a:r>
              <a:rPr lang="ru-RU" sz="4000" b="1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Игра на ДМИ</a:t>
            </a:r>
            <a:endParaRPr lang="ru-RU" sz="4000" b="1" i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3068960"/>
            <a:ext cx="4860414" cy="32390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539552" y="1700808"/>
            <a:ext cx="82809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 smtClean="0"/>
              <a:t>     Упражнения </a:t>
            </a:r>
            <a:r>
              <a:rPr lang="ru-RU" sz="2400" dirty="0"/>
              <a:t>и игры на развитие чувства ритма включаются в каждое музыкальное занятие как его неотъемлемая часть. Такая работа ведётся со 2 младшей </a:t>
            </a:r>
            <a:r>
              <a:rPr lang="ru-RU" sz="2400" dirty="0" smtClean="0"/>
              <a:t>группы.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894792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971600" y="908720"/>
            <a:ext cx="7560840" cy="720080"/>
          </a:xfrm>
        </p:spPr>
        <p:txBody>
          <a:bodyPr>
            <a:normAutofit fontScale="90000"/>
          </a:bodyPr>
          <a:lstStyle/>
          <a:p>
            <a:r>
              <a:rPr lang="ru-RU" sz="4000" b="1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Ритмические (слоги) формулы</a:t>
            </a:r>
            <a:endParaRPr lang="ru-RU" sz="4000" b="1" i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83292" y="1628800"/>
            <a:ext cx="8365171" cy="2952328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ru-RU" sz="2400" dirty="0" smtClean="0"/>
              <a:t>   Эмме </a:t>
            </a:r>
            <a:r>
              <a:rPr lang="ru-RU" sz="2400" dirty="0"/>
              <a:t>Пари – известный французский учитель музыки и пения середины 19 века, теоретик относительной системы воспитания слуха – привнес в систему обучения музыке ритмические слоги, создав «язык длительностей</a:t>
            </a:r>
            <a:r>
              <a:rPr lang="ru-RU" sz="2400" dirty="0" smtClean="0"/>
              <a:t>». Часто </a:t>
            </a:r>
            <a:r>
              <a:rPr lang="ru-RU" sz="2400" dirty="0"/>
              <a:t>ритмические слоги подменяются счетом – «раз-и-два-и», который никак не отражает ни эмоционального критерия музыкального ритма, ни ритмического рисунка по той, к примеру, простой причине, что счет непонятен детям («не видна» временная разница длительностей), тогда как при чтении слогами ритм становится «зримым».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4653136"/>
            <a:ext cx="3168352" cy="60507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71600" y="5163289"/>
            <a:ext cx="30963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err="1" smtClean="0"/>
              <a:t>ти-ти</a:t>
            </a:r>
            <a:r>
              <a:rPr lang="ru-RU" sz="2000" dirty="0" smtClean="0"/>
              <a:t>  -   Та,       Та   -   Та</a:t>
            </a:r>
            <a:endParaRPr lang="ru-RU" sz="20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4709950"/>
            <a:ext cx="2875418" cy="605079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652120" y="5363344"/>
            <a:ext cx="28034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/>
              <a:t>Та  </a:t>
            </a:r>
            <a:r>
              <a:rPr lang="ru-RU" sz="2000" dirty="0" smtClean="0"/>
              <a:t>-   Та,      </a:t>
            </a:r>
            <a:r>
              <a:rPr lang="ru-RU" sz="2000" dirty="0" err="1" smtClean="0"/>
              <a:t>ти-ти</a:t>
            </a:r>
            <a:r>
              <a:rPr lang="ru-RU" sz="2000" dirty="0" smtClean="0"/>
              <a:t> -  Та,       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702637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27584" y="764704"/>
            <a:ext cx="7560840" cy="720080"/>
          </a:xfrm>
        </p:spPr>
        <p:txBody>
          <a:bodyPr>
            <a:noAutofit/>
          </a:bodyPr>
          <a:lstStyle/>
          <a:p>
            <a:r>
              <a:rPr lang="ru-RU" sz="2800" b="1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Преимущество ритмических формул</a:t>
            </a:r>
            <a:endParaRPr lang="ru-RU" sz="3200" b="1" i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83292" y="1628800"/>
            <a:ext cx="8365171" cy="2880320"/>
          </a:xfrm>
        </p:spPr>
        <p:txBody>
          <a:bodyPr>
            <a:normAutofit fontScale="85000" lnSpcReduction="10000"/>
          </a:bodyPr>
          <a:lstStyle/>
          <a:p>
            <a:pPr algn="just"/>
            <a:r>
              <a:rPr lang="ru-RU" sz="2400" dirty="0" smtClean="0"/>
              <a:t>любая </a:t>
            </a:r>
            <a:r>
              <a:rPr lang="ru-RU" sz="2400" dirty="0"/>
              <a:t>из ритмических последовательностей разучивается достаточно быстро;</a:t>
            </a:r>
          </a:p>
          <a:p>
            <a:pPr algn="just"/>
            <a:r>
              <a:rPr lang="ru-RU" sz="2400" dirty="0" smtClean="0"/>
              <a:t>ритмические </a:t>
            </a:r>
            <a:r>
              <a:rPr lang="ru-RU" sz="2400" dirty="0"/>
              <a:t>длительности и группы усваиваются успешнее и естественнее;</a:t>
            </a:r>
          </a:p>
          <a:p>
            <a:pPr algn="just"/>
            <a:r>
              <a:rPr lang="ru-RU" sz="2400" dirty="0" smtClean="0"/>
              <a:t>с </a:t>
            </a:r>
            <a:r>
              <a:rPr lang="ru-RU" sz="2400" dirty="0"/>
              <a:t>помощью ритмических слогов быстрее и легче осуществляется перевод слов в ритм;</a:t>
            </a:r>
          </a:p>
          <a:p>
            <a:pPr algn="just"/>
            <a:r>
              <a:rPr lang="ru-RU" sz="2400" dirty="0" smtClean="0"/>
              <a:t>ритмическими </a:t>
            </a:r>
            <a:r>
              <a:rPr lang="ru-RU" sz="2400" dirty="0"/>
              <a:t>слогами легче и свободнее импровизировать и сочинять;</a:t>
            </a:r>
          </a:p>
          <a:p>
            <a:pPr algn="just"/>
            <a:r>
              <a:rPr lang="ru-RU" sz="2400" dirty="0" smtClean="0"/>
              <a:t>ритм </a:t>
            </a:r>
            <a:r>
              <a:rPr lang="ru-RU" sz="2400" dirty="0"/>
              <a:t>подразумевает движение и вызывает двигательные реакции – это всегда радость и удовольствие для детей.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6" r="8422"/>
          <a:stretch/>
        </p:blipFill>
        <p:spPr>
          <a:xfrm>
            <a:off x="7020272" y="4260296"/>
            <a:ext cx="1702340" cy="12296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24" t="6724" r="7134"/>
          <a:stretch/>
        </p:blipFill>
        <p:spPr>
          <a:xfrm>
            <a:off x="729926" y="4464328"/>
            <a:ext cx="1630331" cy="10480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4581128"/>
            <a:ext cx="4608512" cy="1826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0979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ятиугольник 3"/>
          <p:cNvSpPr/>
          <p:nvPr/>
        </p:nvSpPr>
        <p:spPr>
          <a:xfrm>
            <a:off x="432548" y="1844824"/>
            <a:ext cx="4067444" cy="720080"/>
          </a:xfrm>
          <a:prstGeom prst="homePlat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b="1" dirty="0"/>
              <a:t>музыкально - </a:t>
            </a:r>
            <a:r>
              <a:rPr lang="ru-RU" b="1" dirty="0" smtClean="0"/>
              <a:t>дидактические игры</a:t>
            </a:r>
            <a:endParaRPr lang="ru-RU" b="1" dirty="0"/>
          </a:p>
          <a:p>
            <a:endParaRPr lang="ru-RU" b="1" dirty="0"/>
          </a:p>
        </p:txBody>
      </p:sp>
      <p:sp>
        <p:nvSpPr>
          <p:cNvPr id="5" name="Пятиугольник 4"/>
          <p:cNvSpPr/>
          <p:nvPr/>
        </p:nvSpPr>
        <p:spPr>
          <a:xfrm>
            <a:off x="432548" y="2636912"/>
            <a:ext cx="4067444" cy="720080"/>
          </a:xfrm>
          <a:prstGeom prst="homePlat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b="1" dirty="0"/>
              <a:t>музыкально - </a:t>
            </a:r>
            <a:r>
              <a:rPr lang="ru-RU" b="1" dirty="0" smtClean="0"/>
              <a:t>ритмические движения</a:t>
            </a:r>
            <a:endParaRPr lang="ru-RU" b="1" dirty="0"/>
          </a:p>
          <a:p>
            <a:endParaRPr lang="ru-RU" b="1" dirty="0"/>
          </a:p>
        </p:txBody>
      </p:sp>
      <p:sp>
        <p:nvSpPr>
          <p:cNvPr id="6" name="Пятиугольник 5"/>
          <p:cNvSpPr/>
          <p:nvPr/>
        </p:nvSpPr>
        <p:spPr>
          <a:xfrm>
            <a:off x="432548" y="3429000"/>
            <a:ext cx="4067444" cy="720080"/>
          </a:xfrm>
          <a:prstGeom prst="homePlat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b="1" dirty="0" smtClean="0"/>
              <a:t> игры </a:t>
            </a:r>
            <a:r>
              <a:rPr lang="ru-RU" b="1" dirty="0"/>
              <a:t>на развитие чувства </a:t>
            </a:r>
            <a:r>
              <a:rPr lang="ru-RU" b="1" dirty="0" smtClean="0"/>
              <a:t>ритма</a:t>
            </a:r>
            <a:endParaRPr lang="ru-RU" b="1" dirty="0"/>
          </a:p>
          <a:p>
            <a:endParaRPr lang="ru-RU" b="1" dirty="0"/>
          </a:p>
        </p:txBody>
      </p:sp>
      <p:sp>
        <p:nvSpPr>
          <p:cNvPr id="7" name="Пятиугольник 6"/>
          <p:cNvSpPr/>
          <p:nvPr/>
        </p:nvSpPr>
        <p:spPr>
          <a:xfrm>
            <a:off x="432548" y="4221088"/>
            <a:ext cx="4067444" cy="720080"/>
          </a:xfrm>
          <a:prstGeom prst="homePlate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ru-RU" b="1" dirty="0"/>
          </a:p>
          <a:p>
            <a:pPr lvl="0"/>
            <a:r>
              <a:rPr lang="ru-RU" b="1" dirty="0" smtClean="0"/>
              <a:t>игра </a:t>
            </a:r>
            <a:r>
              <a:rPr lang="ru-RU" b="1" dirty="0"/>
              <a:t>на детских музыкальных </a:t>
            </a:r>
            <a:r>
              <a:rPr lang="ru-RU" b="1" dirty="0" smtClean="0"/>
              <a:t>инструментах</a:t>
            </a:r>
            <a:endParaRPr lang="ru-RU" b="1" dirty="0"/>
          </a:p>
          <a:p>
            <a:endParaRPr lang="ru-RU" dirty="0"/>
          </a:p>
        </p:txBody>
      </p:sp>
      <p:sp>
        <p:nvSpPr>
          <p:cNvPr id="8" name="Пятиугольник 7"/>
          <p:cNvSpPr/>
          <p:nvPr/>
        </p:nvSpPr>
        <p:spPr>
          <a:xfrm>
            <a:off x="432548" y="5013176"/>
            <a:ext cx="4067444" cy="720080"/>
          </a:xfrm>
          <a:prstGeom prst="homePlate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ru-RU" b="1" dirty="0"/>
          </a:p>
          <a:p>
            <a:pPr lvl="0"/>
            <a:r>
              <a:rPr lang="ru-RU" b="1" dirty="0" smtClean="0"/>
              <a:t>пальчиковая гимнастика</a:t>
            </a:r>
            <a:endParaRPr lang="ru-RU" b="1" dirty="0"/>
          </a:p>
          <a:p>
            <a:endParaRPr lang="ru-RU" b="1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83568" y="764704"/>
            <a:ext cx="7128792" cy="936104"/>
          </a:xfrm>
        </p:spPr>
        <p:txBody>
          <a:bodyPr>
            <a:noAutofit/>
          </a:bodyPr>
          <a:lstStyle/>
          <a:p>
            <a:r>
              <a:rPr lang="ru-RU" sz="3600" b="1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Система развития ритмического чувства: </a:t>
            </a:r>
            <a:endParaRPr lang="ru-RU" sz="3600" b="1" i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6448">
            <a:off x="7051196" y="1271486"/>
            <a:ext cx="1881905" cy="13290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Пятиугольник 8"/>
          <p:cNvSpPr/>
          <p:nvPr/>
        </p:nvSpPr>
        <p:spPr>
          <a:xfrm>
            <a:off x="432548" y="5805264"/>
            <a:ext cx="4067444" cy="720080"/>
          </a:xfrm>
          <a:prstGeom prst="homePlat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ru-RU" b="1" dirty="0"/>
          </a:p>
          <a:p>
            <a:pPr lvl="0"/>
            <a:r>
              <a:rPr lang="ru-RU" b="1" dirty="0" smtClean="0"/>
              <a:t>речевые игры</a:t>
            </a:r>
            <a:endParaRPr lang="ru-RU" b="1" dirty="0"/>
          </a:p>
          <a:p>
            <a:endParaRPr lang="ru-RU" b="1" dirty="0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6448">
            <a:off x="7231172" y="1900356"/>
            <a:ext cx="1881905" cy="13290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6448">
            <a:off x="7451274" y="2451729"/>
            <a:ext cx="1505399" cy="11290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4128" y="1789368"/>
            <a:ext cx="1536863" cy="21224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37357">
            <a:off x="4596668" y="2107075"/>
            <a:ext cx="1536863" cy="21224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5102" y="3869572"/>
            <a:ext cx="1911792" cy="14231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6080" y="5146704"/>
            <a:ext cx="1685569" cy="11311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9683" y="3111339"/>
            <a:ext cx="1298877" cy="18372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6558" y="4375592"/>
            <a:ext cx="1617442" cy="11311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5857" y="5315614"/>
            <a:ext cx="2548965" cy="1359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7965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971600" y="764704"/>
            <a:ext cx="7560840" cy="720080"/>
          </a:xfrm>
        </p:spPr>
        <p:txBody>
          <a:bodyPr>
            <a:normAutofit/>
          </a:bodyPr>
          <a:lstStyle/>
          <a:p>
            <a:r>
              <a:rPr lang="ru-RU" sz="4000" b="1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ЛАДУШКИ</a:t>
            </a:r>
            <a:endParaRPr lang="ru-RU" sz="4000" b="1" i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83292" y="1628800"/>
            <a:ext cx="8365171" cy="2952328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ru-RU" sz="2400" dirty="0" smtClean="0"/>
              <a:t>       Программа </a:t>
            </a:r>
            <a:r>
              <a:rPr lang="ru-RU" sz="2400" dirty="0"/>
              <a:t>«Ладушки» </a:t>
            </a:r>
            <a:r>
              <a:rPr lang="ru-RU" sz="2400" dirty="0" smtClean="0"/>
              <a:t>2010 </a:t>
            </a:r>
            <a:r>
              <a:rPr lang="ru-RU" sz="2400" dirty="0"/>
              <a:t>года питерских авторов </a:t>
            </a:r>
            <a:r>
              <a:rPr lang="ru-RU" sz="2400" dirty="0" err="1" smtClean="0"/>
              <a:t>И.Каплуновой</a:t>
            </a:r>
            <a:r>
              <a:rPr lang="ru-RU" sz="2400" dirty="0"/>
              <a:t>, </a:t>
            </a:r>
            <a:r>
              <a:rPr lang="ru-RU" sz="2400" dirty="0" err="1" smtClean="0"/>
              <a:t>И.Новоскольцевой</a:t>
            </a:r>
            <a:r>
              <a:rPr lang="ru-RU" sz="2400" dirty="0"/>
              <a:t> ориентирована на возраст от </a:t>
            </a:r>
            <a:r>
              <a:rPr lang="ru-RU" sz="2400" dirty="0" smtClean="0"/>
              <a:t>трех до семи </a:t>
            </a:r>
            <a:r>
              <a:rPr lang="ru-RU" sz="2400" dirty="0"/>
              <a:t>лет. </a:t>
            </a:r>
            <a:endParaRPr lang="ru-RU" sz="2400" dirty="0" smtClean="0"/>
          </a:p>
          <a:p>
            <a:pPr marL="0" indent="0" algn="just">
              <a:buNone/>
            </a:pPr>
            <a:r>
              <a:rPr lang="ru-RU" sz="2400" b="1" dirty="0" smtClean="0"/>
              <a:t>      Цель программы </a:t>
            </a:r>
            <a:r>
              <a:rPr lang="ru-RU" sz="2400" dirty="0" smtClean="0"/>
              <a:t>– музыкально-творческое развитие детей в процессе различных видов музыкальной деятельности: музыкально-ритмических движений, инструментального </a:t>
            </a:r>
            <a:r>
              <a:rPr lang="ru-RU" sz="2400" dirty="0" err="1" smtClean="0"/>
              <a:t>музицирования</a:t>
            </a:r>
            <a:r>
              <a:rPr lang="ru-RU" sz="2400" dirty="0" smtClean="0"/>
              <a:t>, пения, слушания музыки, музыкально-игровой деятельности (плясок, игр, хороводов). </a:t>
            </a:r>
          </a:p>
          <a:p>
            <a:pPr marL="0" indent="0" algn="just">
              <a:buNone/>
            </a:pPr>
            <a:r>
              <a:rPr lang="ru-RU" sz="2400" dirty="0" smtClean="0"/>
              <a:t>       Основная </a:t>
            </a:r>
            <a:r>
              <a:rPr lang="ru-RU" sz="2400" b="1" dirty="0"/>
              <a:t>задача</a:t>
            </a:r>
            <a:r>
              <a:rPr lang="ru-RU" sz="2400" dirty="0"/>
              <a:t> программы – введение ребенка в мир музыки с радостью и улыбкой.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95013">
            <a:off x="6428439" y="4848648"/>
            <a:ext cx="1406539" cy="194286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09521">
            <a:off x="5459520" y="4670612"/>
            <a:ext cx="1400226" cy="194286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55931">
            <a:off x="4260986" y="4497772"/>
            <a:ext cx="1389235" cy="192281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0016" y="4498712"/>
            <a:ext cx="1350688" cy="194286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69912">
            <a:off x="2143250" y="4567191"/>
            <a:ext cx="1408093" cy="194286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45106">
            <a:off x="1267161" y="4811974"/>
            <a:ext cx="1340630" cy="1869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8627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971600" y="764704"/>
            <a:ext cx="7560840" cy="720080"/>
          </a:xfrm>
        </p:spPr>
        <p:txBody>
          <a:bodyPr>
            <a:normAutofit/>
          </a:bodyPr>
          <a:lstStyle/>
          <a:p>
            <a:r>
              <a:rPr lang="ru-RU" sz="4000" b="1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Этот удивительный ритм</a:t>
            </a:r>
            <a:endParaRPr lang="ru-RU" sz="4000" b="1" i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771800" y="1484784"/>
            <a:ext cx="5976663" cy="489654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1600" b="1" i="1" dirty="0" smtClean="0"/>
              <a:t>  </a:t>
            </a:r>
            <a:r>
              <a:rPr lang="ru-RU" sz="1600" b="1" i="1" dirty="0"/>
              <a:t>«Упражнения и игры по развитию чувства ритма должны </a:t>
            </a:r>
            <a:r>
              <a:rPr lang="ru-RU" sz="1600" b="1" i="1" u="sng" dirty="0"/>
              <a:t>обязательно</a:t>
            </a:r>
            <a:r>
              <a:rPr lang="ru-RU" sz="1600" b="1" i="1" dirty="0"/>
              <a:t> включаться в каждое занятие как его неотъемлемая часть. Для лучшего усвоения каждая предлагаемая игра может неоднократно повторятся и варьироваться в течении всего учебного года</a:t>
            </a:r>
            <a:r>
              <a:rPr lang="ru-RU" sz="1600" b="1" i="1" dirty="0" smtClean="0"/>
              <a:t>…»</a:t>
            </a:r>
          </a:p>
          <a:p>
            <a:pPr marL="0" indent="0" algn="just">
              <a:buNone/>
            </a:pPr>
            <a:r>
              <a:rPr lang="ru-RU" sz="1600" i="1" dirty="0" err="1" smtClean="0"/>
              <a:t>И.Новоскольцева</a:t>
            </a:r>
            <a:r>
              <a:rPr lang="ru-RU" sz="1600" i="1" dirty="0" smtClean="0"/>
              <a:t>, </a:t>
            </a:r>
            <a:r>
              <a:rPr lang="ru-RU" sz="1600" i="1" dirty="0" err="1" smtClean="0"/>
              <a:t>И.Каплунова</a:t>
            </a:r>
            <a:r>
              <a:rPr lang="ru-RU" sz="1600" i="1" dirty="0" smtClean="0"/>
              <a:t>.</a:t>
            </a:r>
          </a:p>
          <a:p>
            <a:pPr marL="0" indent="0" algn="just">
              <a:buNone/>
            </a:pPr>
            <a:r>
              <a:rPr lang="ru-RU" sz="1600" dirty="0" smtClean="0"/>
              <a:t>     </a:t>
            </a:r>
          </a:p>
          <a:p>
            <a:pPr marL="0" indent="0" algn="just">
              <a:buNone/>
            </a:pPr>
            <a:r>
              <a:rPr lang="ru-RU" sz="1600" dirty="0" smtClean="0"/>
              <a:t>Данная книга поможет музыкальным руководителям развить в ребёнке чувство ритма. Упражнения и игры по развитию чувства ритма должны обязательно включаться в каждое музыкальное занятие, как неотъемлемая часть.</a:t>
            </a:r>
          </a:p>
          <a:p>
            <a:pPr marL="0" indent="0" algn="just">
              <a:buNone/>
            </a:pPr>
            <a:r>
              <a:rPr lang="ru-RU" sz="1600" dirty="0" smtClean="0"/>
              <a:t>     Для </a:t>
            </a:r>
            <a:r>
              <a:rPr lang="ru-RU" sz="1600" dirty="0"/>
              <a:t>лучшего усвоения каждая предлагаемая игра может неоднократно повторяться и варьироваться в течение всего учебного года. Предлагаемая методика условно разделена на четыре ступени, каждая из которых соответствует возрастной группе. Занятия по развитию чувства ритма должны носить непринуждённый игровой характер, без каких-либо замечаний детям и только с положительной оценкой. </a:t>
            </a:r>
            <a:endParaRPr lang="ru-RU" sz="1600" i="1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204864"/>
            <a:ext cx="2072262" cy="28592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55909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971600" y="764704"/>
            <a:ext cx="7560840" cy="720080"/>
          </a:xfrm>
        </p:spPr>
        <p:txBody>
          <a:bodyPr>
            <a:normAutofit/>
          </a:bodyPr>
          <a:lstStyle/>
          <a:p>
            <a:r>
              <a:rPr lang="ru-RU" sz="4000" b="1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Результативность</a:t>
            </a:r>
            <a:endParaRPr lang="ru-RU" sz="4000" b="1" i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83292" y="1628800"/>
            <a:ext cx="8365171" cy="2952328"/>
          </a:xfrm>
        </p:spPr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ru-RU" sz="2400" dirty="0"/>
              <a:t> </a:t>
            </a:r>
            <a:r>
              <a:rPr lang="ru-RU" sz="2400" dirty="0" smtClean="0"/>
              <a:t>      За </a:t>
            </a:r>
            <a:r>
              <a:rPr lang="ru-RU" sz="2400" dirty="0"/>
              <a:t>последние годы, используя в своей работе новые методики, инновационные технологии, хочу отметить, что динамика положительных результатов возрастает. Работу по развитию ритмических способностей считаю успешной, потому что дети на занятиях получают ощущение радости и с нетерпением ждут новых встреч. Лучшая награда за мою работу – это видеть, что детям интересно на музыкальных занятиях, наблюдать как ребенок, преодолевая трудности, учится любить и понимать музыку.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4554165"/>
            <a:ext cx="2952327" cy="19674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48"/>
          <a:stretch/>
        </p:blipFill>
        <p:spPr>
          <a:xfrm>
            <a:off x="3419872" y="4567132"/>
            <a:ext cx="2664296" cy="19109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572"/>
          <a:stretch/>
        </p:blipFill>
        <p:spPr>
          <a:xfrm>
            <a:off x="6228184" y="4567132"/>
            <a:ext cx="2585192" cy="18771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5966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971600" y="764704"/>
            <a:ext cx="7560840" cy="720080"/>
          </a:xfrm>
        </p:spPr>
        <p:txBody>
          <a:bodyPr>
            <a:normAutofit/>
          </a:bodyPr>
          <a:lstStyle/>
          <a:p>
            <a:r>
              <a:rPr lang="ru-RU" sz="4000" b="1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Вывод</a:t>
            </a:r>
            <a:endParaRPr lang="ru-RU" sz="4000" b="1" i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83292" y="1628800"/>
            <a:ext cx="8365171" cy="4248472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400" dirty="0" smtClean="0"/>
              <a:t>     Работая </a:t>
            </a:r>
            <a:r>
              <a:rPr lang="ru-RU" sz="2400" dirty="0"/>
              <a:t>углубленно по данной теме, я сделала вывод, что при проведении занятий, учитывающих особенности музыкально-ритмического чувства, двигательной сферы и ритмической организации речи, направленных на коррекцию моторных, музыкальных процессов, можно добиться  развития моторики и музыкальных способностей в целом.</a:t>
            </a:r>
          </a:p>
          <a:p>
            <a:pPr marL="0" indent="0" algn="just">
              <a:buNone/>
            </a:pPr>
            <a:r>
              <a:rPr lang="ru-RU" sz="2400" dirty="0" smtClean="0"/>
              <a:t>     Комплексная</a:t>
            </a:r>
            <a:r>
              <a:rPr lang="ru-RU" sz="2400" dirty="0"/>
              <a:t>, многоплановая работа с использованием дифференцированного и индивидуального подхода обеспечивает формирование музыкально-ритмического чувства, двигательной сферы, ритмической структуры речи, повышает эффективность воздействия.</a:t>
            </a:r>
          </a:p>
        </p:txBody>
      </p:sp>
    </p:spTree>
    <p:extLst>
      <p:ext uri="{BB962C8B-B14F-4D97-AF65-F5344CB8AC3E}">
        <p14:creationId xmlns:p14="http://schemas.microsoft.com/office/powerpoint/2010/main" val="655978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946958" y="1340768"/>
            <a:ext cx="7560840" cy="720080"/>
          </a:xfrm>
        </p:spPr>
        <p:txBody>
          <a:bodyPr>
            <a:normAutofit/>
          </a:bodyPr>
          <a:lstStyle/>
          <a:p>
            <a:r>
              <a:rPr lang="ru-RU" sz="4000" b="1" i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СПАСИБО ЗА ВНИМАНИЕ!</a:t>
            </a:r>
            <a:endParaRPr lang="ru-RU" sz="4000" b="1" i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83292" y="1628800"/>
            <a:ext cx="8365171" cy="295232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400" dirty="0"/>
              <a:t> </a:t>
            </a:r>
            <a:r>
              <a:rPr lang="ru-RU" sz="2400" dirty="0" smtClean="0"/>
              <a:t>      </a:t>
            </a:r>
            <a:endParaRPr lang="ru-RU" sz="24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771" y="2276872"/>
            <a:ext cx="6711214" cy="3650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7457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 build="p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405</TotalTime>
  <Words>852</Words>
  <Application>Microsoft Office PowerPoint</Application>
  <PresentationFormat>Экран (4:3)</PresentationFormat>
  <Paragraphs>67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«Развитие чувства ритма у детей дошкольного возраста  с использованием ИКТ»</vt:lpstr>
      <vt:lpstr>Актуальность</vt:lpstr>
      <vt:lpstr>Проблема</vt:lpstr>
      <vt:lpstr>Презентация PowerPoint</vt:lpstr>
      <vt:lpstr>Ожидаемые результаты</vt:lpstr>
      <vt:lpstr>Презентация PowerPoint</vt:lpstr>
      <vt:lpstr>Презентация PowerPoint</vt:lpstr>
      <vt:lpstr>Презентация PowerPoint</vt:lpstr>
      <vt:lpstr>Презентация PowerPoint</vt:lpstr>
      <vt:lpstr>Три основных компонента чувства ритма</vt:lpstr>
      <vt:lpstr>Звучащие жесты</vt:lpstr>
      <vt:lpstr>Игра на ДМИ</vt:lpstr>
      <vt:lpstr>Ритмические (слоги) формулы</vt:lpstr>
      <vt:lpstr>Преимущество ритмических формул</vt:lpstr>
      <vt:lpstr>Система развития ритмического чувства: </vt:lpstr>
      <vt:lpstr>ЛАДУШКИ</vt:lpstr>
      <vt:lpstr>Этот удивительный ритм</vt:lpstr>
      <vt:lpstr>Результативность</vt:lpstr>
      <vt:lpstr>Вывод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Развитие чувства ритма у детей дошкольного возраста  с использованием ИКТ</dc:title>
  <dc:creator>Сергей-ПК</dc:creator>
  <cp:lastModifiedBy>user</cp:lastModifiedBy>
  <cp:revision>42</cp:revision>
  <dcterms:created xsi:type="dcterms:W3CDTF">2017-03-27T18:44:34Z</dcterms:created>
  <dcterms:modified xsi:type="dcterms:W3CDTF">2022-06-22T04:16:15Z</dcterms:modified>
</cp:coreProperties>
</file>