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9" r:id="rId5"/>
    <p:sldId id="261" r:id="rId6"/>
    <p:sldId id="257" r:id="rId7"/>
    <p:sldId id="264" r:id="rId8"/>
    <p:sldId id="263" r:id="rId9"/>
    <p:sldId id="262" r:id="rId10"/>
    <p:sldId id="266" r:id="rId11"/>
    <p:sldId id="265" r:id="rId12"/>
    <p:sldId id="267" r:id="rId13"/>
    <p:sldId id="270" r:id="rId14"/>
    <p:sldId id="269" r:id="rId15"/>
    <p:sldId id="268" r:id="rId16"/>
    <p:sldId id="272" r:id="rId17"/>
    <p:sldId id="27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4B48"/>
    <a:srgbClr val="0B5D59"/>
    <a:srgbClr val="0D6D68"/>
    <a:srgbClr val="1147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897" autoAdjust="0"/>
    <p:restoredTop sz="94660"/>
  </p:normalViewPr>
  <p:slideViewPr>
    <p:cSldViewPr snapToGrid="0">
      <p:cViewPr varScale="1">
        <p:scale>
          <a:sx n="72" d="100"/>
          <a:sy n="72" d="100"/>
        </p:scale>
        <p:origin x="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5892E9-0596-479F-8C46-866968575F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212202B-9CF9-465C-ABC7-A441288935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D02EEF-202B-4D07-B292-93603624D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B317B4-DB28-4E1A-85ED-221178957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942F02-C132-40CB-976F-073A28A8C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817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9832E4-0F80-4DF0-80C0-329862469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E185BA-B00B-495E-A86A-D65C7B7712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C18C93-3243-4672-A396-21AC40CC8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6F04EA-4306-43D9-B8C5-DF7DFBF15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64E65B-3B3A-4045-B1D9-148E9B86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936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5A8890-6E74-45E0-B784-209549F7D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4CE5ED4-8BF1-4D27-B0E3-777428BED6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60DDF-B1B0-419C-9CC0-D64A330D3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C4C4F7-6CE8-4BB4-A670-4F67AD26E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E13F8EA-EE24-4935-A62F-97EC35385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785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42D69E-7A40-48E6-B2C8-391A64404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C2618F-1BA6-45E4-A247-53AE44AFCC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B6A2EF9-AFB2-470F-B3D8-C272A8B49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CE47418-5620-48C3-B566-BE286E44D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DFA4194-9886-4FAE-A8FD-D5FAA20D3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B59524F-B368-45DF-9F58-15A1616AC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776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5FC053-B44A-4E02-93A9-C341D976F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1969E7-B5A6-4D32-A8EF-22F219DE6E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2AB6905-0261-4372-BC2E-4ADB88BAF0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AD5766E-5E96-4067-9CDF-060D10DAB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D95BF8C-CE25-4FB9-8511-8D5F9DCC43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4C82DAE-2511-429E-A5A1-A8B619293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5DF7693-476A-4241-B258-010BAB5D6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84E1BF9-02CD-4DEC-9E1E-7A16A9A5B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142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D70127-7E15-4DEE-B1F9-1283C9254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571CFF9-61DA-4635-8D26-32A8F5EAC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4252D5E-1DDC-4487-968A-96D36E5DF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1C49EDD-206B-403C-A3EF-51E09D14F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282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B71190E-AC5D-4DA2-BA27-EFC2D9A51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C3D30B5-B46C-4824-9CCB-BC187E1A0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C56A615-0798-4C79-A76D-EE11F7166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449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8FB8CC-EFAA-407E-B535-1495FD41C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0CAB6E-0873-4014-8240-1CF22F4315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28A195C-EE75-43FA-83A1-84FCAC0721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F10BFA-9A44-4742-A70F-18F9D0DF2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BC6D563-0E28-4A34-B4A6-1BCE412E2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E526E0F-EFE1-45F1-84F3-6689195F4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792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54FCC3-C528-45A2-90C6-8CCB3199B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3D4AF98-BB0F-4B30-9191-BDB28ECD98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8A4D8E1-45FF-4837-B501-D25CF42E9E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2202DC3-9E3B-4F4B-9959-41E9924F7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A19DF63-257D-4D00-9715-4B57404C4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811B2E-31AE-4042-8E9A-C4359D9B3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840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9FB3A6-90E4-47DA-A44B-5BDD510E1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6BBD4BC-E3E1-4692-B1EE-D0B65E0BF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074E73-0EBA-4F29-A2A8-26EFB0A6C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B430392-C8B1-4006-9CEA-9292BD5B7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C7F04A-2CF8-441B-A627-0F6108D34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647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66937FC-3E2E-49F9-ABB5-338C59D520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636D790-BB4D-417E-BDC9-B89277AB5E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E81747-410A-48E1-AF09-D1B3AA8FF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35B204-A1EB-43DE-B345-2B5A5CFFE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AEB439-EDAC-42C5-B326-61A826C03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954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40B8E0-E5CE-4B0A-B562-B23D52E81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742DBE1-8396-4E6D-8D1F-9F82FBA0B5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96CC8E-54DF-41C0-B849-8443C89FB4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36DAB-08A3-48FD-98EF-329252A91226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E3D32E-D526-4456-9D02-197795F20D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C0FE251-2537-4B06-9654-003B6E3D57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0376B-D72D-4D01-AF34-8FDD3DE7E7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144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244CB8-7BA2-4B98-BDF1-8703D71CD4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EB54892-4520-4C32-B5B7-973D5EF5AA11}"/>
              </a:ext>
            </a:extLst>
          </p:cNvPr>
          <p:cNvSpPr/>
          <p:nvPr/>
        </p:nvSpPr>
        <p:spPr>
          <a:xfrm>
            <a:off x="-27704" y="1840664"/>
            <a:ext cx="1188819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i="1" dirty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Мастер- класс </a:t>
            </a:r>
          </a:p>
          <a:p>
            <a:pPr algn="ctr"/>
            <a:r>
              <a:rPr lang="ru-RU" sz="5400" b="1" i="1" dirty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по ИЗО: «Рождественская ночь»</a:t>
            </a:r>
          </a:p>
          <a:p>
            <a:pPr algn="ctr"/>
            <a:r>
              <a:rPr lang="ru-RU" sz="3600" b="1" i="1" dirty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Автор Иванова Тамара </a:t>
            </a:r>
            <a:r>
              <a:rPr lang="ru-RU" sz="3600" b="1" i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Магеррамовна</a:t>
            </a:r>
            <a:r>
              <a:rPr lang="ru-RU" sz="3600" b="1" i="1" dirty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, </a:t>
            </a:r>
            <a:r>
              <a:rPr lang="ru-RU" sz="3600" b="1" i="1" dirty="0" err="1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пердагог</a:t>
            </a:r>
            <a:r>
              <a:rPr lang="ru-RU" sz="3600" b="1" i="1" dirty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 доп. образования </a:t>
            </a:r>
            <a:endParaRPr lang="ru-RU" sz="3600" b="1" i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0233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7000">
        <p15:prstTrans prst="pageCurlDouble"/>
      </p:transition>
    </mc:Choice>
    <mc:Fallback xmlns="">
      <p:transition spd="slow" advClick="0" advTm="7000">
        <p:fade/>
      </p:transition>
    </mc:Fallback>
  </mc:AlternateContent>
  <p:extLst>
    <p:ext uri="{E180D4A7-C9FB-4DFB-919C-405C955672EB}">
      <p14:showEvtLst xmlns:p14="http://schemas.microsoft.com/office/powerpoint/2010/main">
        <p14:playEvt time="9598" objId="2"/>
        <p14:playEvt time="19631" objId="3"/>
        <p14:stopEvt time="22345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66E51DD-B762-4508-BF6A-29DFB5D19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1FD5DA2-8569-4A9D-9547-7CDF99945849}"/>
              </a:ext>
            </a:extLst>
          </p:cNvPr>
          <p:cNvSpPr/>
          <p:nvPr/>
        </p:nvSpPr>
        <p:spPr>
          <a:xfrm>
            <a:off x="1705214" y="1601058"/>
            <a:ext cx="87815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i="1" dirty="0">
                <a:ln/>
                <a:solidFill>
                  <a:srgbClr val="C00000"/>
                </a:solidFill>
                <a:latin typeface="Gabriola" panose="04040605051002020D02" pitchFamily="82" charset="0"/>
              </a:rPr>
              <a:t>Материалы, необходимые для работы</a:t>
            </a:r>
            <a:r>
              <a:rPr lang="ru-RU" sz="5400" b="1" dirty="0">
                <a:ln/>
                <a:solidFill>
                  <a:srgbClr val="C00000"/>
                </a:solidFill>
                <a:latin typeface="Gabriola" panose="04040605051002020D02" pitchFamily="82" charset="0"/>
              </a:rPr>
              <a:t> </a:t>
            </a:r>
            <a:endParaRPr lang="ru-RU" sz="5400" b="1" cap="none" spc="0" dirty="0">
              <a:ln/>
              <a:solidFill>
                <a:srgbClr val="C00000"/>
              </a:solidFill>
              <a:effectLst/>
              <a:latin typeface="Gabriola" panose="04040605051002020D02" pitchFamily="8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1F3B70-59CD-4376-8D3E-27840DB04D7E}"/>
              </a:ext>
            </a:extLst>
          </p:cNvPr>
          <p:cNvSpPr txBox="1"/>
          <p:nvPr/>
        </p:nvSpPr>
        <p:spPr>
          <a:xfrm>
            <a:off x="672351" y="2524388"/>
            <a:ext cx="105290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Краски: гуашь.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Бумага акварельная А3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Кисти: щетина, плоская - № 10-12 и 5-6; </a:t>
            </a: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     круглая нейлоновая № 2-3.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Зубная щетка.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Палитра.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Стакан для воды.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Салфетка для кисточек.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Простой карандаш, средней твердости, ластик.</a:t>
            </a:r>
          </a:p>
        </p:txBody>
      </p:sp>
    </p:spTree>
    <p:extLst>
      <p:ext uri="{BB962C8B-B14F-4D97-AF65-F5344CB8AC3E}">
        <p14:creationId xmlns:p14="http://schemas.microsoft.com/office/powerpoint/2010/main" val="2144898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6123">
        <p15:prstTrans prst="pageCurlDouble"/>
      </p:transition>
    </mc:Choice>
    <mc:Fallback xmlns="">
      <p:transition spd="slow" advClick="0" advTm="16123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7DFACED-D3D0-419D-93A8-F8DA83472FC6}"/>
              </a:ext>
            </a:extLst>
          </p:cNvPr>
          <p:cNvSpPr txBox="1"/>
          <p:nvPr/>
        </p:nvSpPr>
        <p:spPr>
          <a:xfrm>
            <a:off x="5200650" y="2770485"/>
            <a:ext cx="61849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На листе А3 простым карандашом отмечаем треугольником место, где будет находиться будущая елка                       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1B7D8E7-3B89-4D8B-83AF-9745DFAF33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B41AA7-88D0-450D-87C6-22C18417EA65}"/>
              </a:ext>
            </a:extLst>
          </p:cNvPr>
          <p:cNvSpPr txBox="1"/>
          <p:nvPr/>
        </p:nvSpPr>
        <p:spPr>
          <a:xfrm>
            <a:off x="2705099" y="1557119"/>
            <a:ext cx="59609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>
                <a:solidFill>
                  <a:srgbClr val="C00000"/>
                </a:solidFill>
                <a:latin typeface="Gabriola" panose="04040605051002020D02" pitchFamily="82" charset="0"/>
              </a:rPr>
              <a:t>Общие</a:t>
            </a:r>
            <a:r>
              <a:rPr lang="ru-RU" sz="5400" b="1" i="1" dirty="0">
                <a:solidFill>
                  <a:srgbClr val="C00000"/>
                </a:solidFill>
                <a:latin typeface="Gabriola" panose="04040605051002020D02" pitchFamily="82" charset="0"/>
              </a:rPr>
              <a:t> </a:t>
            </a:r>
            <a:r>
              <a:rPr lang="ru-RU" sz="4800" b="1" i="1" dirty="0">
                <a:solidFill>
                  <a:srgbClr val="C00000"/>
                </a:solidFill>
                <a:latin typeface="Gabriola" panose="04040605051002020D02" pitchFamily="82" charset="0"/>
              </a:rPr>
              <a:t>рекомендации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AA8035-0DFD-4AD8-A5B9-A690F69337C9}"/>
              </a:ext>
            </a:extLst>
          </p:cNvPr>
          <p:cNvSpPr txBox="1"/>
          <p:nvPr/>
        </p:nvSpPr>
        <p:spPr>
          <a:xfrm>
            <a:off x="701097" y="2770485"/>
            <a:ext cx="1078980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0D6D68"/>
                </a:solidFill>
                <a:latin typeface="Book Antiqua" panose="02040602050305030304" pitchFamily="18" charset="0"/>
              </a:rPr>
              <a:t>	</a:t>
            </a: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Перед началом работы необходимо застелить стол клеенкой или газетой.</a:t>
            </a: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Набросок карандашом должен быть легким, без нажима.</a:t>
            </a: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Использовать ластик нужно с осторожностью, т.к. он очень портит бумагу.</a:t>
            </a: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Втирать краску в бумагу не следует, мазки должны быть легкими, кисточка, как бы скользит по поверхности бумаги. </a:t>
            </a:r>
          </a:p>
          <a:p>
            <a:r>
              <a:rPr lang="ru-RU" sz="2800" b="1" i="1" dirty="0">
                <a:solidFill>
                  <a:srgbClr val="0D6D68"/>
                </a:solidFill>
                <a:latin typeface="Book Antiqua" panose="02040602050305030304" pitchFamily="18" charset="0"/>
              </a:rPr>
              <a:t>	  </a:t>
            </a:r>
          </a:p>
        </p:txBody>
      </p:sp>
    </p:spTree>
    <p:extLst>
      <p:ext uri="{BB962C8B-B14F-4D97-AF65-F5344CB8AC3E}">
        <p14:creationId xmlns:p14="http://schemas.microsoft.com/office/powerpoint/2010/main" val="2691954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9300">
        <p15:prstTrans prst="pageCurlDouble"/>
      </p:transition>
    </mc:Choice>
    <mc:Fallback xmlns="">
      <p:transition spd="slow" advClick="0" advTm="193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Рождественский и новогодний фон с ветвями и снегопадом на деревянной белой  доске Стоковое Изображение - изображение насчитывающей снегопадом,  новогодний: 164829389">
            <a:extLst>
              <a:ext uri="{FF2B5EF4-FFF2-40B4-BE49-F238E27FC236}">
                <a16:creationId xmlns:a16="http://schemas.microsoft.com/office/drawing/2014/main" id="{F68D1F3F-BF5E-44F4-AF12-D2D1B228D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21CF121-39E2-4A5D-8BB5-5C013600ED50}"/>
              </a:ext>
            </a:extLst>
          </p:cNvPr>
          <p:cNvSpPr txBox="1"/>
          <p:nvPr/>
        </p:nvSpPr>
        <p:spPr>
          <a:xfrm>
            <a:off x="4605131" y="1891825"/>
            <a:ext cx="651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>
                <a:solidFill>
                  <a:srgbClr val="C00000"/>
                </a:solidFill>
                <a:latin typeface="Gabriola" panose="04040605051002020D02" pitchFamily="82" charset="0"/>
              </a:rPr>
              <a:t>Последовательность работы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68A83F-BF04-4963-9CFC-EAB0598D92EB}"/>
              </a:ext>
            </a:extLst>
          </p:cNvPr>
          <p:cNvSpPr txBox="1"/>
          <p:nvPr/>
        </p:nvSpPr>
        <p:spPr>
          <a:xfrm>
            <a:off x="4605131" y="2966835"/>
            <a:ext cx="6409233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1</a:t>
            </a: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На листе  акварельной бумаги А3 простым карандашом   намечаем расположение елки и храма.  Слева рисуем треугольник -  основу елки.  Справа  рисуем прямоугольник -  основу храма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8CD6A6D-2FE2-4B8E-B663-4F672B0504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313" y="1484244"/>
            <a:ext cx="3578087" cy="511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401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7118">
        <p15:prstTrans prst="pageCurlDouble"/>
      </p:transition>
    </mc:Choice>
    <mc:Fallback xmlns="">
      <p:transition spd="slow" advClick="0" advTm="27118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F6FA67-2FD3-4CDC-AEC8-44D24E882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D37888-5528-435F-A039-4C1992D74F39}"/>
              </a:ext>
            </a:extLst>
          </p:cNvPr>
          <p:cNvSpPr txBox="1"/>
          <p:nvPr/>
        </p:nvSpPr>
        <p:spPr>
          <a:xfrm>
            <a:off x="4438766" y="1740986"/>
            <a:ext cx="758041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 2</a:t>
            </a: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      Рисуем крышу храма.  Для этого увеличиваем прямоугольник в его верхней части и на равном расстоянии от углов ставим засечки. (См. рис. 1) </a:t>
            </a: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    Соединяем засечки с углами наклонной  линией и немного ее продлеваем. (См. рис. 2)</a:t>
            </a: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    Соединяем наклонные линии прямой, горизонтальной и делим ее на три равные части. Соединяем эти части тремя равными дугами. (См рис. 3)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FEBB1F-4A59-4EBA-A6C7-DFB682D672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868" y="813791"/>
            <a:ext cx="2171701" cy="303191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995D917-9689-4DE2-9F19-32D6893020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195025" y="2454339"/>
            <a:ext cx="2017216" cy="29599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11E6991-8629-48CA-9EF1-21612DF9DE3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867" y="4022955"/>
            <a:ext cx="2171702" cy="25501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F0C19E3-14C3-43B1-B142-1AADB2A38917}"/>
              </a:ext>
            </a:extLst>
          </p:cNvPr>
          <p:cNvSpPr txBox="1"/>
          <p:nvPr/>
        </p:nvSpPr>
        <p:spPr>
          <a:xfrm>
            <a:off x="635000" y="3428999"/>
            <a:ext cx="1333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+mj-lt"/>
              </a:rPr>
              <a:t>Рис.  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947ABD-17D4-4483-80C4-1F0E5A343E9D}"/>
              </a:ext>
            </a:extLst>
          </p:cNvPr>
          <p:cNvSpPr txBox="1"/>
          <p:nvPr/>
        </p:nvSpPr>
        <p:spPr>
          <a:xfrm>
            <a:off x="2733390" y="4928684"/>
            <a:ext cx="1138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Рис. 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0C53E8-8712-40E7-B8A7-BE38E4679B6F}"/>
              </a:ext>
            </a:extLst>
          </p:cNvPr>
          <p:cNvSpPr txBox="1"/>
          <p:nvPr/>
        </p:nvSpPr>
        <p:spPr>
          <a:xfrm>
            <a:off x="635000" y="6191085"/>
            <a:ext cx="1333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Рис.3</a:t>
            </a:r>
          </a:p>
        </p:txBody>
      </p:sp>
    </p:spTree>
    <p:extLst>
      <p:ext uri="{BB962C8B-B14F-4D97-AF65-F5344CB8AC3E}">
        <p14:creationId xmlns:p14="http://schemas.microsoft.com/office/powerpoint/2010/main" val="3328876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691">
        <p15:prstTrans prst="pageCurlDouble"/>
      </p:transition>
    </mc:Choice>
    <mc:Fallback xmlns="">
      <p:transition spd="slow" advClick="0" advTm="40691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38D8746-64BD-40CB-86C1-CF2053C72C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805" y="832852"/>
            <a:ext cx="2667497" cy="436737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8B4C304-FCB6-4192-8572-F1DE6CC4EE7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0898" y="2380979"/>
            <a:ext cx="2445890" cy="399331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E38297-1987-4F25-8074-C2AEF1C1EC93}"/>
              </a:ext>
            </a:extLst>
          </p:cNvPr>
          <p:cNvSpPr txBox="1"/>
          <p:nvPr/>
        </p:nvSpPr>
        <p:spPr>
          <a:xfrm>
            <a:off x="932867" y="4678018"/>
            <a:ext cx="1115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Рис.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FA5FAE-5909-45C9-992D-CAC7DB8FD442}"/>
              </a:ext>
            </a:extLst>
          </p:cNvPr>
          <p:cNvSpPr txBox="1"/>
          <p:nvPr/>
        </p:nvSpPr>
        <p:spPr>
          <a:xfrm>
            <a:off x="3183634" y="5777948"/>
            <a:ext cx="1020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Рис.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0EB83F-4C8F-4D76-BA00-A1C344190B7A}"/>
              </a:ext>
            </a:extLst>
          </p:cNvPr>
          <p:cNvSpPr txBox="1"/>
          <p:nvPr/>
        </p:nvSpPr>
        <p:spPr>
          <a:xfrm>
            <a:off x="5441079" y="1869186"/>
            <a:ext cx="62605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3</a:t>
            </a:r>
          </a:p>
          <a:p>
            <a:r>
              <a:rPr lang="ru-RU" sz="28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    </a:t>
            </a: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Теперь на крыше храма нарисуем три прямоугольника. В середине - шире и выше, по краям - поменьше, но одинаковые. Через середину прямоугольников проведем  вертикальную линию. Эту линию принимаем за осевую и рисуем купола и кресты над ними. </a:t>
            </a:r>
          </a:p>
          <a:p>
            <a:r>
              <a:rPr lang="ru-RU" sz="2800" b="1" i="1">
                <a:solidFill>
                  <a:srgbClr val="094B48"/>
                </a:solidFill>
                <a:latin typeface="Book Antiqua" panose="02040602050305030304" pitchFamily="18" charset="0"/>
              </a:rPr>
              <a:t>     </a:t>
            </a:r>
            <a:endParaRPr lang="ru-RU" sz="2800" b="1" i="1" dirty="0">
              <a:solidFill>
                <a:srgbClr val="094B48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242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2074">
        <p15:prstTrans prst="pageCurlDouble"/>
      </p:transition>
    </mc:Choice>
    <mc:Fallback xmlns="">
      <p:transition spd="slow" advClick="0" advTm="32074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E84B78-57BC-4F0E-9386-8F9D22500058}"/>
              </a:ext>
            </a:extLst>
          </p:cNvPr>
          <p:cNvSpPr txBox="1"/>
          <p:nvPr/>
        </p:nvSpPr>
        <p:spPr>
          <a:xfrm>
            <a:off x="4227442" y="2219739"/>
            <a:ext cx="673210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Book Antiqua" panose="02040602050305030304" pitchFamily="18" charset="0"/>
              </a:rPr>
              <a:t> </a:t>
            </a:r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4</a:t>
            </a:r>
          </a:p>
          <a:p>
            <a:pPr algn="ctr"/>
            <a:endParaRPr lang="ru-RU" sz="3600" b="1" i="1" dirty="0">
              <a:solidFill>
                <a:srgbClr val="FF0000"/>
              </a:solidFill>
              <a:latin typeface="Book Antiqua" panose="02040602050305030304" pitchFamily="18" charset="0"/>
            </a:endParaRP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Ластиком удалить все вспомогательные линии, а так же аккуратно высветлить весь рисунок.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311D70F-2F24-428E-A3A3-30EA17302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034" y="1722783"/>
            <a:ext cx="3498575" cy="481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683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1970">
        <p15:prstTrans prst="pageCurlDouble"/>
      </p:transition>
    </mc:Choice>
    <mc:Fallback xmlns="">
      <p:transition spd="slow" advClick="0" advTm="2197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57BADF2-B726-42D9-9898-1209EC06AB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783" y="1670835"/>
            <a:ext cx="3581082" cy="50768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0F31DC-E0C8-49B8-8A88-A4ED82B7C99D}"/>
              </a:ext>
            </a:extLst>
          </p:cNvPr>
          <p:cNvSpPr txBox="1"/>
          <p:nvPr/>
        </p:nvSpPr>
        <p:spPr>
          <a:xfrm>
            <a:off x="3779865" y="1471909"/>
            <a:ext cx="801456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5</a:t>
            </a:r>
          </a:p>
          <a:p>
            <a:r>
              <a:rPr lang="ru-RU" sz="2800" i="1" dirty="0">
                <a:solidFill>
                  <a:srgbClr val="FF0000"/>
                </a:solidFill>
                <a:latin typeface="Book Antiqua" panose="02040602050305030304" pitchFamily="18" charset="0"/>
              </a:rPr>
              <a:t>      </a:t>
            </a: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На этом этапе приступаем к работе с красками. </a:t>
            </a:r>
          </a:p>
          <a:p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     Вначале покрываем ночное небо. Берем все оттенки голубого, синего, фиолетового, немного черного цвета. Плоской кисточкой №8-10 (щетиной) краску наносим отдельными мазками, но очень близко друг к другу. На палитре краски не смешиваем, каждый цвет наносим отдельно, но добиваемся  плавного перехода от одного цвета к другому. </a:t>
            </a:r>
          </a:p>
        </p:txBody>
      </p:sp>
    </p:spTree>
    <p:extLst>
      <p:ext uri="{BB962C8B-B14F-4D97-AF65-F5344CB8AC3E}">
        <p14:creationId xmlns:p14="http://schemas.microsoft.com/office/powerpoint/2010/main" val="212012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7632">
        <p15:prstTrans prst="pageCurlDouble"/>
      </p:transition>
    </mc:Choice>
    <mc:Fallback xmlns="">
      <p:transition spd="slow" advClick="0" advTm="37632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D6E1E26-4112-4AD9-B2DA-AAC5073382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1304" y="565321"/>
            <a:ext cx="4094922" cy="572735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BA41D43-F996-41F0-AAB6-EABCAEC5ED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475" y="604247"/>
            <a:ext cx="4638812" cy="59710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915060B-8F0D-43C5-8E8D-334CD5AC73EB}"/>
              </a:ext>
            </a:extLst>
          </p:cNvPr>
          <p:cNvSpPr txBox="1"/>
          <p:nvPr/>
        </p:nvSpPr>
        <p:spPr>
          <a:xfrm>
            <a:off x="7394715" y="1530251"/>
            <a:ext cx="2423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 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E649586-D6D3-43F7-BF8C-9C5E6587CD53}"/>
              </a:ext>
            </a:extLst>
          </p:cNvPr>
          <p:cNvSpPr txBox="1"/>
          <p:nvPr/>
        </p:nvSpPr>
        <p:spPr>
          <a:xfrm>
            <a:off x="4955762" y="2316687"/>
            <a:ext cx="707776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>
                <a:solidFill>
                  <a:srgbClr val="094B48"/>
                </a:solidFill>
              </a:rPr>
              <a:t>      </a:t>
            </a: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Начинаем покрывать темной зеленной краской елочку. Работаем плоской щетиной.  Мазки кладем торцом кисти,  близко друг к другу, но так, чтобы они не слились в сплошное покрытие.  Все ветки елки направлены в разные стороны. 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     По темным веткам покрываем светлой зеленной краской в той же технике, придавая объем  и форму елке.</a:t>
            </a:r>
          </a:p>
        </p:txBody>
      </p:sp>
    </p:spTree>
    <p:extLst>
      <p:ext uri="{BB962C8B-B14F-4D97-AF65-F5344CB8AC3E}">
        <p14:creationId xmlns:p14="http://schemas.microsoft.com/office/powerpoint/2010/main" val="82566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3500">
        <p15:prstTrans prst="pageCurlDouble"/>
      </p:transition>
    </mc:Choice>
    <mc:Fallback xmlns="">
      <p:transition spd="slow" advClick="0" advTm="3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C24FB04-E33E-4278-940A-A57FACE48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520" y="1471910"/>
            <a:ext cx="3715658" cy="51670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B842C0-258C-4DA4-94E2-7AAE583A2662}"/>
              </a:ext>
            </a:extLst>
          </p:cNvPr>
          <p:cNvSpPr txBox="1"/>
          <p:nvPr/>
        </p:nvSpPr>
        <p:spPr>
          <a:xfrm>
            <a:off x="4020698" y="1471910"/>
            <a:ext cx="801878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7</a:t>
            </a:r>
          </a:p>
          <a:p>
            <a:pPr algn="just"/>
            <a:r>
              <a:rPr lang="ru-RU" sz="28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	</a:t>
            </a: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Приступаем к раскрашиванию храма. Для этого на палитре к белой краске примешиваем  немного синей. Цвет должен оставаться белым, но с легким оттенком голубого. Этим цветом покрываем стены храма. Работаем кисточкой плоской № 5 - 6. 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Крышу храма покрываем светло голубой краской. Купола - темно желтой. окна - светло желтой, дверь -  красно коричневой </a:t>
            </a:r>
          </a:p>
        </p:txBody>
      </p:sp>
    </p:spTree>
    <p:extLst>
      <p:ext uri="{BB962C8B-B14F-4D97-AF65-F5344CB8AC3E}">
        <p14:creationId xmlns:p14="http://schemas.microsoft.com/office/powerpoint/2010/main" val="2170696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6915">
        <p15:prstTrans prst="pageCurlDouble"/>
      </p:transition>
    </mc:Choice>
    <mc:Fallback xmlns="">
      <p:transition spd="slow" advClick="0" advTm="36915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7F1652F-FA0E-40D7-9347-9ED56E4586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1672" y="1233055"/>
            <a:ext cx="4003964" cy="541712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A3D6723-B096-4C8B-82BA-635A3876F8F5}"/>
              </a:ext>
            </a:extLst>
          </p:cNvPr>
          <p:cNvSpPr txBox="1"/>
          <p:nvPr/>
        </p:nvSpPr>
        <p:spPr>
          <a:xfrm>
            <a:off x="4705859" y="2351781"/>
            <a:ext cx="70059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8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В оранжевую краску добавляем коричневую, размешиваем на палитре и наносим на купола, создавая объём с помощью полутени и тени. 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Светло серой  краской  рисуем тень под крышей храма.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Темно коричневым цветом рисуем рамы на окнах и контуры двери.</a:t>
            </a:r>
          </a:p>
        </p:txBody>
      </p:sp>
    </p:spTree>
    <p:extLst>
      <p:ext uri="{BB962C8B-B14F-4D97-AF65-F5344CB8AC3E}">
        <p14:creationId xmlns:p14="http://schemas.microsoft.com/office/powerpoint/2010/main" val="2766552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1961">
        <p15:prstTrans prst="pageCurlDouble"/>
      </p:transition>
    </mc:Choice>
    <mc:Fallback xmlns="">
      <p:transition spd="slow" advClick="0" advTm="31961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774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2CA648A-CC67-4DC8-9CB0-D18627D978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5860" y="478774"/>
            <a:ext cx="4660586" cy="62334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563202-99E6-4EE7-978C-4DE3391C4083}"/>
              </a:ext>
            </a:extLst>
          </p:cNvPr>
          <p:cNvSpPr txBox="1"/>
          <p:nvPr/>
        </p:nvSpPr>
        <p:spPr>
          <a:xfrm>
            <a:off x="5330721" y="2093783"/>
            <a:ext cx="62359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9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Белой краской наносим снег на елку плоской щетиной № 10-12, методом тычка. Мазки кладем по направлению веток.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Меняем большую кисть на  маленькую № 2-3 и наносим белую краску на купала и  крышу. Не забываем про окна и двери,  где снег ложиться над выступами.</a:t>
            </a:r>
          </a:p>
        </p:txBody>
      </p:sp>
    </p:spTree>
    <p:extLst>
      <p:ext uri="{BB962C8B-B14F-4D97-AF65-F5344CB8AC3E}">
        <p14:creationId xmlns:p14="http://schemas.microsoft.com/office/powerpoint/2010/main" val="255967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2549">
        <p15:prstTrans prst="pageCurlDouble"/>
      </p:transition>
    </mc:Choice>
    <mc:Fallback xmlns="">
      <p:transition spd="slow" advClick="0" advTm="32549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A18C57A-7753-4698-BCE7-B1491AEC8A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262" y="420755"/>
            <a:ext cx="4413738" cy="62185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641C31E-4F75-4E73-A51F-3A4A5C9A6E91}"/>
              </a:ext>
            </a:extLst>
          </p:cNvPr>
          <p:cNvSpPr txBox="1"/>
          <p:nvPr/>
        </p:nvSpPr>
        <p:spPr>
          <a:xfrm>
            <a:off x="4715386" y="1253171"/>
            <a:ext cx="731835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10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</a:t>
            </a:r>
            <a:r>
              <a:rPr lang="ru-RU" sz="24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Плоской кисточкой № 10-12 рисуем снег на земле, имитируя сугробы.  В тени снег  голубой, поэтому к белой краске примешиваем голубую или синюю. В особо темных местах, особенно под елкой, добавляем больше синей краски.</a:t>
            </a:r>
          </a:p>
          <a:p>
            <a:pPr algn="just"/>
            <a:r>
              <a:rPr lang="ru-RU" sz="24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Голубоватым цветом рисуем с одной (теневой) стороны елочки, придавая ей дополнительный объем.</a:t>
            </a:r>
          </a:p>
          <a:p>
            <a:pPr algn="just"/>
            <a:r>
              <a:rPr lang="ru-RU" sz="24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К белой краске  добавляем немного охры, фиолетовой, коричневой, получаем грязноватый цвет. Этой краской рисуем утоптанный снег  на тропинке.</a:t>
            </a:r>
          </a:p>
        </p:txBody>
      </p:sp>
    </p:spTree>
    <p:extLst>
      <p:ext uri="{BB962C8B-B14F-4D97-AF65-F5344CB8AC3E}">
        <p14:creationId xmlns:p14="http://schemas.microsoft.com/office/powerpoint/2010/main" val="4107111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3692">
        <p15:prstTrans prst="pageCurlDouble"/>
      </p:transition>
    </mc:Choice>
    <mc:Fallback xmlns="">
      <p:transition spd="slow" advClick="0" advTm="43692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E50F078-8E34-40CA-A0F6-FF2D4FF921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623" y="1083114"/>
            <a:ext cx="3962400" cy="54546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986664-14B5-41EF-B70A-C7FB970C0A39}"/>
              </a:ext>
            </a:extLst>
          </p:cNvPr>
          <p:cNvSpPr txBox="1"/>
          <p:nvPr/>
        </p:nvSpPr>
        <p:spPr>
          <a:xfrm>
            <a:off x="4534488" y="1279156"/>
            <a:ext cx="6934981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11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</a:t>
            </a:r>
            <a:r>
              <a:rPr lang="ru-RU" sz="24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Белой краской рисуем луну.  Сначала кисочкой рисуем круг. затем пальцем по кругу растираем этот белый круг, смешивая белую краску с синим фоном неба. Получается  туманный ореол. Затем опять нарисуем белый круг и опять растираем, только уже круг делаем меньше, и затем последний раз рисуем белую луну. </a:t>
            </a:r>
            <a:r>
              <a:rPr lang="ru-RU" sz="24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 </a:t>
            </a:r>
          </a:p>
          <a:p>
            <a:pPr algn="just"/>
            <a:r>
              <a:rPr lang="ru-RU" sz="24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	</a:t>
            </a:r>
            <a:r>
              <a:rPr lang="ru-RU" sz="24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Тоненькой кисточкой рисуем звезды в форме белых точек. </a:t>
            </a:r>
          </a:p>
          <a:p>
            <a:pPr algn="just"/>
            <a:r>
              <a:rPr lang="ru-RU" sz="24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С помощью кисточки из щетины или зубной щетки, методом  </a:t>
            </a:r>
            <a:r>
              <a:rPr lang="ru-RU" sz="2400" b="1" i="1" dirty="0" err="1">
                <a:solidFill>
                  <a:srgbClr val="094B48"/>
                </a:solidFill>
                <a:latin typeface="Book Antiqua" panose="02040602050305030304" pitchFamily="18" charset="0"/>
              </a:rPr>
              <a:t>набрызга</a:t>
            </a:r>
            <a:r>
              <a:rPr lang="ru-RU" sz="24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имитируем падающий снег.</a:t>
            </a:r>
          </a:p>
          <a:p>
            <a:pPr algn="just"/>
            <a:endParaRPr lang="ru-RU" sz="2400" b="1" i="1" dirty="0">
              <a:solidFill>
                <a:srgbClr val="094B48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951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1487">
        <p15:prstTrans prst="pageCurlDouble"/>
      </p:transition>
    </mc:Choice>
    <mc:Fallback xmlns="">
      <p:transition spd="slow" advClick="0" advTm="41487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EAACF5-6736-4420-8826-079199F481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000" y="863600"/>
            <a:ext cx="4470400" cy="56642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4E49BDE-79DF-410A-A032-A5D87B5A377C}"/>
              </a:ext>
            </a:extLst>
          </p:cNvPr>
          <p:cNvSpPr txBox="1"/>
          <p:nvPr/>
        </p:nvSpPr>
        <p:spPr>
          <a:xfrm>
            <a:off x="4987115" y="1692589"/>
            <a:ext cx="6808061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Шаг 12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Желтой краской рисуем Рождественскую звезду и кресты над куполами. Затем  закрываем рисунок газетой или любой бумагой, оставляя свободным угол с изображением храма и части елки. </a:t>
            </a:r>
          </a:p>
          <a:p>
            <a:pPr algn="just"/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	От звезды весь открытый  угол  покрываем методом </a:t>
            </a:r>
            <a:r>
              <a:rPr lang="ru-RU" sz="2800" b="1" i="1" dirty="0" err="1">
                <a:solidFill>
                  <a:srgbClr val="094B48"/>
                </a:solidFill>
                <a:latin typeface="Book Antiqua" panose="02040602050305030304" pitchFamily="18" charset="0"/>
              </a:rPr>
              <a:t>набрызга</a:t>
            </a:r>
            <a:r>
              <a:rPr lang="ru-RU" sz="28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 яркой желтой краской.  Если желтая краска темная, то можно смешать ее с белой.</a:t>
            </a:r>
          </a:p>
        </p:txBody>
      </p:sp>
    </p:spTree>
    <p:extLst>
      <p:ext uri="{BB962C8B-B14F-4D97-AF65-F5344CB8AC3E}">
        <p14:creationId xmlns:p14="http://schemas.microsoft.com/office/powerpoint/2010/main" val="311057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2209">
        <p15:prstTrans prst="pageCurlDouble"/>
      </p:transition>
    </mc:Choice>
    <mc:Fallback xmlns="">
      <p:transition spd="slow" advClick="0" advTm="32209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AF22F51-2DF9-421F-80E0-B6D2961498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835" y="1407493"/>
            <a:ext cx="3829878" cy="5038864"/>
          </a:xfrm>
          <a:prstGeom prst="rect">
            <a:avLst/>
          </a:prstGeom>
          <a:ln w="228600" cap="sq" cmpd="thickThin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4D59AA-79E0-4D9B-9D0A-9C8AB393E099}"/>
              </a:ext>
            </a:extLst>
          </p:cNvPr>
          <p:cNvSpPr txBox="1"/>
          <p:nvPr/>
        </p:nvSpPr>
        <p:spPr>
          <a:xfrm>
            <a:off x="4659086" y="2476500"/>
            <a:ext cx="72090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094B48"/>
                </a:solidFill>
                <a:latin typeface="Book Antiqua" panose="02040602050305030304" pitchFamily="18" charset="0"/>
              </a:rPr>
              <a:t>Наш рисунок готов</a:t>
            </a:r>
            <a:r>
              <a:rPr lang="ru-RU" sz="3600" dirty="0">
                <a:solidFill>
                  <a:srgbClr val="FF0000"/>
                </a:solidFill>
                <a:latin typeface="Book Antiqua" panose="02040602050305030304" pitchFamily="18" charset="0"/>
              </a:rPr>
              <a:t>.</a:t>
            </a:r>
          </a:p>
          <a:p>
            <a:pPr algn="ctr"/>
            <a:endParaRPr lang="ru-RU" sz="3600" dirty="0">
              <a:solidFill>
                <a:srgbClr val="FF000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5400" b="1" i="1" dirty="0">
                <a:solidFill>
                  <a:srgbClr val="FF0000"/>
                </a:solidFill>
                <a:latin typeface="Book Antiqua" panose="0204060205030503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66240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1144">
        <p15:prstTrans prst="pageCurlDouble"/>
      </p:transition>
    </mc:Choice>
    <mc:Fallback xmlns="">
      <p:transition spd="slow" advClick="0" advTm="11144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E58C1-3D76-4238-A237-AAD132F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CA7E9FA-C8CE-405F-A9B7-4061AAADE349}"/>
              </a:ext>
            </a:extLst>
          </p:cNvPr>
          <p:cNvSpPr txBox="1"/>
          <p:nvPr/>
        </p:nvSpPr>
        <p:spPr>
          <a:xfrm>
            <a:off x="1349829" y="2409371"/>
            <a:ext cx="94923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С Новым годом !</a:t>
            </a:r>
          </a:p>
          <a:p>
            <a:pPr algn="ctr"/>
            <a:r>
              <a:rPr lang="ru-RU" sz="9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С  Рождеством!</a:t>
            </a:r>
          </a:p>
        </p:txBody>
      </p:sp>
    </p:spTree>
    <p:extLst>
      <p:ext uri="{BB962C8B-B14F-4D97-AF65-F5344CB8AC3E}">
        <p14:creationId xmlns:p14="http://schemas.microsoft.com/office/powerpoint/2010/main" val="175181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421">
        <p15:prstTrans prst="pageCurlDouble"/>
      </p:transition>
    </mc:Choice>
    <mc:Fallback xmlns="">
      <p:transition spd="slow" advClick="0" advTm="5421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1446</TotalTime>
  <Words>871</Words>
  <Application>Microsoft Office PowerPoint</Application>
  <PresentationFormat>Широкоэкранный</PresentationFormat>
  <Paragraphs>70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Book Antiqua</vt:lpstr>
      <vt:lpstr>Bookman Old Style</vt:lpstr>
      <vt:lpstr>Calibri</vt:lpstr>
      <vt:lpstr>Calibri Light</vt:lpstr>
      <vt:lpstr>Gabriola</vt:lpstr>
      <vt:lpstr>Monotype Corsiva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Тамара</dc:creator>
  <cp:lastModifiedBy>Тамара</cp:lastModifiedBy>
  <cp:revision>95</cp:revision>
  <dcterms:created xsi:type="dcterms:W3CDTF">2020-12-06T19:11:23Z</dcterms:created>
  <dcterms:modified xsi:type="dcterms:W3CDTF">2021-02-03T21:54:52Z</dcterms:modified>
</cp:coreProperties>
</file>