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88" r:id="rId2"/>
    <p:sldId id="285" r:id="rId3"/>
    <p:sldId id="271" r:id="rId4"/>
    <p:sldId id="270" r:id="rId5"/>
    <p:sldId id="256" r:id="rId6"/>
    <p:sldId id="257" r:id="rId7"/>
    <p:sldId id="287" r:id="rId8"/>
    <p:sldId id="274" r:id="rId9"/>
    <p:sldId id="276" r:id="rId10"/>
    <p:sldId id="273" r:id="rId11"/>
    <p:sldId id="277" r:id="rId12"/>
    <p:sldId id="280" r:id="rId13"/>
    <p:sldId id="278" r:id="rId14"/>
    <p:sldId id="281" r:id="rId15"/>
    <p:sldId id="283" r:id="rId16"/>
    <p:sldId id="282" r:id="rId17"/>
    <p:sldId id="284" r:id="rId18"/>
    <p:sldId id="262" r:id="rId19"/>
    <p:sldId id="26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A50021"/>
    <a:srgbClr val="660033"/>
    <a:srgbClr val="008000"/>
    <a:srgbClr val="CC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A1A19D-9B8F-430F-8B52-DDFA941C69C5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18242D-AC1A-4ED9-BF9F-95D6FEAFC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89E87FD-98CD-4291-AC95-CF5398ACCB91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8569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7A8D071-474C-4ECB-A085-915D2CCD1F0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0624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A993ED5-0B8F-4FE6-AF2F-A9D608412FB1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891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28.11.2023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heel spokes="1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19672" y="188640"/>
            <a:ext cx="7027680" cy="907504"/>
          </a:xfrm>
        </p:spPr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</a:rPr>
              <a:t>   </a:t>
            </a:r>
            <a:r>
              <a:rPr lang="en-US" b="1" dirty="0" smtClean="0">
                <a:solidFill>
                  <a:srgbClr val="0000CC"/>
                </a:solidFill>
              </a:rPr>
              <a:t>H</a:t>
            </a:r>
            <a:r>
              <a:rPr lang="en-US" sz="3200" b="1" dirty="0" smtClean="0">
                <a:solidFill>
                  <a:srgbClr val="0000CC"/>
                </a:solidFill>
              </a:rPr>
              <a:t>2</a:t>
            </a:r>
            <a:r>
              <a:rPr lang="en-US" b="1" dirty="0" smtClean="0">
                <a:solidFill>
                  <a:srgbClr val="0000CC"/>
                </a:solidFill>
              </a:rPr>
              <a:t>S - </a:t>
            </a:r>
            <a:r>
              <a:rPr lang="ru-RU" b="1" dirty="0" smtClean="0">
                <a:solidFill>
                  <a:srgbClr val="0000CC"/>
                </a:solidFill>
              </a:rPr>
              <a:t>сероводород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28514" y="2024844"/>
            <a:ext cx="8352928" cy="21602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008000"/>
                </a:solidFill>
              </a:rPr>
              <a:t>Физические свойства: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бесцветный газ,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с резким запахом (запах </a:t>
            </a:r>
            <a:r>
              <a:rPr lang="ru-RU" sz="3200" dirty="0">
                <a:solidFill>
                  <a:schemeClr val="tx1"/>
                </a:solidFill>
              </a:rPr>
              <a:t>тухлых </a:t>
            </a:r>
            <a:r>
              <a:rPr lang="ru-RU" sz="3200" dirty="0" smtClean="0">
                <a:solidFill>
                  <a:schemeClr val="tx1"/>
                </a:solidFill>
              </a:rPr>
              <a:t>яиц), </a:t>
            </a:r>
            <a:r>
              <a:rPr lang="ru-RU" sz="3200" b="1" dirty="0" smtClean="0">
                <a:solidFill>
                  <a:srgbClr val="C00000"/>
                </a:solidFill>
              </a:rPr>
              <a:t>сильно ядовит</a:t>
            </a:r>
            <a:r>
              <a:rPr lang="ru-RU" sz="3200" dirty="0">
                <a:solidFill>
                  <a:schemeClr val="tx1"/>
                </a:solidFill>
              </a:rPr>
              <a:t>, </a:t>
            </a:r>
            <a:r>
              <a:rPr lang="ru-RU" sz="3200" dirty="0" err="1" smtClean="0">
                <a:solidFill>
                  <a:schemeClr val="tx1"/>
                </a:solidFill>
              </a:rPr>
              <a:t>малорастворим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в </a:t>
            </a:r>
            <a:r>
              <a:rPr lang="ru-RU" sz="3200" dirty="0" smtClean="0">
                <a:solidFill>
                  <a:schemeClr val="tx1"/>
                </a:solidFill>
              </a:rPr>
              <a:t>воде.  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2047" y="116632"/>
            <a:ext cx="2325375" cy="1801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4269279"/>
            <a:ext cx="4762500" cy="23812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014938" y="1124744"/>
            <a:ext cx="3933615" cy="2161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Возникает проблема</a:t>
            </a: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полезен или вреден сероводород?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3300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Возникает проблема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>
          <a:xfrm>
            <a:off x="0" y="1600200"/>
            <a:ext cx="9144000" cy="4526280"/>
          </a:xfrm>
        </p:spPr>
        <p:txBody>
          <a:bodyPr/>
          <a:lstStyle/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Полезен или вреден сероводород?</a:t>
            </a:r>
          </a:p>
          <a:p>
            <a:pPr algn="ctr"/>
            <a:endParaRPr lang="ru-RU" b="1" dirty="0"/>
          </a:p>
        </p:txBody>
      </p:sp>
      <p:pic>
        <p:nvPicPr>
          <p:cNvPr id="5" name="Рисунок 4" descr=" В Чёрном море произошло землетрясени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3143248"/>
            <a:ext cx="500066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Химические свойства сероводорода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836712"/>
            <a:ext cx="8424936" cy="528945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600" b="1" i="1" dirty="0" smtClean="0">
                <a:solidFill>
                  <a:srgbClr val="C00000"/>
                </a:solidFill>
              </a:rPr>
              <a:t>Сероводород проявляет восстановительные свойства, т.к. сера проявляет степень окисления (-2).</a:t>
            </a:r>
          </a:p>
          <a:p>
            <a:pPr marL="0" indent="0">
              <a:buNone/>
            </a:pPr>
            <a:endParaRPr lang="en-US" sz="26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600" b="1" dirty="0" smtClean="0">
                <a:solidFill>
                  <a:schemeClr val="tx1"/>
                </a:solidFill>
              </a:rPr>
              <a:t>взаимодействие с кислородом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tx1"/>
                </a:solidFill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</a:rPr>
              <a:t>H</a:t>
            </a:r>
            <a:r>
              <a:rPr lang="en-US" sz="2000" b="1" dirty="0" smtClean="0">
                <a:solidFill>
                  <a:schemeClr val="tx1"/>
                </a:solidFill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</a:rPr>
              <a:t>S + </a:t>
            </a:r>
            <a:r>
              <a:rPr lang="ru-RU" sz="4000" b="1" dirty="0" smtClean="0">
                <a:solidFill>
                  <a:schemeClr val="tx1"/>
                </a:solidFill>
              </a:rPr>
              <a:t>3</a:t>
            </a:r>
            <a:r>
              <a:rPr lang="en-US" sz="4000" b="1" dirty="0" smtClean="0">
                <a:solidFill>
                  <a:schemeClr val="tx1"/>
                </a:solidFill>
              </a:rPr>
              <a:t>O</a:t>
            </a:r>
            <a:r>
              <a:rPr lang="en-US" sz="2000" b="1" dirty="0" smtClean="0">
                <a:solidFill>
                  <a:schemeClr val="tx1"/>
                </a:solidFill>
              </a:rPr>
              <a:t>2 </a:t>
            </a:r>
            <a:r>
              <a:rPr lang="ru-RU" sz="2000" b="1" dirty="0" smtClean="0">
                <a:solidFill>
                  <a:schemeClr val="tx1"/>
                </a:solidFill>
              </a:rPr>
              <a:t>избыток</a:t>
            </a:r>
            <a:r>
              <a:rPr lang="en-US" sz="4000" b="1" dirty="0" smtClean="0">
                <a:solidFill>
                  <a:schemeClr val="tx1"/>
                </a:solidFill>
              </a:rPr>
              <a:t> </a:t>
            </a:r>
            <a:r>
              <a:rPr lang="en-US" sz="4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→</a:t>
            </a:r>
            <a:r>
              <a:rPr lang="en-US" sz="4000" b="1" dirty="0" smtClean="0">
                <a:solidFill>
                  <a:schemeClr val="tx1"/>
                </a:solidFill>
              </a:rPr>
              <a:t> </a:t>
            </a:r>
            <a:r>
              <a:rPr lang="ru-RU" sz="4000" b="1" dirty="0" smtClean="0">
                <a:solidFill>
                  <a:schemeClr val="tx1"/>
                </a:solidFill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</a:rPr>
              <a:t>H</a:t>
            </a:r>
            <a:r>
              <a:rPr lang="en-US" sz="2000" b="1" dirty="0" smtClean="0">
                <a:solidFill>
                  <a:schemeClr val="tx1"/>
                </a:solidFill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</a:rPr>
              <a:t>O + </a:t>
            </a:r>
            <a:r>
              <a:rPr lang="ru-RU" sz="4000" b="1" dirty="0" smtClean="0">
                <a:solidFill>
                  <a:schemeClr val="tx1"/>
                </a:solidFill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</a:rPr>
              <a:t>SO</a:t>
            </a:r>
            <a:r>
              <a:rPr lang="en-US" sz="2000" b="1" dirty="0" smtClean="0">
                <a:solidFill>
                  <a:schemeClr val="tx1"/>
                </a:solidFill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</a:rPr>
              <a:t> </a:t>
            </a:r>
            <a:r>
              <a:rPr lang="en-US" sz="4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↑</a:t>
            </a:r>
            <a:endParaRPr lang="en-US" sz="40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tx1"/>
                </a:solidFill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</a:rPr>
              <a:t>H</a:t>
            </a:r>
            <a:r>
              <a:rPr lang="en-US" sz="2000" b="1" dirty="0" smtClean="0">
                <a:solidFill>
                  <a:schemeClr val="tx1"/>
                </a:solidFill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</a:rPr>
              <a:t>S + O</a:t>
            </a:r>
            <a:r>
              <a:rPr lang="en-US" sz="2000" b="1" dirty="0" smtClean="0">
                <a:solidFill>
                  <a:schemeClr val="tx1"/>
                </a:solidFill>
              </a:rPr>
              <a:t>2</a:t>
            </a:r>
            <a:r>
              <a:rPr lang="ru-RU" sz="2000" b="1" dirty="0" smtClean="0">
                <a:solidFill>
                  <a:schemeClr val="tx1"/>
                </a:solidFill>
              </a:rPr>
              <a:t> недостаток</a:t>
            </a:r>
            <a:r>
              <a:rPr lang="en-US" sz="4000" b="1" dirty="0" smtClean="0">
                <a:solidFill>
                  <a:schemeClr val="tx1"/>
                </a:solidFill>
              </a:rPr>
              <a:t> </a:t>
            </a:r>
            <a:r>
              <a:rPr lang="en-US" sz="4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→ </a:t>
            </a:r>
            <a:r>
              <a:rPr lang="en-US" sz="4000" b="1" dirty="0" smtClean="0">
                <a:solidFill>
                  <a:schemeClr val="tx1"/>
                </a:solidFill>
              </a:rPr>
              <a:t> </a:t>
            </a:r>
            <a:r>
              <a:rPr lang="ru-RU" sz="4000" b="1" dirty="0" smtClean="0">
                <a:solidFill>
                  <a:schemeClr val="tx1"/>
                </a:solidFill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</a:rPr>
              <a:t>H</a:t>
            </a:r>
            <a:r>
              <a:rPr lang="en-US" sz="2000" b="1" dirty="0" smtClean="0">
                <a:solidFill>
                  <a:schemeClr val="tx1"/>
                </a:solidFill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</a:rPr>
              <a:t>O + </a:t>
            </a:r>
            <a:r>
              <a:rPr lang="ru-RU" sz="4000" b="1" dirty="0" smtClean="0">
                <a:solidFill>
                  <a:schemeClr val="tx1"/>
                </a:solidFill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</a:rPr>
              <a:t>S </a:t>
            </a:r>
            <a:r>
              <a:rPr lang="ru-RU" sz="4000" b="1" dirty="0" smtClean="0">
                <a:solidFill>
                  <a:schemeClr val="tx1"/>
                </a:solidFill>
              </a:rPr>
              <a:t> </a:t>
            </a:r>
            <a:r>
              <a:rPr lang="ru-RU" sz="4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↓</a:t>
            </a:r>
            <a:endParaRPr lang="ru-RU" sz="40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26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600" b="1" dirty="0" smtClean="0">
                <a:solidFill>
                  <a:schemeClr val="tx1"/>
                </a:solidFill>
              </a:rPr>
              <a:t>взаимодействие с бромом</a:t>
            </a:r>
          </a:p>
          <a:p>
            <a:pPr marL="0" indent="0">
              <a:buNone/>
            </a:pPr>
            <a:r>
              <a:rPr lang="ru-RU" sz="4000" b="1" dirty="0">
                <a:solidFill>
                  <a:schemeClr val="tx1"/>
                </a:solidFill>
              </a:rPr>
              <a:t>2</a:t>
            </a:r>
            <a:r>
              <a:rPr lang="en-US" sz="4000" b="1" dirty="0">
                <a:solidFill>
                  <a:schemeClr val="tx1"/>
                </a:solidFill>
              </a:rPr>
              <a:t>H</a:t>
            </a:r>
            <a:r>
              <a:rPr lang="en-US" sz="2000" b="1" dirty="0">
                <a:solidFill>
                  <a:schemeClr val="tx1"/>
                </a:solidFill>
              </a:rPr>
              <a:t>2</a:t>
            </a:r>
            <a:r>
              <a:rPr lang="en-US" sz="4000" b="1" dirty="0">
                <a:solidFill>
                  <a:schemeClr val="tx1"/>
                </a:solidFill>
              </a:rPr>
              <a:t>S + </a:t>
            </a:r>
            <a:r>
              <a:rPr lang="en-US" sz="4000" b="1" dirty="0" smtClean="0">
                <a:solidFill>
                  <a:schemeClr val="tx1"/>
                </a:solidFill>
              </a:rPr>
              <a:t>Br</a:t>
            </a:r>
            <a:r>
              <a:rPr lang="en-US" sz="2000" b="1" dirty="0" smtClean="0">
                <a:solidFill>
                  <a:schemeClr val="tx1"/>
                </a:solidFill>
              </a:rPr>
              <a:t>2</a:t>
            </a:r>
            <a:r>
              <a:rPr lang="ru-RU" sz="4000" b="1" dirty="0" smtClean="0">
                <a:solidFill>
                  <a:schemeClr val="tx1"/>
                </a:solidFill>
              </a:rPr>
              <a:t> </a:t>
            </a:r>
            <a:r>
              <a:rPr lang="en-US" sz="4000" b="1" dirty="0" smtClean="0">
                <a:solidFill>
                  <a:schemeClr val="tx1"/>
                </a:solidFill>
              </a:rPr>
              <a:t> </a:t>
            </a:r>
            <a:r>
              <a:rPr lang="en-US" sz="4000" b="1" dirty="0">
                <a:solidFill>
                  <a:schemeClr val="tx1"/>
                </a:solidFill>
                <a:latin typeface="Times New Roman"/>
                <a:cs typeface="Times New Roman"/>
              </a:rPr>
              <a:t>→ </a:t>
            </a:r>
            <a:r>
              <a:rPr lang="en-US" sz="4000" b="1" dirty="0">
                <a:solidFill>
                  <a:schemeClr val="tx1"/>
                </a:solidFill>
              </a:rPr>
              <a:t> </a:t>
            </a:r>
            <a:r>
              <a:rPr lang="ru-RU" sz="4000" b="1" dirty="0">
                <a:solidFill>
                  <a:schemeClr val="tx1"/>
                </a:solidFill>
              </a:rPr>
              <a:t>2</a:t>
            </a:r>
            <a:r>
              <a:rPr lang="en-US" sz="4000" b="1" dirty="0">
                <a:solidFill>
                  <a:schemeClr val="tx1"/>
                </a:solidFill>
              </a:rPr>
              <a:t>H</a:t>
            </a:r>
            <a:r>
              <a:rPr lang="en-US" sz="2000" b="1" dirty="0">
                <a:solidFill>
                  <a:schemeClr val="tx1"/>
                </a:solidFill>
              </a:rPr>
              <a:t>2</a:t>
            </a:r>
            <a:r>
              <a:rPr lang="en-US" sz="4000" b="1" dirty="0">
                <a:solidFill>
                  <a:schemeClr val="tx1"/>
                </a:solidFill>
              </a:rPr>
              <a:t>O + </a:t>
            </a:r>
            <a:r>
              <a:rPr lang="ru-RU" sz="4000" b="1" dirty="0">
                <a:solidFill>
                  <a:schemeClr val="tx1"/>
                </a:solidFill>
              </a:rPr>
              <a:t>2</a:t>
            </a:r>
            <a:r>
              <a:rPr lang="en-US" sz="4000" b="1" dirty="0">
                <a:solidFill>
                  <a:schemeClr val="tx1"/>
                </a:solidFill>
              </a:rPr>
              <a:t>S </a:t>
            </a:r>
            <a:r>
              <a:rPr lang="ru-RU" sz="4000" b="1" dirty="0">
                <a:solidFill>
                  <a:schemeClr val="tx1"/>
                </a:solidFill>
              </a:rPr>
              <a:t> </a:t>
            </a:r>
            <a:r>
              <a:rPr lang="ru-RU" sz="4000" b="1" dirty="0">
                <a:solidFill>
                  <a:schemeClr val="tx1"/>
                </a:solidFill>
                <a:latin typeface="Times New Roman"/>
                <a:cs typeface="Times New Roman"/>
              </a:rPr>
              <a:t>↓</a:t>
            </a:r>
            <a:endParaRPr lang="ru-RU" sz="40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40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730725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</a:rPr>
              <a:t>Химические свойства сероводорода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>
          <a:xfrm>
            <a:off x="-142908" y="1600200"/>
            <a:ext cx="9286908" cy="232886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    Диссоциация происходит в две ступени: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</a:rPr>
              <a:t>I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ст.  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ru-RU" sz="3200" b="1" baseline="-25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S⇄ H</a:t>
            </a:r>
            <a:r>
              <a:rPr lang="ru-RU" sz="3200" b="1" baseline="30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+ HS</a:t>
            </a:r>
            <a:r>
              <a:rPr lang="ru-RU" sz="3200" b="1" baseline="30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 (гидросульфид - ион)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</a:rPr>
              <a:t>II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ст.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HS</a:t>
            </a:r>
            <a:r>
              <a:rPr lang="ru-RU" sz="3200" b="1" baseline="30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⇄ H</a:t>
            </a:r>
            <a:r>
              <a:rPr lang="ru-RU" sz="3200" b="1" baseline="30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+ S</a:t>
            </a:r>
            <a:r>
              <a:rPr lang="ru-RU" sz="3200" b="1" baseline="30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 (сульфид-ион) </a:t>
            </a:r>
          </a:p>
          <a:p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450057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Средние соли(сульфиды):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b="1" dirty="0" smtClean="0"/>
              <a:t>Na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S – </a:t>
            </a:r>
            <a:r>
              <a:rPr lang="ru-RU" sz="2400" b="1" dirty="0" smtClean="0"/>
              <a:t>сульфид натрия</a:t>
            </a:r>
          </a:p>
          <a:p>
            <a:r>
              <a:rPr lang="ru-RU" sz="2400" b="1" dirty="0" smtClean="0"/>
              <a:t>                                                       </a:t>
            </a:r>
            <a:r>
              <a:rPr lang="en-US" sz="2400" b="1" dirty="0" err="1" smtClean="0"/>
              <a:t>CaS</a:t>
            </a:r>
            <a:r>
              <a:rPr lang="en-US" sz="2400" b="1" dirty="0" smtClean="0"/>
              <a:t> – </a:t>
            </a:r>
            <a:r>
              <a:rPr lang="ru-RU" sz="2400" b="1" dirty="0" smtClean="0"/>
              <a:t>сульфид кальция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Кислые соли(гидросульфиды):</a:t>
            </a:r>
          </a:p>
          <a:p>
            <a:r>
              <a:rPr lang="ru-RU" sz="2400" b="1" dirty="0" smtClean="0"/>
              <a:t>                                        </a:t>
            </a:r>
            <a:r>
              <a:rPr lang="en-US" sz="2400" b="1" dirty="0" err="1" smtClean="0"/>
              <a:t>NaHS</a:t>
            </a:r>
            <a:r>
              <a:rPr lang="en-US" sz="2400" b="1" dirty="0" smtClean="0"/>
              <a:t> – </a:t>
            </a:r>
            <a:r>
              <a:rPr lang="ru-RU" sz="2400" b="1" dirty="0" smtClean="0"/>
              <a:t>гидросульфид натрия</a:t>
            </a:r>
          </a:p>
          <a:p>
            <a:r>
              <a:rPr lang="ru-RU" sz="2400" b="1" dirty="0" smtClean="0"/>
              <a:t>                                        </a:t>
            </a:r>
            <a:r>
              <a:rPr lang="en-US" sz="2400" b="1" dirty="0" smtClean="0"/>
              <a:t>Ca(HS)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 – </a:t>
            </a:r>
            <a:r>
              <a:rPr lang="ru-RU" sz="2400" b="1" dirty="0" smtClean="0"/>
              <a:t>гидросульфид кальция</a:t>
            </a:r>
            <a:endParaRPr lang="ru-RU" sz="2400" b="1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14"/>
          <p:cNvSpPr>
            <a:spLocks noChangeArrowheads="1"/>
          </p:cNvSpPr>
          <p:nvPr/>
        </p:nvSpPr>
        <p:spPr bwMode="auto">
          <a:xfrm>
            <a:off x="9205913" y="5562600"/>
            <a:ext cx="2698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000000"/>
                </a:solidFill>
              </a:rPr>
              <a:t>.</a:t>
            </a: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38874" y="1119184"/>
            <a:ext cx="8351837" cy="29854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sz="3200" b="1" i="1" dirty="0">
                <a:latin typeface="Cambria" pitchFamily="18" charset="0"/>
              </a:rPr>
              <a:t>   </a:t>
            </a:r>
            <a:r>
              <a:rPr lang="pt-B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Взаимодействует с основаниями: </a:t>
            </a:r>
          </a:p>
          <a:p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</a:endParaRPr>
          </a:p>
          <a:p>
            <a:r>
              <a:rPr lang="pt-BR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H</a:t>
            </a:r>
            <a:r>
              <a:rPr lang="pt-BR" sz="36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2</a:t>
            </a:r>
            <a:r>
              <a:rPr lang="pt-BR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S</a:t>
            </a:r>
            <a:r>
              <a:rPr lang="pt-B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 + 2NaOH</a:t>
            </a:r>
            <a:r>
              <a:rPr lang="ru-RU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 </a:t>
            </a:r>
            <a:r>
              <a:rPr lang="pt-BR" sz="36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изб</a:t>
            </a:r>
            <a:r>
              <a:rPr lang="ru-RU" sz="36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.</a:t>
            </a:r>
            <a:r>
              <a:rPr lang="pt-BR" sz="36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 </a:t>
            </a:r>
            <a:r>
              <a:rPr lang="pt-B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→ Na</a:t>
            </a:r>
            <a:r>
              <a:rPr lang="pt-BR" sz="36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2</a:t>
            </a:r>
            <a:r>
              <a:rPr lang="pt-B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S + 2H</a:t>
            </a:r>
            <a:r>
              <a:rPr lang="pt-BR" sz="36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2</a:t>
            </a:r>
            <a:r>
              <a:rPr lang="pt-B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O</a:t>
            </a:r>
          </a:p>
          <a:p>
            <a:endParaRPr lang="ru-RU" sz="4000" dirty="0">
              <a:effectLst>
                <a:outerShdw blurRad="38100" dist="38100" dir="2700000" algn="tl">
                  <a:srgbClr val="C0C0C0"/>
                </a:outerShdw>
              </a:effectLst>
              <a:latin typeface="Cambria Math" pitchFamily="18" charset="0"/>
            </a:endParaRPr>
          </a:p>
          <a:p>
            <a:r>
              <a:rPr lang="pt-B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H</a:t>
            </a:r>
            <a:r>
              <a:rPr lang="pt-BR" sz="36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2</a:t>
            </a:r>
            <a:r>
              <a:rPr lang="pt-B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S </a:t>
            </a:r>
            <a:r>
              <a:rPr lang="pt-BR" sz="36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изб</a:t>
            </a:r>
            <a:r>
              <a:rPr lang="ru-RU" sz="36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.</a:t>
            </a:r>
            <a:r>
              <a:rPr lang="pt-BR" sz="36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 </a:t>
            </a:r>
            <a:r>
              <a:rPr lang="pt-B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+ NaOH → </a:t>
            </a:r>
            <a:r>
              <a:rPr lang="pt-B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NaHS </a:t>
            </a:r>
            <a:r>
              <a:rPr lang="pt-B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+ H</a:t>
            </a:r>
            <a:r>
              <a:rPr lang="pt-BR" sz="36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2</a:t>
            </a:r>
            <a:r>
              <a:rPr lang="pt-B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O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58299" y="2768482"/>
            <a:ext cx="280352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сульфид натрия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3964390"/>
            <a:ext cx="376872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гидросульфид натрия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8874" y="211709"/>
            <a:ext cx="7056784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Кислотные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свойства 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86874" cy="1600200"/>
          </a:xfrm>
        </p:spPr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</a:rPr>
              <a:t>Качественные реакции на сульфид-ион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79512" y="1628800"/>
          <a:ext cx="8556150" cy="4248472"/>
        </p:xfrm>
        <a:graphic>
          <a:graphicData uri="http://schemas.openxmlformats.org/presentationml/2006/ole">
            <p:oleObj spid="_x0000_s2050" name="Объект упаковщика для оболочки" showAsIcon="1" r:id="rId3" imgW="1593000" imgH="455760" progId="Package">
              <p:embed/>
            </p:oleObj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ольник 14"/>
          <p:cNvSpPr>
            <a:spLocks noChangeArrowheads="1"/>
          </p:cNvSpPr>
          <p:nvPr/>
        </p:nvSpPr>
        <p:spPr bwMode="auto">
          <a:xfrm>
            <a:off x="9205913" y="5562600"/>
            <a:ext cx="2698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000000"/>
                </a:solidFill>
              </a:rPr>
              <a:t>.</a:t>
            </a:r>
            <a:endParaRPr lang="ru-RU"/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43636" y="4477750"/>
            <a:ext cx="3000364" cy="238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95288" y="1484313"/>
            <a:ext cx="82804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Н</a:t>
            </a:r>
            <a:r>
              <a:rPr lang="pt-BR" sz="3600" b="1" baseline="-25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2</a:t>
            </a:r>
            <a:r>
              <a:rPr lang="pt-BR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S + Pb(NO</a:t>
            </a:r>
            <a:r>
              <a:rPr lang="pt-BR" sz="3600" b="1" baseline="-25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3</a:t>
            </a:r>
            <a:r>
              <a:rPr lang="pt-BR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)</a:t>
            </a:r>
            <a:r>
              <a:rPr lang="pt-BR" sz="3600" b="1" baseline="-25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2</a:t>
            </a:r>
            <a:r>
              <a:rPr lang="pt-BR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 → PbS↓ + 2HNO</a:t>
            </a:r>
            <a:r>
              <a:rPr lang="pt-BR" sz="3600" b="1" baseline="-25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3</a:t>
            </a:r>
            <a:endParaRPr lang="pt-BR" sz="36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 Math" pitchFamily="18" charset="0"/>
            </a:endParaRPr>
          </a:p>
          <a:p>
            <a:pPr algn="ctr"/>
            <a:r>
              <a:rPr lang="pt-BR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Pb</a:t>
            </a:r>
            <a:r>
              <a:rPr lang="pt-BR" sz="3600" b="1" baseline="30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2+ </a:t>
            </a:r>
            <a:r>
              <a:rPr lang="pt-BR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+ S</a:t>
            </a:r>
            <a:r>
              <a:rPr lang="pt-BR" sz="3600" b="1" baseline="30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2- </a:t>
            </a:r>
            <a:r>
              <a:rPr lang="pt-BR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→ PbS↓ 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60032" y="4173315"/>
            <a:ext cx="1443037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черный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941534" y="2545085"/>
            <a:ext cx="1443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черный</a:t>
            </a:r>
            <a:endParaRPr lang="ru-RU" sz="28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11709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Качественная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реакция на сероводородную кислоту и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сульфиды.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288" y="3068960"/>
            <a:ext cx="79211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H</a:t>
            </a:r>
            <a:r>
              <a:rPr lang="pt-BR" sz="3600" b="1" baseline="-25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2</a:t>
            </a:r>
            <a:r>
              <a:rPr lang="pt-BR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S + </a:t>
            </a:r>
            <a:r>
              <a:rPr lang="pt-BR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Cu</a:t>
            </a:r>
            <a:r>
              <a:rPr 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SO</a:t>
            </a:r>
            <a:r>
              <a:rPr lang="pt-BR" sz="3600" b="1" baseline="-25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4</a:t>
            </a:r>
            <a:r>
              <a:rPr lang="pt-BR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 → CuS↓ + </a:t>
            </a:r>
            <a:r>
              <a:rPr lang="pt-BR" sz="3600" b="1" dirty="0" smtClean="0">
                <a:solidFill>
                  <a:srgbClr val="0000CC"/>
                </a:solidFill>
                <a:latin typeface="Cambria Math" pitchFamily="18" charset="0"/>
              </a:rPr>
              <a:t>H</a:t>
            </a:r>
            <a:r>
              <a:rPr lang="pt-BR" sz="3600" b="1" baseline="-25000" dirty="0" smtClean="0">
                <a:solidFill>
                  <a:srgbClr val="0000CC"/>
                </a:solidFill>
                <a:latin typeface="Cambria Math" pitchFamily="18" charset="0"/>
              </a:rPr>
              <a:t>2</a:t>
            </a:r>
            <a:r>
              <a:rPr lang="pt-BR" sz="3600" b="1" dirty="0" smtClean="0">
                <a:solidFill>
                  <a:srgbClr val="0000CC"/>
                </a:solidFill>
                <a:latin typeface="Cambria Math" pitchFamily="18" charset="0"/>
              </a:rPr>
              <a:t>SO</a:t>
            </a:r>
            <a:r>
              <a:rPr lang="pt-BR" sz="3600" b="1" baseline="-25000" dirty="0" smtClean="0">
                <a:solidFill>
                  <a:srgbClr val="0000CC"/>
                </a:solidFill>
                <a:latin typeface="Cambria Math" pitchFamily="18" charset="0"/>
              </a:rPr>
              <a:t>4</a:t>
            </a:r>
            <a:endParaRPr lang="pt-BR" sz="3600" b="1" dirty="0">
              <a:solidFill>
                <a:srgbClr val="0000CC"/>
              </a:solidFill>
              <a:latin typeface="Cambria Math" pitchFamily="18" charset="0"/>
            </a:endParaRPr>
          </a:p>
          <a:p>
            <a:pPr algn="ctr"/>
            <a:r>
              <a:rPr lang="ru-RU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С</a:t>
            </a:r>
            <a:r>
              <a:rPr 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u</a:t>
            </a:r>
            <a:r>
              <a:rPr lang="pt-BR" sz="3600" b="1" baseline="30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2+ </a:t>
            </a:r>
            <a:r>
              <a:rPr lang="pt-BR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+ S</a:t>
            </a:r>
            <a:r>
              <a:rPr lang="pt-BR" sz="3600" b="1" baseline="300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2- </a:t>
            </a:r>
            <a:r>
              <a:rPr lang="pt-BR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→ </a:t>
            </a:r>
            <a:r>
              <a:rPr lang="pt-BR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itchFamily="18" charset="0"/>
              </a:rPr>
              <a:t>CuS↓</a:t>
            </a:r>
            <a:endParaRPr lang="en-US" sz="40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 Math" pitchFamily="18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ольник 14"/>
          <p:cNvSpPr>
            <a:spLocks noChangeArrowheads="1"/>
          </p:cNvSpPr>
          <p:nvPr/>
        </p:nvSpPr>
        <p:spPr bwMode="auto">
          <a:xfrm>
            <a:off x="9205913" y="5562600"/>
            <a:ext cx="2698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000000"/>
                </a:solidFill>
              </a:rPr>
              <a:t>.</a:t>
            </a: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404810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800" dirty="0" smtClean="0">
                <a:latin typeface="+mn-lt"/>
                <a:cs typeface="+mn-cs"/>
              </a:rPr>
              <a:t>Многие сульфиды окрашены и нерастворимы в воде: </a:t>
            </a:r>
            <a:r>
              <a:rPr lang="en-US" sz="2800" dirty="0" err="1" smtClean="0">
                <a:latin typeface="+mn-lt"/>
                <a:cs typeface="+mn-cs"/>
              </a:rPr>
              <a:t>PbS</a:t>
            </a:r>
            <a:r>
              <a:rPr lang="en-US" sz="2800" dirty="0" smtClean="0">
                <a:latin typeface="+mn-lt"/>
                <a:cs typeface="+mn-cs"/>
              </a:rPr>
              <a:t> </a:t>
            </a:r>
            <a:r>
              <a:rPr lang="en-US" sz="2800" dirty="0">
                <a:latin typeface="+mn-lt"/>
                <a:cs typeface="+mn-cs"/>
              </a:rPr>
              <a:t>– </a:t>
            </a:r>
            <a:r>
              <a:rPr lang="ru-RU" sz="2800" dirty="0">
                <a:latin typeface="+mn-lt"/>
                <a:cs typeface="+mn-cs"/>
              </a:rPr>
              <a:t>черный, </a:t>
            </a:r>
            <a:r>
              <a:rPr lang="en-US" sz="2800" dirty="0">
                <a:latin typeface="+mn-lt"/>
                <a:cs typeface="+mn-cs"/>
              </a:rPr>
              <a:t> </a:t>
            </a:r>
            <a:r>
              <a:rPr lang="en-US" sz="2800" dirty="0" err="1">
                <a:latin typeface="+mn-lt"/>
                <a:cs typeface="+mn-cs"/>
              </a:rPr>
              <a:t>CdS</a:t>
            </a:r>
            <a:r>
              <a:rPr lang="en-US" sz="2800" dirty="0">
                <a:latin typeface="+mn-lt"/>
                <a:cs typeface="+mn-cs"/>
              </a:rPr>
              <a:t> – </a:t>
            </a:r>
            <a:r>
              <a:rPr lang="ru-RU" sz="2800" dirty="0">
                <a:latin typeface="+mn-lt"/>
                <a:cs typeface="+mn-cs"/>
              </a:rPr>
              <a:t>желтый, </a:t>
            </a:r>
            <a:r>
              <a:rPr lang="en-US" sz="2800" dirty="0">
                <a:latin typeface="+mn-lt"/>
                <a:cs typeface="+mn-cs"/>
              </a:rPr>
              <a:t> </a:t>
            </a:r>
            <a:r>
              <a:rPr lang="en-US" sz="2800" dirty="0" err="1">
                <a:latin typeface="+mn-lt"/>
                <a:cs typeface="+mn-cs"/>
              </a:rPr>
              <a:t>ZnS</a:t>
            </a:r>
            <a:r>
              <a:rPr lang="en-US" sz="2800" dirty="0">
                <a:latin typeface="+mn-lt"/>
                <a:cs typeface="+mn-cs"/>
              </a:rPr>
              <a:t> – </a:t>
            </a:r>
            <a:r>
              <a:rPr lang="ru-RU" sz="2800" dirty="0" smtClean="0">
                <a:latin typeface="+mn-lt"/>
                <a:cs typeface="+mn-cs"/>
              </a:rPr>
              <a:t>белый, </a:t>
            </a:r>
            <a:r>
              <a:rPr lang="en-US" sz="2800" dirty="0" err="1" smtClean="0">
                <a:latin typeface="+mn-lt"/>
                <a:cs typeface="+mn-cs"/>
              </a:rPr>
              <a:t>MnS</a:t>
            </a:r>
            <a:r>
              <a:rPr lang="en-US" sz="2800" dirty="0" smtClean="0">
                <a:latin typeface="+mn-lt"/>
                <a:cs typeface="+mn-cs"/>
              </a:rPr>
              <a:t> </a:t>
            </a:r>
            <a:r>
              <a:rPr lang="en-US" sz="2800" dirty="0">
                <a:latin typeface="+mn-lt"/>
                <a:cs typeface="+mn-cs"/>
              </a:rPr>
              <a:t>–</a:t>
            </a:r>
            <a:r>
              <a:rPr lang="ru-RU" sz="2800" dirty="0">
                <a:latin typeface="+mn-lt"/>
                <a:cs typeface="+mn-cs"/>
              </a:rPr>
              <a:t> розовый, </a:t>
            </a:r>
            <a:r>
              <a:rPr lang="en-US" sz="2800" dirty="0" err="1">
                <a:latin typeface="+mn-lt"/>
                <a:cs typeface="+mn-cs"/>
              </a:rPr>
              <a:t>CuS</a:t>
            </a:r>
            <a:r>
              <a:rPr lang="ru-RU" sz="2800" dirty="0">
                <a:latin typeface="+mn-lt"/>
                <a:cs typeface="+mn-cs"/>
              </a:rPr>
              <a:t> – черный, </a:t>
            </a:r>
            <a:r>
              <a:rPr lang="en-US" sz="2800" dirty="0">
                <a:latin typeface="+mn-lt"/>
                <a:cs typeface="+mn-cs"/>
              </a:rPr>
              <a:t> </a:t>
            </a:r>
            <a:r>
              <a:rPr lang="en-US" sz="2800" dirty="0" err="1">
                <a:latin typeface="+mn-lt"/>
                <a:cs typeface="+mn-cs"/>
              </a:rPr>
              <a:t>NiS</a:t>
            </a:r>
            <a:r>
              <a:rPr lang="ru-RU" sz="2800" dirty="0">
                <a:latin typeface="+mn-lt"/>
                <a:cs typeface="+mn-cs"/>
              </a:rPr>
              <a:t> – </a:t>
            </a:r>
            <a:r>
              <a:rPr lang="ru-RU" sz="2800" dirty="0" smtClean="0">
                <a:latin typeface="+mn-lt"/>
                <a:cs typeface="+mn-cs"/>
              </a:rPr>
              <a:t>черный.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2285992"/>
            <a:ext cx="7367908" cy="423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960"/>
            <a:ext cx="8301608" cy="136815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00CC"/>
                </a:solidFill>
              </a:rPr>
              <a:t>Области применения сероводорода</a:t>
            </a:r>
            <a:endParaRPr lang="ru-RU" sz="4000" b="1" dirty="0">
              <a:solidFill>
                <a:srgbClr val="0000CC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340768"/>
            <a:ext cx="8598555" cy="24482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660033"/>
                </a:solidFill>
              </a:rPr>
              <a:t>В химическом синтезе – получение серной кислоты, сульфидов.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660033"/>
                </a:solidFill>
              </a:rPr>
              <a:t>В медицине: в небольших количествах полезен, в качестве сероводородных ванн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660033"/>
                </a:solidFill>
              </a:rPr>
              <a:t>В аналитической химии для осаждения тяжелых металлов</a:t>
            </a:r>
            <a:endParaRPr lang="ru-RU" b="1" dirty="0">
              <a:solidFill>
                <a:srgbClr val="660033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95536" y="3766080"/>
            <a:ext cx="4471432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8183" y="3753066"/>
            <a:ext cx="36576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517221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4412" y="0"/>
            <a:ext cx="8229600" cy="1142984"/>
          </a:xfrm>
        </p:spPr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</a:rPr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285860"/>
            <a:ext cx="8786874" cy="55721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A50021"/>
                </a:solidFill>
              </a:rPr>
              <a:t>Учебник «Химия 9»,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A50021"/>
                </a:solidFill>
              </a:rPr>
              <a:t>автор Рудзитис Г.Е. и др. изд. Просвещение</a:t>
            </a:r>
          </a:p>
          <a:p>
            <a:pPr marL="0" indent="0"/>
            <a:r>
              <a:rPr lang="ru-RU" sz="3000" b="1" dirty="0" smtClean="0">
                <a:solidFill>
                  <a:srgbClr val="0000CC"/>
                </a:solidFill>
              </a:rPr>
              <a:t>параграф 19 </a:t>
            </a:r>
            <a:r>
              <a:rPr lang="ru-RU" sz="3000" b="1" dirty="0">
                <a:solidFill>
                  <a:srgbClr val="0000CC"/>
                </a:solidFill>
              </a:rPr>
              <a:t>изучить,  </a:t>
            </a:r>
            <a:r>
              <a:rPr lang="ru-RU" sz="3000" b="1" dirty="0" smtClean="0">
                <a:solidFill>
                  <a:srgbClr val="0000CC"/>
                </a:solidFill>
              </a:rPr>
              <a:t>письменно записать уравнения качественных реакций в молекулярном и ионном виде</a:t>
            </a:r>
            <a:endParaRPr lang="ru-RU" sz="3000" b="1" dirty="0">
              <a:solidFill>
                <a:srgbClr val="0000CC"/>
              </a:solidFill>
            </a:endParaRPr>
          </a:p>
          <a:p>
            <a:r>
              <a:rPr lang="ru-RU" sz="3000" b="1" kern="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(творческое задание: </a:t>
            </a:r>
            <a:r>
              <a:rPr lang="ru-RU" sz="3000" b="1" kern="0" dirty="0" smtClean="0">
                <a:solidFill>
                  <a:srgbClr val="0000CC"/>
                </a:solidFill>
                <a:cs typeface="Times New Roman" pitchFamily="18" charset="0"/>
              </a:rPr>
              <a:t>найдите ответ, почему картины старых мастеров со временем темнеют и теряют первоначальную яркость и красоту, а также каким способом реставраторы обновляют эти картины).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142852"/>
            <a:ext cx="2120900" cy="1617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32142088"/>
      </p:ext>
    </p:extLst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118591"/>
          </a:xfrm>
        </p:spPr>
        <p:txBody>
          <a:bodyPr/>
          <a:lstStyle/>
          <a:p>
            <a:r>
              <a:rPr lang="ru-RU" sz="3600" b="1" dirty="0" smtClean="0"/>
              <a:t>Проверочный тест по теме </a:t>
            </a:r>
            <a:r>
              <a:rPr lang="en-US" sz="3600" b="1" dirty="0" smtClean="0"/>
              <a:t>“</a:t>
            </a:r>
            <a:r>
              <a:rPr lang="ru-RU" sz="3600" b="1" dirty="0" smtClean="0"/>
              <a:t>Сера</a:t>
            </a:r>
            <a:r>
              <a:rPr lang="en-US" sz="3600" b="1" dirty="0" smtClean="0"/>
              <a:t>”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44824"/>
            <a:ext cx="6400800" cy="4327376"/>
          </a:xfrm>
        </p:spPr>
        <p:txBody>
          <a:bodyPr>
            <a:normAutofit/>
          </a:bodyPr>
          <a:lstStyle/>
          <a:p>
            <a:pPr marL="457200" indent="-457200" algn="l"/>
            <a:r>
              <a:rPr lang="ru-RU" sz="3200" b="1" dirty="0" smtClean="0">
                <a:solidFill>
                  <a:srgbClr val="0000CC"/>
                </a:solidFill>
              </a:rPr>
              <a:t>1. - 1</a:t>
            </a:r>
          </a:p>
          <a:p>
            <a:pPr marL="457200" indent="-457200" algn="l"/>
            <a:r>
              <a:rPr lang="ru-RU" sz="3200" b="1" dirty="0" smtClean="0">
                <a:solidFill>
                  <a:srgbClr val="0000CC"/>
                </a:solidFill>
              </a:rPr>
              <a:t>2.– 3</a:t>
            </a:r>
          </a:p>
          <a:p>
            <a:pPr marL="457200" indent="-457200" algn="l"/>
            <a:r>
              <a:rPr lang="ru-RU" sz="3200" b="1" dirty="0" smtClean="0">
                <a:solidFill>
                  <a:srgbClr val="0000CC"/>
                </a:solidFill>
              </a:rPr>
              <a:t>3. – 3</a:t>
            </a:r>
          </a:p>
          <a:p>
            <a:pPr marL="457200" indent="-457200" algn="l"/>
            <a:r>
              <a:rPr lang="ru-RU" sz="3200" b="1" dirty="0" smtClean="0">
                <a:solidFill>
                  <a:srgbClr val="0000CC"/>
                </a:solidFill>
              </a:rPr>
              <a:t>4. - 3</a:t>
            </a:r>
          </a:p>
          <a:p>
            <a:pPr marL="457200" indent="-457200" algn="l"/>
            <a:r>
              <a:rPr lang="ru-RU" sz="3200" b="1" dirty="0" smtClean="0">
                <a:solidFill>
                  <a:srgbClr val="0000CC"/>
                </a:solidFill>
              </a:rPr>
              <a:t>5. – 3</a:t>
            </a:r>
          </a:p>
          <a:p>
            <a:pPr marL="457200" indent="-457200" algn="l"/>
            <a:r>
              <a:rPr lang="ru-RU" sz="3200" b="1" dirty="0" smtClean="0">
                <a:solidFill>
                  <a:srgbClr val="0000CC"/>
                </a:solidFill>
              </a:rPr>
              <a:t>6. – 4</a:t>
            </a:r>
          </a:p>
          <a:p>
            <a:pPr marL="457200" indent="-457200" algn="l"/>
            <a:r>
              <a:rPr lang="ru-RU" sz="3200" b="1" dirty="0" smtClean="0">
                <a:solidFill>
                  <a:srgbClr val="0000CC"/>
                </a:solidFill>
              </a:rPr>
              <a:t>7. - 2</a:t>
            </a:r>
            <a:endParaRPr lang="ru-RU" sz="32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0"/>
            <a:ext cx="7772400" cy="4267200"/>
          </a:xfrm>
        </p:spPr>
        <p:txBody>
          <a:bodyPr/>
          <a:lstStyle/>
          <a:p>
            <a:pPr algn="l"/>
            <a:r>
              <a:rPr lang="ru-RU" sz="3200" dirty="0" smtClean="0"/>
              <a:t>Я всюду есть – но понемножку,</a:t>
            </a:r>
            <a:br>
              <a:rPr lang="ru-RU" sz="3200" dirty="0" smtClean="0"/>
            </a:br>
            <a:r>
              <a:rPr lang="ru-RU" sz="3200" dirty="0" smtClean="0"/>
              <a:t>Черню серебряную ложку.</a:t>
            </a:r>
            <a:br>
              <a:rPr lang="ru-RU" sz="3200" dirty="0" smtClean="0"/>
            </a:br>
            <a:r>
              <a:rPr lang="ru-RU" sz="3200" dirty="0" smtClean="0"/>
              <a:t>Когда испорчено яйцо, </a:t>
            </a:r>
            <a:br>
              <a:rPr lang="ru-RU" sz="3200" dirty="0" smtClean="0"/>
            </a:br>
            <a:r>
              <a:rPr lang="ru-RU" sz="3200" dirty="0" smtClean="0"/>
              <a:t>Я тоже сразу налицо</a:t>
            </a:r>
            <a:br>
              <a:rPr lang="ru-RU" sz="3200" dirty="0" smtClean="0"/>
            </a:br>
            <a:r>
              <a:rPr lang="ru-RU" sz="3200" dirty="0" smtClean="0"/>
              <a:t>Я отбиваю аппетит</a:t>
            </a:r>
            <a:br>
              <a:rPr lang="ru-RU" sz="3200" dirty="0" smtClean="0"/>
            </a:br>
            <a:r>
              <a:rPr lang="ru-RU" sz="3200" dirty="0" smtClean="0"/>
              <a:t>И очень сильно ядовит.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0"/>
            <a:ext cx="4572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928802"/>
            <a:ext cx="3864643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142984"/>
            <a:ext cx="7772400" cy="4267200"/>
          </a:xfrm>
        </p:spPr>
        <p:txBody>
          <a:bodyPr/>
          <a:lstStyle/>
          <a:p>
            <a:r>
              <a:rPr lang="ru-RU" sz="3600" b="1" i="1" dirty="0" smtClean="0"/>
              <a:t>"…Тогда услышал я (о, диво!), запах скверный,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i="1" dirty="0" smtClean="0"/>
              <a:t>Как будто тухлое </a:t>
            </a:r>
            <a:r>
              <a:rPr lang="ru-RU" sz="3600" b="1" i="1" dirty="0" err="1" smtClean="0"/>
              <a:t>разбилося</a:t>
            </a:r>
            <a:r>
              <a:rPr lang="ru-RU" sz="3600" b="1" i="1" dirty="0" smtClean="0"/>
              <a:t> яйцо,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i="1" dirty="0" smtClean="0"/>
              <a:t>Или карантинный страж курил жаровней серной.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i="1" dirty="0" smtClean="0"/>
              <a:t>Я, нос себе зажав, отворотил лицо..." 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 </a:t>
            </a:r>
            <a:br>
              <a:rPr lang="ru-RU" sz="3600" b="1" dirty="0" smtClean="0"/>
            </a:b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4429132"/>
            <a:ext cx="6400800" cy="1219200"/>
          </a:xfrm>
        </p:spPr>
        <p:txBody>
          <a:bodyPr/>
          <a:lstStyle/>
          <a:p>
            <a:pPr algn="r"/>
            <a:r>
              <a:rPr lang="ru-RU" b="1" i="1" dirty="0" smtClean="0">
                <a:solidFill>
                  <a:schemeClr val="tx1"/>
                </a:solidFill>
              </a:rPr>
              <a:t>А.С. Пушкин</a:t>
            </a:r>
            <a:endParaRPr lang="ru-RU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142984"/>
            <a:ext cx="7772400" cy="2315343"/>
          </a:xfrm>
        </p:spPr>
        <p:txBody>
          <a:bodyPr/>
          <a:lstStyle/>
          <a:p>
            <a:r>
              <a:rPr lang="ru-RU" sz="4400" b="1" dirty="0" smtClean="0">
                <a:solidFill>
                  <a:srgbClr val="0000CC"/>
                </a:solidFill>
              </a:rPr>
              <a:t>Сероводород.</a:t>
            </a:r>
            <a:br>
              <a:rPr lang="ru-RU" sz="4400" b="1" dirty="0" smtClean="0">
                <a:solidFill>
                  <a:srgbClr val="0000CC"/>
                </a:solidFill>
              </a:rPr>
            </a:br>
            <a:r>
              <a:rPr lang="ru-RU" sz="4400" b="1" dirty="0" smtClean="0">
                <a:solidFill>
                  <a:srgbClr val="0000CC"/>
                </a:solidFill>
              </a:rPr>
              <a:t>Строение, свойства и применение. Сульфиды</a:t>
            </a:r>
            <a:endParaRPr lang="ru-RU" sz="4400" b="1" dirty="0">
              <a:solidFill>
                <a:srgbClr val="0000CC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500042"/>
            <a:ext cx="6400800" cy="5040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МКОУ </a:t>
            </a:r>
            <a:r>
              <a:rPr lang="en-US" sz="2800" b="1" dirty="0" smtClean="0">
                <a:solidFill>
                  <a:srgbClr val="C00000"/>
                </a:solidFill>
              </a:rPr>
              <a:t>“</a:t>
            </a:r>
            <a:r>
              <a:rPr lang="ru-RU" sz="2800" b="1" dirty="0" smtClean="0">
                <a:solidFill>
                  <a:srgbClr val="C00000"/>
                </a:solidFill>
              </a:rPr>
              <a:t>ЯМГ им. </a:t>
            </a:r>
            <a:r>
              <a:rPr lang="ru-RU" sz="2800" b="1" dirty="0" err="1" smtClean="0">
                <a:solidFill>
                  <a:srgbClr val="C00000"/>
                </a:solidFill>
              </a:rPr>
              <a:t>Хаглышевой</a:t>
            </a:r>
            <a:r>
              <a:rPr lang="ru-RU" sz="2800" b="1" dirty="0" smtClean="0">
                <a:solidFill>
                  <a:srgbClr val="C00000"/>
                </a:solidFill>
              </a:rPr>
              <a:t> Е.К.</a:t>
            </a:r>
            <a:r>
              <a:rPr lang="en-US" sz="2800" b="1" dirty="0" smtClean="0">
                <a:solidFill>
                  <a:srgbClr val="C00000"/>
                </a:solidFill>
              </a:rPr>
              <a:t>”</a:t>
            </a:r>
            <a:endParaRPr lang="ru-RU" sz="2800" b="1" dirty="0" smtClean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9344" y="5345832"/>
            <a:ext cx="5904656" cy="1512168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Составитель:</a:t>
            </a:r>
          </a:p>
          <a:p>
            <a:pPr algn="ctr"/>
            <a:r>
              <a:rPr lang="ru-RU" sz="2400" b="1" dirty="0" smtClean="0"/>
              <a:t>Гапотченко И.В. учитель химии </a:t>
            </a:r>
          </a:p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643042" y="3571876"/>
            <a:ext cx="70009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Познать истину – значит понять сущее.</a:t>
            </a:r>
            <a:endParaRPr lang="ru-RU" altLang="zh-CN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Познать сущее нельзя извне, можно только изнутри.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Н.А.Бердяев.</a:t>
            </a: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5681356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17752" y="188640"/>
            <a:ext cx="8229600" cy="792088"/>
          </a:xfrm>
        </p:spPr>
        <p:txBody>
          <a:bodyPr/>
          <a:lstStyle/>
          <a:p>
            <a:r>
              <a:rPr lang="en-US" sz="4800" b="1" dirty="0" smtClean="0">
                <a:solidFill>
                  <a:srgbClr val="0000CC"/>
                </a:solidFill>
              </a:rPr>
              <a:t>H</a:t>
            </a:r>
            <a:r>
              <a:rPr lang="en-US" sz="2800" b="1" dirty="0" smtClean="0">
                <a:solidFill>
                  <a:srgbClr val="0000CC"/>
                </a:solidFill>
              </a:rPr>
              <a:t>2</a:t>
            </a:r>
            <a:r>
              <a:rPr lang="en-US" sz="4800" b="1" dirty="0" smtClean="0">
                <a:solidFill>
                  <a:srgbClr val="0000CC"/>
                </a:solidFill>
              </a:rPr>
              <a:t>S - </a:t>
            </a:r>
            <a:r>
              <a:rPr lang="ru-RU" sz="4800" b="1" dirty="0" smtClean="0">
                <a:solidFill>
                  <a:srgbClr val="0000CC"/>
                </a:solidFill>
              </a:rPr>
              <a:t>сероводород</a:t>
            </a:r>
            <a:endParaRPr lang="ru-RU" sz="4800" b="1" dirty="0">
              <a:solidFill>
                <a:srgbClr val="0000CC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251520" y="1196752"/>
            <a:ext cx="8574980" cy="4526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Нахождение в природе: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– в вулканических газах;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– в минеральных источниках;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–  при гниении органических веществ.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3284984"/>
            <a:ext cx="3672408" cy="3213357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0" y="3284984"/>
            <a:ext cx="4856916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702111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772400" cy="1118591"/>
          </a:xfrm>
        </p:spPr>
        <p:txBody>
          <a:bodyPr/>
          <a:lstStyle/>
          <a:p>
            <a:endParaRPr lang="ru-RU" sz="3600" b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44824"/>
            <a:ext cx="6400800" cy="4327376"/>
          </a:xfrm>
        </p:spPr>
        <p:txBody>
          <a:bodyPr>
            <a:normAutofit/>
          </a:bodyPr>
          <a:lstStyle/>
          <a:p>
            <a:pPr marL="457200" indent="-457200" algn="l"/>
            <a:endParaRPr lang="ru-RU" sz="3200" b="1" dirty="0" smtClean="0">
              <a:solidFill>
                <a:srgbClr val="0000CC"/>
              </a:solidFill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39552" y="1052736"/>
          <a:ext cx="7927021" cy="4536504"/>
        </p:xfrm>
        <a:graphic>
          <a:graphicData uri="http://schemas.openxmlformats.org/presentationml/2006/ole">
            <p:oleObj spid="_x0000_s1026" name="Объект упаковщика для оболочки" showAsIcon="1" r:id="rId3" imgW="1593000" imgH="455760" progId="Package">
              <p:embed/>
            </p:oleObj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088" y="116632"/>
            <a:ext cx="9111912" cy="907504"/>
          </a:xfrm>
        </p:spPr>
        <p:txBody>
          <a:bodyPr/>
          <a:lstStyle/>
          <a:p>
            <a:r>
              <a:rPr lang="ru-RU" sz="4800" b="1" dirty="0" smtClean="0">
                <a:solidFill>
                  <a:srgbClr val="0000CC"/>
                </a:solidFill>
              </a:rPr>
              <a:t>Получение</a:t>
            </a:r>
            <a:r>
              <a:rPr lang="en-US" sz="4800" b="1" dirty="0" smtClean="0">
                <a:solidFill>
                  <a:srgbClr val="0000CC"/>
                </a:solidFill>
              </a:rPr>
              <a:t> </a:t>
            </a:r>
            <a:r>
              <a:rPr lang="ru-RU" sz="4800" b="1" dirty="0" smtClean="0">
                <a:solidFill>
                  <a:srgbClr val="0000CC"/>
                </a:solidFill>
              </a:rPr>
              <a:t>сероводорода</a:t>
            </a:r>
            <a:endParaRPr lang="ru-RU" sz="4800" b="1" dirty="0">
              <a:solidFill>
                <a:srgbClr val="0000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043608" y="5733256"/>
            <a:ext cx="6840760" cy="9361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err="1" smtClean="0">
                <a:solidFill>
                  <a:schemeClr val="tx1"/>
                </a:solidFill>
              </a:rPr>
              <a:t>FeS</a:t>
            </a:r>
            <a:r>
              <a:rPr lang="en-US" sz="3600" b="1" dirty="0" smtClean="0">
                <a:solidFill>
                  <a:schemeClr val="tx1"/>
                </a:solidFill>
              </a:rPr>
              <a:t> + 2H</a:t>
            </a:r>
            <a:r>
              <a:rPr lang="ru-RU" sz="3600" b="1" dirty="0" smtClean="0">
                <a:solidFill>
                  <a:schemeClr val="tx1"/>
                </a:solidFill>
              </a:rPr>
              <a:t>С</a:t>
            </a:r>
            <a:r>
              <a:rPr lang="en-US" sz="3600" b="1" dirty="0" smtClean="0">
                <a:solidFill>
                  <a:schemeClr val="tx1"/>
                </a:solidFill>
              </a:rPr>
              <a:t>l </a:t>
            </a:r>
            <a:r>
              <a:rPr lang="en-US" sz="36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→ </a:t>
            </a:r>
            <a:r>
              <a:rPr lang="en-US" sz="3600" b="1" dirty="0" smtClean="0">
                <a:solidFill>
                  <a:schemeClr val="tx1"/>
                </a:solidFill>
              </a:rPr>
              <a:t>FeCl</a:t>
            </a:r>
            <a:r>
              <a:rPr lang="en-US" b="1" dirty="0" smtClean="0">
                <a:solidFill>
                  <a:schemeClr val="tx1"/>
                </a:solidFill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</a:rPr>
              <a:t> + H</a:t>
            </a:r>
            <a:r>
              <a:rPr lang="en-US" b="1" dirty="0" smtClean="0">
                <a:solidFill>
                  <a:schemeClr val="tx1"/>
                </a:solidFill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</a:rPr>
              <a:t>S </a:t>
            </a:r>
            <a:r>
              <a:rPr lang="en-US" sz="36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↑</a:t>
            </a:r>
            <a:endParaRPr lang="ru-RU" sz="3600" b="1" dirty="0" smtClean="0">
              <a:solidFill>
                <a:schemeClr val="tx1"/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197510" y="980728"/>
            <a:ext cx="4030674" cy="4611104"/>
          </a:xfrm>
        </p:spPr>
      </p:pic>
      <p:sp>
        <p:nvSpPr>
          <p:cNvPr id="13" name="Скругленный прямоугольник 12"/>
          <p:cNvSpPr/>
          <p:nvPr/>
        </p:nvSpPr>
        <p:spPr>
          <a:xfrm>
            <a:off x="4644008" y="4077072"/>
            <a:ext cx="1508680" cy="5040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</a:rPr>
              <a:t>HCl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76056" y="1986648"/>
            <a:ext cx="1220648" cy="5040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H</a:t>
            </a:r>
            <a:r>
              <a:rPr lang="en-US" sz="2000" b="1" dirty="0" smtClean="0">
                <a:solidFill>
                  <a:srgbClr val="C00000"/>
                </a:solidFill>
              </a:rPr>
              <a:t>2</a:t>
            </a:r>
            <a:r>
              <a:rPr lang="en-US" sz="2800" b="1" dirty="0" smtClean="0">
                <a:solidFill>
                  <a:srgbClr val="C00000"/>
                </a:solidFill>
              </a:rPr>
              <a:t>S</a:t>
            </a:r>
            <a:r>
              <a:rPr lang="en-US" sz="28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↑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123728" y="2492896"/>
            <a:ext cx="1008112" cy="5040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</a:rPr>
              <a:t>FeS</a:t>
            </a:r>
            <a:endParaRPr lang="ru-RU" sz="2800" b="1" dirty="0">
              <a:solidFill>
                <a:srgbClr val="C000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612996" y="2996952"/>
            <a:ext cx="662860" cy="864096"/>
          </a:xfrm>
          <a:prstGeom prst="straightConnector1">
            <a:avLst/>
          </a:prstGeom>
          <a:ln w="3810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4127775" y="4434765"/>
            <a:ext cx="720080" cy="252028"/>
          </a:xfrm>
          <a:prstGeom prst="straightConnector1">
            <a:avLst/>
          </a:prstGeom>
          <a:ln w="3810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948019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31646" r="38754"/>
          <a:stretch>
            <a:fillRect/>
          </a:stretch>
        </p:blipFill>
        <p:spPr bwMode="auto">
          <a:xfrm>
            <a:off x="142844" y="928670"/>
            <a:ext cx="2571768" cy="278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10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ltGray">
          <a:xfrm>
            <a:off x="1428728" y="4000504"/>
            <a:ext cx="2512143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000372"/>
            <a:ext cx="35052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87624" y="188640"/>
            <a:ext cx="7056784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Строение молекулы </a:t>
            </a:r>
            <a:r>
              <a:rPr lang="en-US" sz="4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H</a:t>
            </a:r>
            <a:r>
              <a:rPr lang="en-US" sz="2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2</a:t>
            </a:r>
            <a:r>
              <a:rPr lang="en-US" sz="4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S</a:t>
            </a:r>
            <a:endParaRPr lang="ru-RU" sz="40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5385792" cy="4572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44619" y="1285860"/>
            <a:ext cx="5537670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Ковалентная полярная связь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Молекулярная кристаллическая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решетка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308</TotalTime>
  <Words>424</Words>
  <Application>Microsoft Office PowerPoint</Application>
  <PresentationFormat>Экран (4:3)</PresentationFormat>
  <Paragraphs>91</Paragraphs>
  <Slides>19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Исполнительная</vt:lpstr>
      <vt:lpstr>Пакет</vt:lpstr>
      <vt:lpstr>Слайд 1</vt:lpstr>
      <vt:lpstr>Проверочный тест по теме “Сера”</vt:lpstr>
      <vt:lpstr>Я всюду есть – но понемножку, Черню серебряную ложку. Когда испорчено яйцо,  Я тоже сразу налицо Я отбиваю аппетит И очень сильно ядовит. </vt:lpstr>
      <vt:lpstr>"…Тогда услышал я (о, диво!), запах скверный, Как будто тухлое разбилося яйцо, Или карантинный страж курил жаровней серной. Я, нос себе зажав, отворотил лицо..."    </vt:lpstr>
      <vt:lpstr>Сероводород. Строение, свойства и применение. Сульфиды</vt:lpstr>
      <vt:lpstr>H2S - сероводород</vt:lpstr>
      <vt:lpstr>Слайд 7</vt:lpstr>
      <vt:lpstr>Получение сероводорода</vt:lpstr>
      <vt:lpstr>Слайд 9</vt:lpstr>
      <vt:lpstr>   H2S - сероводород</vt:lpstr>
      <vt:lpstr>Возникает проблема:</vt:lpstr>
      <vt:lpstr>Химические свойства сероводорода</vt:lpstr>
      <vt:lpstr>Химические свойства сероводорода</vt:lpstr>
      <vt:lpstr>Слайд 14</vt:lpstr>
      <vt:lpstr>Качественные реакции на сульфид-ион</vt:lpstr>
      <vt:lpstr>Слайд 16</vt:lpstr>
      <vt:lpstr>Слайд 17</vt:lpstr>
      <vt:lpstr>Области применения сероводорода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Сероводород. Сульфиды</dc:title>
  <dc:creator>Максим</dc:creator>
  <cp:lastModifiedBy>Компьютер</cp:lastModifiedBy>
  <cp:revision>38</cp:revision>
  <dcterms:created xsi:type="dcterms:W3CDTF">2020-11-22T19:57:10Z</dcterms:created>
  <dcterms:modified xsi:type="dcterms:W3CDTF">2023-11-28T07:55:18Z</dcterms:modified>
</cp:coreProperties>
</file>