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chem-astu.ru/chair/study/genchem/r4_3_2.htm#Diss_H2O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 smtClean="0"/>
              <a:t>Гидроксиды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1811874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930226"/>
          </a:xfrm>
        </p:spPr>
        <p:txBody>
          <a:bodyPr>
            <a:noAutofit/>
          </a:bodyPr>
          <a:lstStyle/>
          <a:p>
            <a:pPr algn="ctr"/>
            <a:r>
              <a:rPr lang="ru-RU" sz="10000" dirty="0" err="1" smtClean="0"/>
              <a:t>Ме</a:t>
            </a:r>
            <a:r>
              <a:rPr lang="ru-RU" sz="10000" dirty="0" smtClean="0"/>
              <a:t> ОН</a:t>
            </a:r>
            <a:endParaRPr lang="ru-RU" sz="10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2204864"/>
            <a:ext cx="7530040" cy="4043536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rgbClr val="383838"/>
                </a:solidFill>
                <a:latin typeface="Open Sans"/>
              </a:rPr>
              <a:t>Гидроксиды </a:t>
            </a:r>
            <a:r>
              <a:rPr lang="ru-RU" dirty="0">
                <a:solidFill>
                  <a:srgbClr val="383838"/>
                </a:solidFill>
                <a:latin typeface="Open Sans"/>
              </a:rPr>
              <a:t>(основания) – это сложные вещества, состоящие из атомов металла, соединенных с одной или несколькими гидроксильными группами (ОН). </a:t>
            </a:r>
            <a:endParaRPr lang="ru-RU" dirty="0" smtClean="0">
              <a:solidFill>
                <a:srgbClr val="383838"/>
              </a:solidFill>
              <a:latin typeface="Open Sans"/>
            </a:endParaRPr>
          </a:p>
          <a:p>
            <a:pPr algn="just"/>
            <a:r>
              <a:rPr lang="ru-RU" dirty="0" smtClean="0">
                <a:solidFill>
                  <a:srgbClr val="383838"/>
                </a:solidFill>
                <a:latin typeface="Open Sans"/>
              </a:rPr>
              <a:t>У </a:t>
            </a:r>
            <a:r>
              <a:rPr lang="ru-RU" dirty="0">
                <a:solidFill>
                  <a:srgbClr val="383838"/>
                </a:solidFill>
                <a:latin typeface="Open Sans"/>
              </a:rPr>
              <a:t>(ОН) валентность = I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2841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/>
          <a:lstStyle/>
          <a:p>
            <a:pPr algn="ctr"/>
            <a:r>
              <a:rPr lang="ru-RU" sz="4400" b="1" dirty="0" smtClean="0"/>
              <a:t>Растворимые</a:t>
            </a:r>
            <a:r>
              <a:rPr lang="ru-RU" dirty="0" smtClean="0"/>
              <a:t>: </a:t>
            </a:r>
          </a:p>
          <a:p>
            <a:pPr marL="82296" indent="0">
              <a:buNone/>
            </a:pPr>
            <a:r>
              <a:rPr lang="ru-RU" dirty="0" smtClean="0"/>
              <a:t>растворяются в воде </a:t>
            </a:r>
            <a:r>
              <a:rPr lang="ru-RU" dirty="0"/>
              <a:t>(образованные щелочными и щелочноземельными металлами - </a:t>
            </a:r>
            <a:r>
              <a:rPr lang="ru-RU" dirty="0" err="1"/>
              <a:t>Li</a:t>
            </a:r>
            <a:r>
              <a:rPr lang="ru-RU" dirty="0"/>
              <a:t>, </a:t>
            </a:r>
            <a:r>
              <a:rPr lang="ru-RU" dirty="0" err="1"/>
              <a:t>Na</a:t>
            </a:r>
            <a:r>
              <a:rPr lang="ru-RU" dirty="0"/>
              <a:t>, K, </a:t>
            </a:r>
            <a:r>
              <a:rPr lang="ru-RU" dirty="0" err="1"/>
              <a:t>Cs</a:t>
            </a:r>
            <a:r>
              <a:rPr lang="ru-RU" dirty="0"/>
              <a:t>, </a:t>
            </a:r>
            <a:r>
              <a:rPr lang="ru-RU" dirty="0" err="1"/>
              <a:t>Rb</a:t>
            </a:r>
            <a:r>
              <a:rPr lang="ru-RU" dirty="0"/>
              <a:t>, </a:t>
            </a:r>
            <a:r>
              <a:rPr lang="ru-RU" dirty="0" err="1"/>
              <a:t>Fr</a:t>
            </a:r>
            <a:r>
              <a:rPr lang="ru-RU" dirty="0"/>
              <a:t>, </a:t>
            </a:r>
            <a:r>
              <a:rPr lang="ru-RU" dirty="0" err="1"/>
              <a:t>Ca</a:t>
            </a:r>
            <a:r>
              <a:rPr lang="ru-RU" dirty="0"/>
              <a:t>, </a:t>
            </a:r>
            <a:r>
              <a:rPr lang="ru-RU" dirty="0" err="1"/>
              <a:t>Sr</a:t>
            </a:r>
            <a:r>
              <a:rPr lang="ru-RU" dirty="0"/>
              <a:t>, </a:t>
            </a:r>
            <a:r>
              <a:rPr lang="ru-RU" dirty="0" err="1"/>
              <a:t>Ba</a:t>
            </a:r>
            <a:r>
              <a:rPr lang="ru-RU" dirty="0"/>
              <a:t> и поэтому называемые </a:t>
            </a:r>
            <a:r>
              <a:rPr lang="ru-RU" b="1" dirty="0"/>
              <a:t>щелочами</a:t>
            </a:r>
            <a:r>
              <a:rPr lang="ru-RU" dirty="0" smtClean="0"/>
              <a:t>)</a:t>
            </a:r>
          </a:p>
          <a:p>
            <a:endParaRPr lang="ru-RU" dirty="0"/>
          </a:p>
          <a:p>
            <a:pPr marL="82296" indent="0">
              <a:buNone/>
            </a:pPr>
            <a:r>
              <a:rPr lang="ru-RU" dirty="0" err="1" smtClean="0"/>
              <a:t>LiОН</a:t>
            </a:r>
            <a:r>
              <a:rPr lang="ru-RU" dirty="0" smtClean="0"/>
              <a:t>   </a:t>
            </a:r>
            <a:r>
              <a:rPr lang="ru-RU" dirty="0" err="1" smtClean="0"/>
              <a:t>Na</a:t>
            </a:r>
            <a:r>
              <a:rPr lang="ru-RU" dirty="0" err="1"/>
              <a:t>ОН</a:t>
            </a:r>
            <a:r>
              <a:rPr lang="ru-RU" dirty="0"/>
              <a:t> </a:t>
            </a:r>
            <a:r>
              <a:rPr lang="ru-RU" dirty="0" smtClean="0"/>
              <a:t>  KОН   </a:t>
            </a:r>
            <a:r>
              <a:rPr lang="ru-RU" dirty="0" err="1" smtClean="0"/>
              <a:t>Ca</a:t>
            </a:r>
            <a:r>
              <a:rPr lang="ru-RU" dirty="0" smtClean="0"/>
              <a:t>(ОН)2   </a:t>
            </a:r>
            <a:r>
              <a:rPr lang="ru-RU" dirty="0" err="1" smtClean="0"/>
              <a:t>Ba</a:t>
            </a:r>
            <a:r>
              <a:rPr lang="ru-RU" dirty="0" smtClean="0"/>
              <a:t>(ОН)2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7309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/>
          <a:lstStyle/>
          <a:p>
            <a:pPr algn="ctr"/>
            <a:r>
              <a:rPr lang="ru-RU" sz="4400" b="1" dirty="0" smtClean="0"/>
              <a:t>Не растворимые</a:t>
            </a:r>
            <a:r>
              <a:rPr lang="ru-RU" dirty="0" smtClean="0"/>
              <a:t>: </a:t>
            </a:r>
          </a:p>
          <a:p>
            <a:pPr marL="82296" indent="0">
              <a:buNone/>
            </a:pPr>
            <a:r>
              <a:rPr lang="ru-RU" sz="3600" dirty="0" smtClean="0"/>
              <a:t>Не растворяются в воде </a:t>
            </a:r>
            <a:r>
              <a:rPr lang="ru-RU" sz="3600" dirty="0"/>
              <a:t>(образованные </a:t>
            </a:r>
            <a:r>
              <a:rPr lang="ru-RU" sz="3600" dirty="0" smtClean="0"/>
              <a:t>металлами </a:t>
            </a:r>
            <a:r>
              <a:rPr lang="ru-RU" sz="3600" dirty="0"/>
              <a:t>- </a:t>
            </a:r>
            <a:r>
              <a:rPr lang="en-US" sz="3600" dirty="0" smtClean="0"/>
              <a:t>Mg</a:t>
            </a:r>
            <a:r>
              <a:rPr lang="ru-RU" sz="3600" dirty="0" smtClean="0"/>
              <a:t>,</a:t>
            </a:r>
            <a:r>
              <a:rPr lang="en-US" sz="3600" dirty="0" smtClean="0"/>
              <a:t> Fe</a:t>
            </a:r>
            <a:r>
              <a:rPr lang="ru-RU" sz="3600" dirty="0" smtClean="0"/>
              <a:t>,</a:t>
            </a:r>
            <a:r>
              <a:rPr lang="en-US" sz="3600" dirty="0" smtClean="0"/>
              <a:t> Cu</a:t>
            </a:r>
            <a:r>
              <a:rPr lang="ru-RU" sz="3600" dirty="0" smtClean="0"/>
              <a:t>,</a:t>
            </a:r>
            <a:r>
              <a:rPr lang="en-US" sz="3600" dirty="0" smtClean="0"/>
              <a:t> </a:t>
            </a:r>
            <a:r>
              <a:rPr lang="en-US" sz="3600" dirty="0" err="1" smtClean="0"/>
              <a:t>Mn</a:t>
            </a:r>
            <a:r>
              <a:rPr lang="ru-RU" sz="3600" dirty="0"/>
              <a:t> </a:t>
            </a:r>
            <a:r>
              <a:rPr lang="ru-RU" sz="3600" dirty="0" smtClean="0"/>
              <a:t>)</a:t>
            </a:r>
          </a:p>
          <a:p>
            <a:endParaRPr lang="ru-RU" sz="3600" dirty="0"/>
          </a:p>
          <a:p>
            <a:pPr marL="82296" indent="0" algn="ctr">
              <a:buNone/>
            </a:pPr>
            <a:r>
              <a:rPr lang="en-US" sz="3600" dirty="0" smtClean="0"/>
              <a:t>Mg </a:t>
            </a:r>
            <a:r>
              <a:rPr lang="ru-RU" sz="3600" dirty="0" smtClean="0"/>
              <a:t>(ОН)2   </a:t>
            </a:r>
            <a:r>
              <a:rPr lang="en-US" sz="3600" dirty="0" smtClean="0"/>
              <a:t>Fe </a:t>
            </a:r>
            <a:r>
              <a:rPr lang="ru-RU" sz="3600" dirty="0" smtClean="0"/>
              <a:t>(ОН)2  </a:t>
            </a:r>
            <a:r>
              <a:rPr lang="en-US" sz="3600" dirty="0" smtClean="0"/>
              <a:t>Cu</a:t>
            </a:r>
            <a:r>
              <a:rPr lang="ru-RU" sz="3600" dirty="0"/>
              <a:t>(ОН)2</a:t>
            </a:r>
            <a:r>
              <a:rPr lang="en-US" sz="3600" dirty="0" smtClean="0"/>
              <a:t> </a:t>
            </a:r>
            <a:r>
              <a:rPr lang="ru-RU" sz="3600" dirty="0" smtClean="0"/>
              <a:t> </a:t>
            </a:r>
            <a:r>
              <a:rPr lang="en-US" sz="3600" dirty="0" err="1" smtClean="0"/>
              <a:t>Mn</a:t>
            </a:r>
            <a:r>
              <a:rPr lang="ru-RU" sz="3600" dirty="0"/>
              <a:t>(ОН)2</a:t>
            </a:r>
          </a:p>
        </p:txBody>
      </p:sp>
    </p:spTree>
    <p:extLst>
      <p:ext uri="{BB962C8B-B14F-4D97-AF65-F5344CB8AC3E}">
        <p14:creationId xmlns:p14="http://schemas.microsoft.com/office/powerpoint/2010/main" val="2133015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/>
          <a:lstStyle/>
          <a:p>
            <a:pPr algn="ctr"/>
            <a:r>
              <a:rPr lang="ru-RU" sz="4400" b="1" dirty="0" smtClean="0"/>
              <a:t>Амфотерные</a:t>
            </a:r>
            <a:r>
              <a:rPr lang="ru-RU" dirty="0" smtClean="0"/>
              <a:t>: </a:t>
            </a:r>
          </a:p>
          <a:p>
            <a:pPr marL="82296" indent="0">
              <a:buNone/>
            </a:pPr>
            <a:r>
              <a:rPr lang="ru-RU" dirty="0" smtClean="0"/>
              <a:t>Не растворяются в воде </a:t>
            </a:r>
            <a:r>
              <a:rPr lang="ru-RU" dirty="0"/>
              <a:t>(образованные </a:t>
            </a:r>
            <a:r>
              <a:rPr lang="ru-RU" dirty="0" smtClean="0"/>
              <a:t>металлами –</a:t>
            </a:r>
            <a:r>
              <a:rPr lang="en-US" dirty="0" smtClean="0"/>
              <a:t> Zn</a:t>
            </a:r>
            <a:r>
              <a:rPr lang="ru-RU" dirty="0" smtClean="0"/>
              <a:t>, </a:t>
            </a:r>
            <a:r>
              <a:rPr lang="en-US" dirty="0" smtClean="0"/>
              <a:t>Al</a:t>
            </a:r>
            <a:r>
              <a:rPr lang="ru-RU" dirty="0" smtClean="0"/>
              <a:t>,</a:t>
            </a:r>
            <a:r>
              <a:rPr lang="en-US" dirty="0" smtClean="0"/>
              <a:t> Cr</a:t>
            </a:r>
            <a:r>
              <a:rPr lang="ru-RU" dirty="0" smtClean="0"/>
              <a:t>, </a:t>
            </a:r>
            <a:r>
              <a:rPr lang="en-US" dirty="0" smtClean="0"/>
              <a:t>Fe</a:t>
            </a:r>
            <a:r>
              <a:rPr lang="ru-RU" dirty="0" smtClean="0"/>
              <a:t>)</a:t>
            </a:r>
          </a:p>
          <a:p>
            <a:pPr marL="82296" indent="0">
              <a:buNone/>
            </a:pPr>
            <a:endParaRPr lang="ru-RU" dirty="0"/>
          </a:p>
          <a:p>
            <a:pPr marL="82296" indent="0" algn="ctr">
              <a:buNone/>
            </a:pPr>
            <a:r>
              <a:rPr lang="en-US" sz="4000" dirty="0" smtClean="0"/>
              <a:t>Zn</a:t>
            </a:r>
            <a:r>
              <a:rPr lang="ru-RU" sz="4000" dirty="0" smtClean="0"/>
              <a:t> (ОН)2   </a:t>
            </a:r>
            <a:r>
              <a:rPr lang="en-US" sz="4000" dirty="0" smtClean="0"/>
              <a:t>Cr </a:t>
            </a:r>
            <a:r>
              <a:rPr lang="ru-RU" sz="4000" dirty="0" smtClean="0"/>
              <a:t>(ОН)3     </a:t>
            </a:r>
            <a:r>
              <a:rPr lang="en-US" sz="4000" dirty="0" smtClean="0"/>
              <a:t>Al</a:t>
            </a:r>
            <a:r>
              <a:rPr lang="ru-RU" sz="4000" dirty="0" smtClean="0"/>
              <a:t>(ОН)3</a:t>
            </a:r>
            <a:r>
              <a:rPr lang="en-US" sz="4000" dirty="0" smtClean="0"/>
              <a:t>  Fe</a:t>
            </a:r>
            <a:r>
              <a:rPr lang="ru-RU" sz="4000" dirty="0"/>
              <a:t>(ОН)3</a:t>
            </a:r>
          </a:p>
        </p:txBody>
      </p:sp>
    </p:spTree>
    <p:extLst>
      <p:ext uri="{BB962C8B-B14F-4D97-AF65-F5344CB8AC3E}">
        <p14:creationId xmlns:p14="http://schemas.microsoft.com/office/powerpoint/2010/main" val="2133015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400" b="1" dirty="0"/>
              <a:t>По числу гидроксильных групп (кислотность)</a:t>
            </a:r>
            <a:r>
              <a:rPr lang="ru-RU" dirty="0" smtClean="0"/>
              <a:t> </a:t>
            </a:r>
          </a:p>
          <a:p>
            <a:pPr marL="82296" indent="0">
              <a:buNone/>
            </a:pPr>
            <a:r>
              <a:rPr lang="en-US" dirty="0" smtClean="0"/>
              <a:t>c</a:t>
            </a:r>
            <a:r>
              <a:rPr lang="ru-RU" dirty="0" err="1" smtClean="0"/>
              <a:t>пособных</a:t>
            </a:r>
            <a:r>
              <a:rPr lang="ru-RU" dirty="0" smtClean="0"/>
              <a:t> </a:t>
            </a:r>
            <a:r>
              <a:rPr lang="ru-RU" dirty="0"/>
              <a:t>замещаться на кислотный остаток, различают</a:t>
            </a:r>
            <a:r>
              <a:rPr lang="ru-RU" dirty="0" smtClean="0"/>
              <a:t>:</a:t>
            </a:r>
            <a:endParaRPr lang="en-US" dirty="0" smtClean="0"/>
          </a:p>
          <a:p>
            <a:pPr marL="6788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-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однокислотные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основания – KOH, 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NaOH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;</a:t>
            </a:r>
          </a:p>
          <a:p>
            <a:pPr marL="6788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-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двухкислотные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основания – 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Fe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, 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Ba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;</a:t>
            </a:r>
          </a:p>
          <a:p>
            <a:pPr marL="6788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-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трехкислотные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основания – 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Al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, 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Fe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pPr marL="82296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9640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Получение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475584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Реакция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обмена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, с помощью которой могут быть получены как нерастворимые, так и растворимые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основания: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CuSO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+ 2KOH =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Cu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↓ +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K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SO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, K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SO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Ba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= 2KOH + BaCO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↓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6632"/>
            <a:ext cx="249555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993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Получение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475584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Реакция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обмена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, с помощью которой могут быть получены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и амфотерные гидроксиды</a:t>
            </a:r>
          </a:p>
          <a:p>
            <a:pPr indent="450215" algn="just"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marL="82296" indent="0">
              <a:buNone/>
            </a:pPr>
            <a:r>
              <a:rPr lang="en-US" dirty="0" smtClean="0">
                <a:solidFill>
                  <a:srgbClr val="000000"/>
                </a:solidFill>
                <a:latin typeface="Times New Roman"/>
              </a:rPr>
              <a:t>AlCl</a:t>
            </a:r>
            <a:r>
              <a:rPr lang="en-US" baseline="-25000" dirty="0" smtClean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+ 3NH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OH = Al(OH)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↓ + </a:t>
            </a:r>
            <a:r>
              <a:rPr lang="en-US" dirty="0" smtClean="0">
                <a:solidFill>
                  <a:srgbClr val="000000"/>
                </a:solidFill>
                <a:latin typeface="Times New Roman"/>
              </a:rPr>
              <a:t>3NH</a:t>
            </a:r>
            <a:r>
              <a:rPr lang="en-US" baseline="-25000" dirty="0" smtClean="0">
                <a:solidFill>
                  <a:srgbClr val="000000"/>
                </a:solidFill>
                <a:latin typeface="Times New Roman"/>
              </a:rPr>
              <a:t>4</a:t>
            </a:r>
            <a:r>
              <a:rPr lang="en-US" dirty="0" smtClean="0">
                <a:solidFill>
                  <a:srgbClr val="000000"/>
                </a:solidFill>
                <a:latin typeface="Times New Roman"/>
              </a:rPr>
              <a:t>Cl</a:t>
            </a: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marL="82296" indent="0">
              <a:buNone/>
            </a:pPr>
            <a:r>
              <a:rPr lang="en-US" dirty="0">
                <a:solidFill>
                  <a:srgbClr val="000000"/>
                </a:solidFill>
                <a:latin typeface="Times New Roman"/>
              </a:rPr>
              <a:t>AlCl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+ 3KOH = Al(OH)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+ 3KCl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6632"/>
            <a:ext cx="249555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3816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Получение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475584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Реакция электролиза.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Щелочи в технике обычно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получают при электролизе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водных растворов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хлоридов</a:t>
            </a:r>
          </a:p>
          <a:p>
            <a:pPr indent="450215" algn="just">
              <a:spcAft>
                <a:spcPts val="0"/>
              </a:spcAft>
            </a:pP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pt-BR" dirty="0" smtClean="0">
                <a:solidFill>
                  <a:srgbClr val="000000"/>
                </a:solidFill>
                <a:latin typeface="Times New Roman"/>
              </a:rPr>
              <a:t>2NaCl + 2H</a:t>
            </a:r>
            <a:r>
              <a:rPr lang="pt-BR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 smtClean="0">
                <a:solidFill>
                  <a:srgbClr val="000000"/>
                </a:solidFill>
                <a:latin typeface="Times New Roman"/>
              </a:rPr>
              <a:t>O = 2NaOH + H</a:t>
            </a:r>
            <a:r>
              <a:rPr lang="pt-BR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 smtClean="0">
                <a:solidFill>
                  <a:srgbClr val="000000"/>
                </a:solidFill>
                <a:latin typeface="Times New Roman"/>
              </a:rPr>
              <a:t> + Cl</a:t>
            </a:r>
            <a:r>
              <a:rPr lang="pt-BR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3816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Получение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988840"/>
            <a:ext cx="7498080" cy="4259560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Щелочи могут быть также получены взаимодействием щелочных и щелочноземельных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металлов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или их оксидов с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водой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: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pt-BR" dirty="0">
                <a:solidFill>
                  <a:srgbClr val="000000"/>
                </a:solidFill>
                <a:latin typeface="Times New Roman"/>
              </a:rPr>
              <a:t>2Li + 2H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O = 2LiOH + H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↑,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pt-BR" dirty="0">
                <a:solidFill>
                  <a:srgbClr val="000000"/>
                </a:solidFill>
                <a:latin typeface="Times New Roman"/>
              </a:rPr>
              <a:t>SrO + H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O = Sr(OH)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pPr indent="450215" algn="just">
              <a:spcAft>
                <a:spcPts val="0"/>
              </a:spcAft>
            </a:pP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indent="450215" algn="just">
              <a:spcAft>
                <a:spcPts val="0"/>
              </a:spcAft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6632"/>
            <a:ext cx="249555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3816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Химические свойства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/>
          <a:lstStyle/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marL="82296" indent="0" algn="ctr">
              <a:buNone/>
            </a:pPr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Растворы 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щелочей имеют рН </a:t>
            </a:r>
            <a:r>
              <a:rPr lang="ru-RU" sz="4000" dirty="0">
                <a:solidFill>
                  <a:srgbClr val="000000"/>
                </a:solidFill>
                <a:latin typeface="Symbol"/>
              </a:rPr>
              <a:t>&gt;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 7 (</a:t>
            </a:r>
            <a:r>
              <a:rPr lang="ru-RU" sz="4000" dirty="0">
                <a:solidFill>
                  <a:srgbClr val="000000"/>
                </a:solidFill>
                <a:latin typeface="Times New Roman"/>
                <a:hlinkClick r:id="rId2"/>
              </a:rPr>
              <a:t>щелочная среда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), </a:t>
            </a:r>
            <a:endParaRPr lang="ru-RU" sz="4000" dirty="0" smtClean="0">
              <a:solidFill>
                <a:srgbClr val="000000"/>
              </a:solidFill>
              <a:latin typeface="Times New Roman"/>
            </a:endParaRPr>
          </a:p>
          <a:p>
            <a:pPr marL="82296" indent="0" algn="ctr">
              <a:buNone/>
            </a:pPr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изменяют 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окраску </a:t>
            </a:r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индикаторов</a:t>
            </a:r>
          </a:p>
          <a:p>
            <a:pPr marL="82296" indent="0" algn="ctr">
              <a:buNone/>
            </a:pPr>
            <a:r>
              <a:rPr lang="ru-RU" sz="4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(лакмус – </a:t>
            </a:r>
            <a:r>
              <a:rPr lang="ru-RU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синяя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, фенолфталеин – </a:t>
            </a:r>
            <a:r>
              <a:rPr lang="ru-RU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фиолетовая</a:t>
            </a:r>
            <a:r>
              <a:rPr lang="ru-RU" sz="4000" dirty="0">
                <a:solidFill>
                  <a:srgbClr val="000000"/>
                </a:solidFill>
                <a:latin typeface="Times New Roman"/>
              </a:rPr>
              <a:t>).</a:t>
            </a:r>
            <a:endParaRPr lang="ru-RU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57" y="11097"/>
            <a:ext cx="2525097" cy="168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455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Растворимые гидроксиды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>
            <a:normAutofit lnSpcReduction="10000"/>
          </a:bodyPr>
          <a:lstStyle/>
          <a:p>
            <a:pPr indent="450215" algn="ctr"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Реакция нейтрализации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(образование воды) 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ru-RU" dirty="0" err="1">
                <a:solidFill>
                  <a:srgbClr val="000000"/>
                </a:solidFill>
                <a:latin typeface="Times New Roman"/>
              </a:rPr>
              <a:t>NaOH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 HNO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= NaNO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 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H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O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Взаимодействие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с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кислотными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оксидами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: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2KOH + CO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= K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CO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H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O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взаимодействуют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с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амфотерными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оксидами: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2NaOH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+ Al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= 2NaAlO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H</a:t>
            </a:r>
            <a:r>
              <a:rPr lang="ru-RU" baseline="-25000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O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4540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Растворимые гидроксиды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844824"/>
            <a:ext cx="7498080" cy="4440560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Реакция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с кислыми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солями: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NaHSO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+ 2KOH = Na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SO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3 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+ K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SO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+2H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en-US" dirty="0" err="1">
                <a:solidFill>
                  <a:srgbClr val="000000"/>
                </a:solidFill>
                <a:latin typeface="Times New Roman"/>
              </a:rPr>
              <a:t>Ca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(HCO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)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Ba(OH)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= BaCO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↓ + CaCO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+ 2H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O.</a:t>
            </a: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97152"/>
            <a:ext cx="2525097" cy="168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45403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Растворимые гидроксиды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>
            <a:normAutofit fontScale="92500" lnSpcReduction="10000"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Щелочи реагируют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с некоторыми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неметаллами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(галогенами, серой, белым фосфором, кремнием):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 err="1">
                <a:solidFill>
                  <a:srgbClr val="000000"/>
                </a:solidFill>
                <a:latin typeface="Times New Roman"/>
              </a:rPr>
              <a:t>NaOH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 Cl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= </a:t>
            </a:r>
            <a:r>
              <a:rPr lang="en-US" dirty="0" err="1">
                <a:solidFill>
                  <a:srgbClr val="000000"/>
                </a:solidFill>
                <a:latin typeface="Times New Roman"/>
              </a:rPr>
              <a:t>NaCl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</a:t>
            </a:r>
            <a:r>
              <a:rPr lang="en-US" dirty="0" err="1">
                <a:solidFill>
                  <a:srgbClr val="000000"/>
                </a:solidFill>
                <a:latin typeface="Times New Roman"/>
              </a:rPr>
              <a:t>NaOCl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 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 (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на холоду),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6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KOH + 3Cl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= 5KCl + KClO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+ 3H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 (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при нагревании),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6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KOH + 3S = K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SO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+ 2K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S + 3H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en-US" dirty="0">
                <a:solidFill>
                  <a:srgbClr val="000000"/>
                </a:solidFill>
                <a:latin typeface="Times New Roman"/>
              </a:rPr>
              <a:t>3KOH + 4P + 3H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 = PH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↑ + 3KH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PO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en-US" dirty="0">
                <a:solidFill>
                  <a:srgbClr val="000000"/>
                </a:solidFill>
                <a:latin typeface="Times New Roman"/>
              </a:rPr>
              <a:t>2NaOH + Si + 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 = Na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SiO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+ 2H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↑.</a:t>
            </a: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4540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Растворимые гидроксиды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Щелочи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при нагревании способны растворять также и некоторые металлы (те, соединения которых обладают амфотерными свойствами):</a:t>
            </a:r>
          </a:p>
          <a:p>
            <a:pPr indent="450215" algn="ctr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2Al + 2NaOH + 6H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 = 2Na[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Al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] + 3H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↑,</a:t>
            </a:r>
          </a:p>
          <a:p>
            <a:pPr indent="450215" algn="ctr">
              <a:spcAft>
                <a:spcPts val="0"/>
              </a:spcAft>
            </a:pPr>
            <a:r>
              <a:rPr lang="ru-RU" dirty="0" err="1">
                <a:solidFill>
                  <a:srgbClr val="000000"/>
                </a:solidFill>
                <a:latin typeface="Times New Roman"/>
              </a:rPr>
              <a:t>Zn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+ 2KOH + 2H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 = K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[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Zn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] + 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↑.</a:t>
            </a: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37947"/>
            <a:ext cx="2525097" cy="168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45403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Растворимые гидроксиды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Щелочи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при нагревании способны растворять также и некоторые металлы (те, соединения которых обладают амфотерными свойствами):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2Al + 2NaOH + 6H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 = 2Na[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Al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] + 3H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↑,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dirty="0" err="1">
                <a:solidFill>
                  <a:srgbClr val="000000"/>
                </a:solidFill>
                <a:latin typeface="Times New Roman"/>
              </a:rPr>
              <a:t>Zn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+ 2KOH + 2H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 = K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[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Zn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] + 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↑.</a:t>
            </a: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5" y="5168289"/>
            <a:ext cx="2525097" cy="168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45403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 растворимые гидроксиды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/>
          <a:lstStyle/>
          <a:p>
            <a:pPr indent="450215" algn="just">
              <a:spcAft>
                <a:spcPts val="0"/>
              </a:spcAft>
            </a:pPr>
            <a:r>
              <a:rPr lang="ru-RU" sz="3600" dirty="0" smtClean="0">
                <a:solidFill>
                  <a:srgbClr val="000000"/>
                </a:solidFill>
                <a:latin typeface="Times New Roman"/>
              </a:rPr>
              <a:t>Все 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нерастворимые в воде основания при нагревании разлагаются с образованием оксидов</a:t>
            </a:r>
            <a:r>
              <a:rPr lang="ru-RU" sz="3600" dirty="0" smtClean="0">
                <a:solidFill>
                  <a:srgbClr val="000000"/>
                </a:solidFill>
                <a:latin typeface="Times New Roman"/>
              </a:rPr>
              <a:t>:</a:t>
            </a:r>
          </a:p>
          <a:p>
            <a:pPr indent="450215" algn="just">
              <a:spcAft>
                <a:spcPts val="0"/>
              </a:spcAft>
            </a:pPr>
            <a:endParaRPr lang="ru-RU" sz="3600" dirty="0">
              <a:solidFill>
                <a:srgbClr val="000000"/>
              </a:solidFill>
              <a:latin typeface="Times New Roman"/>
            </a:endParaRPr>
          </a:p>
          <a:p>
            <a:pPr indent="0" algn="ctr">
              <a:spcAft>
                <a:spcPts val="0"/>
              </a:spcAft>
              <a:buNone/>
            </a:pPr>
            <a:r>
              <a:rPr lang="ru-RU" sz="3600" dirty="0">
                <a:solidFill>
                  <a:srgbClr val="000000"/>
                </a:solidFill>
                <a:latin typeface="Times New Roman"/>
              </a:rPr>
              <a:t>2Fe(OH)</a:t>
            </a:r>
            <a:r>
              <a:rPr lang="ru-RU" sz="3600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 = Fe</a:t>
            </a:r>
            <a:r>
              <a:rPr lang="ru-RU" sz="3600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O</a:t>
            </a:r>
            <a:r>
              <a:rPr lang="ru-RU" sz="3600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 + 3H</a:t>
            </a:r>
            <a:r>
              <a:rPr lang="ru-RU" sz="3600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O,</a:t>
            </a:r>
          </a:p>
          <a:p>
            <a:pPr indent="0" algn="ctr">
              <a:spcAft>
                <a:spcPts val="0"/>
              </a:spcAft>
              <a:buNone/>
            </a:pPr>
            <a:r>
              <a:rPr lang="ru-RU" sz="3600" dirty="0" err="1">
                <a:solidFill>
                  <a:srgbClr val="000000"/>
                </a:solidFill>
                <a:latin typeface="Times New Roman"/>
              </a:rPr>
              <a:t>Ca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sz="3600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 = </a:t>
            </a:r>
            <a:r>
              <a:rPr lang="ru-RU" sz="3600" dirty="0" err="1">
                <a:solidFill>
                  <a:srgbClr val="000000"/>
                </a:solidFill>
                <a:latin typeface="Times New Roman"/>
              </a:rPr>
              <a:t>CaO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 + H</a:t>
            </a:r>
            <a:r>
              <a:rPr lang="ru-RU" sz="3600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sz="3600" dirty="0">
                <a:solidFill>
                  <a:srgbClr val="000000"/>
                </a:solidFill>
                <a:latin typeface="Times New Roman"/>
              </a:rPr>
              <a:t>O.</a:t>
            </a:r>
          </a:p>
          <a:p>
            <a:endParaRPr lang="ru-RU" dirty="0" smtClean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945403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Не растворимые гидроксиды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Взаимодействие с кислотами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– реакция </a:t>
            </a:r>
            <a:r>
              <a:rPr lang="ru-RU" b="1" dirty="0" smtClean="0">
                <a:solidFill>
                  <a:srgbClr val="000000"/>
                </a:solidFill>
                <a:latin typeface="Times New Roman"/>
              </a:rPr>
              <a:t>нейтрализации</a:t>
            </a:r>
          </a:p>
          <a:p>
            <a:pPr marL="82296" indent="0" algn="ctr">
              <a:buNone/>
            </a:pPr>
            <a:r>
              <a:rPr lang="en-US" dirty="0">
                <a:solidFill>
                  <a:srgbClr val="000000"/>
                </a:solidFill>
                <a:latin typeface="Times New Roman"/>
              </a:rPr>
              <a:t>Cu(OH)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SO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= CuSO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+ 2H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</a:t>
            </a:r>
            <a:r>
              <a:rPr lang="en-US" dirty="0" smtClean="0">
                <a:solidFill>
                  <a:srgbClr val="000000"/>
                </a:solidFill>
                <a:latin typeface="Times New Roman"/>
              </a:rPr>
              <a:t>.</a:t>
            </a: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marL="82296" indent="0" algn="ctr">
              <a:buNone/>
            </a:pP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Реакция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с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кислыми солями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:</a:t>
            </a:r>
          </a:p>
          <a:p>
            <a:pPr marL="82296" indent="0" algn="ctr">
              <a:buNone/>
            </a:pPr>
            <a:r>
              <a:rPr lang="pt-BR" dirty="0">
                <a:solidFill>
                  <a:srgbClr val="000000"/>
                </a:solidFill>
                <a:latin typeface="Times New Roman"/>
              </a:rPr>
              <a:t>Cu(OH)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 + 2NaHSO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 = CuSO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 + Na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SO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 +2H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O.</a:t>
            </a:r>
            <a:endParaRPr lang="ru-RU" dirty="0" smtClean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2660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Амфотерные гидроксиды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484784"/>
            <a:ext cx="7930128" cy="48006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Взаимодействие с кислотами</a:t>
            </a:r>
          </a:p>
          <a:p>
            <a:pPr marL="82296" indent="0" algn="ctr">
              <a:buNone/>
            </a:pPr>
            <a:r>
              <a:rPr lang="pt-BR" dirty="0">
                <a:solidFill>
                  <a:srgbClr val="000000"/>
                </a:solidFill>
                <a:latin typeface="Times New Roman"/>
              </a:rPr>
              <a:t>Al(OH)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 + 3HCl = AlCl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pt-BR" dirty="0">
                <a:solidFill>
                  <a:srgbClr val="000000"/>
                </a:solidFill>
                <a:latin typeface="Times New Roman"/>
              </a:rPr>
              <a:t> + </a:t>
            </a:r>
            <a:r>
              <a:rPr lang="pt-BR" dirty="0" smtClean="0">
                <a:solidFill>
                  <a:srgbClr val="000000"/>
                </a:solidFill>
                <a:latin typeface="Times New Roman"/>
              </a:rPr>
              <a:t>3H</a:t>
            </a:r>
            <a:r>
              <a:rPr lang="pt-BR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pt-BR" dirty="0" smtClean="0">
                <a:solidFill>
                  <a:srgbClr val="000000"/>
                </a:solidFill>
                <a:latin typeface="Times New Roman"/>
              </a:rPr>
              <a:t>O</a:t>
            </a:r>
            <a:endParaRPr lang="ru-RU" dirty="0" smtClean="0">
              <a:solidFill>
                <a:srgbClr val="000000"/>
              </a:solidFill>
              <a:latin typeface="Times New Roman"/>
            </a:endParaRPr>
          </a:p>
          <a:p>
            <a:pPr marL="82296" indent="0" algn="ctr">
              <a:buNone/>
            </a:pPr>
            <a:endParaRPr lang="pt-BR" dirty="0">
              <a:solidFill>
                <a:srgbClr val="000000"/>
              </a:solidFill>
              <a:latin typeface="Times New Roman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Взаимодействие со щелочами</a:t>
            </a:r>
          </a:p>
          <a:p>
            <a:pPr lvl="0" indent="0" algn="ctr">
              <a:buClr>
                <a:srgbClr val="B83D68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2Al + 2NaOH + 6H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 = 2Na[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Al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] + 3H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↑,</a:t>
            </a:r>
          </a:p>
          <a:p>
            <a:pPr lvl="0" indent="0" algn="ctr">
              <a:buClr>
                <a:srgbClr val="B83D68"/>
              </a:buClr>
              <a:buNone/>
            </a:pPr>
            <a:r>
              <a:rPr lang="ru-RU" dirty="0" err="1">
                <a:solidFill>
                  <a:srgbClr val="000000"/>
                </a:solidFill>
                <a:latin typeface="Times New Roman"/>
              </a:rPr>
              <a:t>Zn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+ 2KOH + 2H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 = K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[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Zn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4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] + 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↑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26607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Амфотерные гидроксиды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484784"/>
            <a:ext cx="7498080" cy="48006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Взаимодействие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с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кислотными оксидами</a:t>
            </a:r>
          </a:p>
          <a:p>
            <a:pPr marL="82296" indent="0" algn="ctr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2Al(OH)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+ 3SiO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= Al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(SiO3)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 + 3H</a:t>
            </a:r>
            <a:r>
              <a:rPr lang="ru-RU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O</a:t>
            </a: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Реакция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с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основными оксидами</a:t>
            </a:r>
          </a:p>
          <a:p>
            <a:pPr algn="ctr"/>
            <a:r>
              <a:rPr lang="ru-RU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Al(OH)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Na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 = 2NaAlO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+ 3H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.</a:t>
            </a:r>
          </a:p>
          <a:p>
            <a:pPr algn="ctr">
              <a:lnSpc>
                <a:spcPct val="110000"/>
              </a:lnSpc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Реакция с </a:t>
            </a:r>
            <a:r>
              <a:rPr lang="ru-RU" b="1" dirty="0">
                <a:solidFill>
                  <a:srgbClr val="000000"/>
                </a:solidFill>
                <a:latin typeface="Times New Roman"/>
              </a:rPr>
              <a:t>солями</a:t>
            </a:r>
          </a:p>
          <a:p>
            <a:pPr marL="82296" indent="0" algn="ctr"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Al(OH)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Na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CO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= 2NaAlO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 + CO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2 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+ 3H</a:t>
            </a:r>
            <a:r>
              <a:rPr lang="en-US" baseline="-25000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/>
              </a:rPr>
              <a:t>O</a:t>
            </a:r>
            <a:r>
              <a:rPr lang="en-US" dirty="0">
                <a:solidFill>
                  <a:srgbClr val="000000"/>
                </a:solidFill>
                <a:latin typeface="Arial"/>
              </a:rPr>
              <a:t>.</a:t>
            </a:r>
          </a:p>
          <a:p>
            <a:pPr marL="822960" indent="-457200" algn="ctr">
              <a:buClr>
                <a:srgbClr val="B83D68"/>
              </a:buClr>
            </a:pPr>
            <a:endParaRPr lang="ru-RU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405302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44782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105</TotalTime>
  <Words>351</Words>
  <Application>Microsoft Office PowerPoint</Application>
  <PresentationFormat>Экран (4:3)</PresentationFormat>
  <Paragraphs>97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Гидроксиды</vt:lpstr>
      <vt:lpstr>Ме ОН</vt:lpstr>
      <vt:lpstr>Классификация</vt:lpstr>
      <vt:lpstr>Классификация</vt:lpstr>
      <vt:lpstr>Классификация</vt:lpstr>
      <vt:lpstr>Классификация</vt:lpstr>
      <vt:lpstr>Получение</vt:lpstr>
      <vt:lpstr>Получение</vt:lpstr>
      <vt:lpstr>Получение</vt:lpstr>
      <vt:lpstr>Получение</vt:lpstr>
      <vt:lpstr>Химические свойства</vt:lpstr>
      <vt:lpstr>Растворимые гидроксиды</vt:lpstr>
      <vt:lpstr>Растворимые гидроксиды</vt:lpstr>
      <vt:lpstr>Растворимые гидроксиды</vt:lpstr>
      <vt:lpstr>Растворимые гидроксиды</vt:lpstr>
      <vt:lpstr>Растворимые гидроксиды</vt:lpstr>
      <vt:lpstr>Не растворимые гидроксиды</vt:lpstr>
      <vt:lpstr>Не растворимые гидроксиды</vt:lpstr>
      <vt:lpstr>Амфотерные гидроксиды</vt:lpstr>
      <vt:lpstr>Амфотерные гидроксиды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Гидроксиды</dc:title>
  <dc:creator>Владимир</dc:creator>
  <cp:lastModifiedBy>Владимир</cp:lastModifiedBy>
  <cp:revision>9</cp:revision>
  <dcterms:created xsi:type="dcterms:W3CDTF">2020-04-08T02:47:59Z</dcterms:created>
  <dcterms:modified xsi:type="dcterms:W3CDTF">2020-04-10T02:05:06Z</dcterms:modified>
</cp:coreProperties>
</file>