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7" r:id="rId3"/>
    <p:sldId id="278" r:id="rId4"/>
    <p:sldId id="279" r:id="rId5"/>
    <p:sldId id="285" r:id="rId6"/>
    <p:sldId id="280" r:id="rId7"/>
    <p:sldId id="295" r:id="rId8"/>
    <p:sldId id="296" r:id="rId9"/>
    <p:sldId id="288" r:id="rId10"/>
    <p:sldId id="289" r:id="rId11"/>
    <p:sldId id="292" r:id="rId12"/>
    <p:sldId id="293" r:id="rId13"/>
    <p:sldId id="294" r:id="rId14"/>
    <p:sldId id="298" r:id="rId15"/>
    <p:sldId id="299" r:id="rId16"/>
    <p:sldId id="297" r:id="rId17"/>
    <p:sldId id="275" r:id="rId18"/>
    <p:sldId id="300" r:id="rId19"/>
    <p:sldId id="301" r:id="rId20"/>
    <p:sldId id="302" r:id="rId21"/>
    <p:sldId id="273" r:id="rId22"/>
  </p:sldIdLst>
  <p:sldSz cx="9144000" cy="6858000" type="screen4x3"/>
  <p:notesSz cx="6858000" cy="9144000"/>
  <p:custShowLst>
    <p:custShow name="Произвольный показ 1" id="0">
      <p:sldLst>
        <p:sld r:id="rId2"/>
        <p:sld r:id="rId18"/>
        <p:sld r:id="rId22"/>
      </p:sldLst>
    </p:custShow>
    <p:custShow name="Произвольный показ 2" id="1">
      <p:sldLst>
        <p:sld r:id="rId2"/>
        <p:sld r:id="rId3"/>
        <p:sld r:id="rId4"/>
        <p:sld r:id="rId5"/>
        <p:sld r:id="rId7"/>
        <p:sld r:id="rId18"/>
        <p:sld r:id="rId22"/>
      </p:sldLst>
    </p:custShow>
  </p:custShowLst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0B0E74-C9F0-4AB7-90E7-3276D6208B8E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B7D21-9448-4EC5-80CD-E35B71B7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66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B7D21-9448-4EC5-80CD-E35B71B7AD6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855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gudelis_1991@mail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696200" cy="1371600"/>
          </a:xfrm>
        </p:spPr>
        <p:txBody>
          <a:bodyPr>
            <a:normAutofit fontScale="47500" lnSpcReduction="20000"/>
          </a:bodyPr>
          <a:lstStyle/>
          <a:p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Министерство  образования Красноярского края</a:t>
            </a:r>
            <a:endParaRPr lang="ru-RU" sz="4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Краевое государственное бюджетное профессиональное образовательное учреждение</a:t>
            </a:r>
            <a:endParaRPr lang="ru-RU" sz="4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 «Енисейский многопрофильный техникум»</a:t>
            </a:r>
            <a:endParaRPr lang="ru-RU" sz="4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663180, г. Енисейск, ул. </a:t>
            </a:r>
            <a:r>
              <a:rPr lang="ru-RU" sz="2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Худзинского</a:t>
            </a: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, 73;  Телефон/факс: 8(39115) 2-55-79, тел. 2-44-47; E-</a:t>
            </a:r>
            <a:r>
              <a:rPr lang="ru-RU" sz="2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mail</a:t>
            </a:r>
            <a:r>
              <a:rPr lang="ru-RU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: </a:t>
            </a:r>
            <a:r>
              <a:rPr lang="ru-RU" sz="2400" u="sng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 </a:t>
            </a:r>
            <a:r>
              <a:rPr lang="en-US" sz="2400" u="sng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mail</a:t>
            </a:r>
            <a:r>
              <a:rPr lang="ru-RU" sz="2400" u="sng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@</a:t>
            </a:r>
            <a:r>
              <a:rPr lang="en-US" sz="2400" u="sng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Times New Roman"/>
              </a:rPr>
              <a:t>emtpro.ru </a:t>
            </a:r>
            <a:endParaRPr lang="ru-RU" sz="4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2895600"/>
            <a:ext cx="777240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 </a:t>
            </a:r>
          </a:p>
          <a:p>
            <a:pPr algn="ctr"/>
            <a:r>
              <a:rPr lang="ru-RU" sz="2000" b="1" dirty="0" smtClean="0"/>
              <a:t>Особенности </a:t>
            </a:r>
            <a:r>
              <a:rPr lang="ru-RU" sz="2000" b="1" dirty="0"/>
              <a:t>работы </a:t>
            </a:r>
          </a:p>
          <a:p>
            <a:pPr algn="ctr"/>
            <a:r>
              <a:rPr lang="ru-RU" sz="2000" b="1" dirty="0"/>
              <a:t>по патриотическому </a:t>
            </a:r>
            <a:r>
              <a:rPr lang="ru-RU" sz="2000" b="1" dirty="0" smtClean="0"/>
              <a:t>воспитанию</a:t>
            </a:r>
          </a:p>
          <a:p>
            <a:pPr algn="ctr"/>
            <a:r>
              <a:rPr lang="ru-RU" sz="2000" b="1" dirty="0" smtClean="0"/>
              <a:t> </a:t>
            </a:r>
            <a:r>
              <a:rPr lang="ru-RU" sz="2000" b="1" dirty="0"/>
              <a:t>обучающихся с ОВЗ на занятиях </a:t>
            </a:r>
          </a:p>
          <a:p>
            <a:pPr algn="ctr"/>
            <a:r>
              <a:rPr lang="ru-RU" sz="2000" b="1" dirty="0"/>
              <a:t>во внеурочное время </a:t>
            </a:r>
            <a:r>
              <a:rPr lang="ru-RU" sz="2000" b="1" dirty="0" smtClean="0"/>
              <a:t>в СПО</a:t>
            </a:r>
            <a:r>
              <a:rPr lang="ru-RU" sz="2000" b="1" dirty="0" smtClean="0"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latin typeface="Monotype Corsiva" panose="03010101010201010101" pitchFamily="66" charset="0"/>
              </a:rPr>
              <a:t/>
            </a:r>
            <a:br>
              <a:rPr lang="ru-RU" sz="2400" b="1" dirty="0" smtClean="0">
                <a:latin typeface="Monotype Corsiva" panose="03010101010201010101" pitchFamily="66" charset="0"/>
              </a:rPr>
            </a:br>
            <a:r>
              <a:rPr lang="en-US" sz="2400" b="1" dirty="0" smtClean="0">
                <a:latin typeface="Monotype Corsiva" panose="03010101010201010101" pitchFamily="66" charset="0"/>
              </a:rPr>
              <a:t>                                                                    </a:t>
            </a: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Егор Николаевич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Гуделис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физического воспитания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КГБПОУ «ЕМТ»,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ВПК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«Тигр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pPr algn="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gudelis_1991@mail.ru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89538466886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Руководитель  ВПК «Тигр»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Гуделис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Егор Николаевич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endParaRPr lang="ru-RU" sz="24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endParaRPr lang="ru-RU" sz="24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                                        </a:t>
            </a: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34">
        <p:randomBar dir="vert"/>
      </p:transition>
    </mc:Choice>
    <mc:Fallback xmlns="">
      <p:transition advTm="5534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772400" cy="222885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гражданина и патриота России является приоритетной задачей современной государственной политики в области образования.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atin typeface="Georgia" panose="02040502050405020303" pitchFamily="18" charset="0"/>
                <a:cs typeface="Times New Roman" pitchFamily="18" charset="0"/>
              </a:rPr>
              <a:t> </a:t>
            </a:r>
            <a:endParaRPr lang="ru-RU" dirty="0">
              <a:latin typeface="Georgia" panose="02040502050405020303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229"/>
          <p:cNvPicPr/>
          <p:nvPr/>
        </p:nvPicPr>
        <p:blipFill>
          <a:blip r:embed="rId3"/>
          <a:stretch/>
        </p:blipFill>
        <p:spPr>
          <a:xfrm>
            <a:off x="2286000" y="3124200"/>
            <a:ext cx="5029200" cy="3200400"/>
          </a:xfrm>
          <a:prstGeom prst="rect">
            <a:avLst/>
          </a:prstGeom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961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23">
        <p:randomBar dir="vert"/>
      </p:transition>
    </mc:Choice>
    <mc:Fallback xmlns="">
      <p:transition advTm="16323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1295400"/>
            <a:ext cx="7696200" cy="222885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патриотического воспитания в условиях современного общества приобрела особое значение.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u="sng" dirty="0" smtClean="0">
                <a:latin typeface="Georgia" panose="02040502050405020303" pitchFamily="18" charset="0"/>
                <a:cs typeface="Times New Roman" pitchFamily="18" charset="0"/>
              </a:rPr>
              <a:t> </a:t>
            </a:r>
            <a:endParaRPr lang="ru-RU" dirty="0">
              <a:latin typeface="Georgia" panose="02040502050405020303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186"/>
          <p:cNvPicPr/>
          <p:nvPr/>
        </p:nvPicPr>
        <p:blipFill>
          <a:blip r:embed="rId2"/>
          <a:stretch/>
        </p:blipFill>
        <p:spPr>
          <a:xfrm>
            <a:off x="914400" y="3048000"/>
            <a:ext cx="5867400" cy="32766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54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7">
        <p:randomBar dir="vert"/>
      </p:transition>
    </mc:Choice>
    <mc:Fallback xmlns="">
      <p:transition advTm="12117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1752599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воспитание-это формирование  у молодого поколения готовности к выполнению гражданского долга, привитие священного чувства любви  к Родине, гордости за свою страну, уважение к его свершениям, героическому прошлому.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1371600" y="3733800"/>
            <a:ext cx="6400800" cy="190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194"/>
          <p:cNvPicPr/>
          <p:nvPr/>
        </p:nvPicPr>
        <p:blipFill>
          <a:blip r:embed="rId2"/>
          <a:stretch/>
        </p:blipFill>
        <p:spPr>
          <a:xfrm>
            <a:off x="1600200" y="2819400"/>
            <a:ext cx="5410200" cy="3810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057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463">
        <p:randomBar dir="vert"/>
      </p:transition>
    </mc:Choice>
    <mc:Fallback xmlns="">
      <p:transition advTm="16463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772400" cy="1371599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Военно-патриотический клуб –один из эффективных видов воспитательной деятельности по формированию патриотизма у обучающихся техникума.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Georgia" panose="02040502050405020303" pitchFamily="18" charset="0"/>
              </a:rPr>
              <a:t> 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4" name="Рисунок 169"/>
          <p:cNvPicPr/>
          <p:nvPr/>
        </p:nvPicPr>
        <p:blipFill>
          <a:blip r:embed="rId2"/>
          <a:stretch/>
        </p:blipFill>
        <p:spPr>
          <a:xfrm>
            <a:off x="1447800" y="2819400"/>
            <a:ext cx="6324600" cy="3810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947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99">
        <p:randomBar dir="vert"/>
      </p:transition>
    </mc:Choice>
    <mc:Fallback xmlns="">
      <p:transition advTm="9699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371600"/>
            <a:ext cx="8229600" cy="129540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реализации патриотического воспитания обучающихся с ограниченными возможностями здоровья: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057400"/>
            <a:ext cx="8001000" cy="40687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ru-RU" sz="1800" b="1" dirty="0" smtClean="0">
                <a:latin typeface="Georgia" panose="02040502050405020303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коррекционно-компенсаторная направленность (адаптированная программа с учётом особенностей психофизического развития ,индивидуальных возможностей)</a:t>
            </a:r>
          </a:p>
          <a:p>
            <a:pPr>
              <a:buNone/>
            </a:pPr>
            <a:r>
              <a:rPr lang="ru-RU" sz="1800" dirty="0" smtClean="0">
                <a:latin typeface="Georgia" panose="02040502050405020303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гуманизации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(умение педагога ориентироваться на общечеловеческие понятия –любовь к семье, родному краю, отечеству)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учёта региональных условий (пропаганда ценностей не только общероссийского патриотизма, но и регионального)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дифференциации (создание оптимальных условий для самореализации каждого подростка )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5.принцип непрерывности и системности 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принцип стимулирования активности (реализация проектной деятельности, совместный поиск решения задач)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82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61">
        <p:randomBar dir="vert"/>
      </p:transition>
    </mc:Choice>
    <mc:Fallback xmlns="">
      <p:transition advTm="19061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8229600" cy="8382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формирования гражданско-патриотических качеств личности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2286000" cy="457200"/>
          </a:xfrm>
        </p:spPr>
        <p:txBody>
          <a:bodyPr>
            <a:normAutofit/>
          </a:bodyPr>
          <a:lstStyle/>
          <a:p>
            <a:r>
              <a:rPr lang="ru-RU" dirty="0" smtClean="0"/>
              <a:t>  </a:t>
            </a:r>
            <a:r>
              <a:rPr lang="ru-RU" sz="2000" b="0" dirty="0" smtClean="0"/>
              <a:t>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Группа  методов </a:t>
            </a:r>
            <a:endParaRPr lang="ru-RU" sz="1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543843" y="2666999"/>
            <a:ext cx="4040188" cy="34591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1.Методы формирования сознания личности  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2.Методы организации деятельности и формирования опыта гражданского поведения  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3.Методы стимулирования деятельности и поведения 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903287"/>
          </a:xfrm>
        </p:spPr>
        <p:txBody>
          <a:bodyPr>
            <a:normAutofit/>
          </a:bodyPr>
          <a:lstStyle/>
          <a:p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Методы</a:t>
            </a:r>
            <a:endParaRPr lang="ru-RU" sz="1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бъект 18"/>
          <p:cNvSpPr>
            <a:spLocks noGrp="1"/>
          </p:cNvSpPr>
          <p:nvPr>
            <p:ph sz="quarter" idx="4"/>
          </p:nvPr>
        </p:nvSpPr>
        <p:spPr>
          <a:xfrm>
            <a:off x="4645025" y="2666999"/>
            <a:ext cx="4041775" cy="3459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убеждение, беседы, дискуссии, метод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примера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воспитывающих ситуаций, коллективное творческое дело, метод проектов, педагогическое требование,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поручения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соревнование, поощрение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взаимовыручка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создание ситуации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успеха</a:t>
            </a:r>
          </a:p>
        </p:txBody>
      </p:sp>
    </p:spTree>
    <p:extLst>
      <p:ext uri="{BB962C8B-B14F-4D97-AF65-F5344CB8AC3E}">
        <p14:creationId xmlns:p14="http://schemas.microsoft.com/office/powerpoint/2010/main" val="373335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838200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Воспитательные цели работы ВПК с </a:t>
            </a:r>
            <a:r>
              <a:rPr lang="ru-RU" sz="2400" dirty="0" smtClean="0"/>
              <a:t>обучающимися 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ограниченными возможностями здоровья</a:t>
            </a:r>
            <a:r>
              <a:rPr lang="ru-RU" sz="2400" dirty="0" smtClean="0"/>
              <a:t>  </a:t>
            </a:r>
            <a:r>
              <a:rPr lang="ru-RU" sz="2400" dirty="0"/>
              <a:t>: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914400" y="2438400"/>
            <a:ext cx="7239000" cy="3810000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гражданского </a:t>
            </a:r>
            <a:r>
              <a:rPr 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самосознания, верности Отечеству, готовности к выполнению конституционных 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обязанностей;</a:t>
            </a:r>
          </a:p>
          <a:p>
            <a:pPr marL="742950" indent="-742950" algn="l">
              <a:buAutoNum type="arabicParenR"/>
            </a:pPr>
            <a:endParaRPr lang="ru-RU" sz="7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воспитание уважительного отношения к истории Отечества и его Вооруженных Сил, к подвигам старших 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поколений; </a:t>
            </a:r>
          </a:p>
          <a:p>
            <a:pPr algn="l"/>
            <a:endParaRPr lang="ru-RU" sz="7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формирование </a:t>
            </a:r>
            <a:r>
              <a:rPr 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 в здоровом образе жизни и активном отдыхе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l"/>
            <a:endParaRPr lang="ru-RU" sz="7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</a:t>
            </a:r>
            <a:r>
              <a:rPr 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привитие самостоятельности, сознательной дисциплинированности и культуры поведения, чувства ответственности за свои поступки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l"/>
            <a:endParaRPr lang="ru-RU" sz="7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воспитание силы воли, умения концентрироваться на достижении поставленной цели.</a:t>
            </a:r>
          </a:p>
          <a:p>
            <a:pPr marL="0" indent="0" algn="l">
              <a:buNone/>
            </a:pP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70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371600"/>
            <a:ext cx="80772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sz="1800" b="1" dirty="0"/>
              <a:t>О</a:t>
            </a:r>
            <a:r>
              <a:rPr lang="ru-RU" sz="1800" b="1" dirty="0" smtClean="0"/>
              <a:t>кружной </a:t>
            </a:r>
            <a:r>
              <a:rPr lang="ru-RU" sz="1800" b="1" dirty="0"/>
              <a:t>военно-патриотический фестиваль </a:t>
            </a:r>
            <a:r>
              <a:rPr lang="ru-RU" sz="1800" b="1" dirty="0" smtClean="0"/>
              <a:t>«Сибирский щит» г. Красноярск- 2017 год </a:t>
            </a:r>
            <a:endParaRPr lang="ru-RU" sz="1800" b="1" dirty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Пономарев Сергей,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Сутягин Артем,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Степанов Сергей,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Соколов Виталий,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Фролов Егор,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Шабалин Виктор,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№19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Шадрин Валерий,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Юрьев Денис,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345563"/>
            <a:ext cx="4572000" cy="3740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236989"/>
            <a:ext cx="3221417" cy="347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6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82">
        <p:randomBar dir="vert"/>
      </p:transition>
    </mc:Choice>
    <mc:Fallback xmlns="">
      <p:transition advTm="7282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Краевая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спартакиада молодежи допризывного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г. Красноярск-2017 год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Пономарев Сергей,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Сутягин Артем,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Степанов Сергей,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Соколов Виталий,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Кройтор Илья 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Шабалин Виктор,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№19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Шадрин Валерий,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Граф Владимир 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</a:p>
          <a:p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952" y="4191000"/>
            <a:ext cx="4333648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1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457">
        <p:randomBar dir="vert"/>
      </p:transition>
    </mc:Choice>
    <mc:Fallback xmlns="">
      <p:transition advTm="31457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/>
              <a:t>О</a:t>
            </a:r>
            <a:r>
              <a:rPr lang="ru-RU" sz="1800" b="1" dirty="0" smtClean="0"/>
              <a:t>кружной </a:t>
            </a:r>
            <a:r>
              <a:rPr lang="ru-RU" sz="1800" b="1" dirty="0"/>
              <a:t>военно-патриотический фестиваль "Сибирский </a:t>
            </a:r>
            <a:r>
              <a:rPr lang="ru-RU" sz="1800" b="1" dirty="0" smtClean="0"/>
              <a:t>щит» г. Красноярск-2018 год</a:t>
            </a:r>
            <a:endParaRPr lang="ru-RU" sz="1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14400" y="2362201"/>
            <a:ext cx="2667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Васильев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Сергей, 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Габрин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Андрей,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Митрофанов Алексей, группа № 11 «Автомеханик»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Соколов Виталий, 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Фролов Егор, группа №21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Шабалин Виктор, группа №19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оротынюк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Шадрин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№11 «Автомеханик»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181036"/>
            <a:ext cx="4485720" cy="336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0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инальные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краевые соревнования по смотру физической подготовленности среди учащейся молодежи в зачет Спартакиады «Молодёжная спортивная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лига» г. Красноярск -2018 год</a:t>
            </a:r>
          </a:p>
          <a:p>
            <a:pPr marL="0" indent="0">
              <a:buNone/>
            </a:pPr>
            <a:endPara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заключительном этапе лиги приняли участие более 120 человек из 16 образовательных организаций Красноярского края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/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личном первенстве Скоков Алексей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,обучающийся группы № 21 «Автомеханик» занял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 место в беге на 100 метров.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личном первенстве Шадрин Валерий ,обучающийся группы № 24 «Штукатур» занял I место в подтягиваниях.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3962400"/>
            <a:ext cx="3621505" cy="241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3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«Служить России любой из нас готов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!» г. Красноярск -2019 год</a:t>
            </a:r>
          </a:p>
          <a:p>
            <a:pPr marL="0" indent="0">
              <a:buNone/>
            </a:pP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Коротынюк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Владимир, группа №21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Кройтор Илья, группа №31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Михайлов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Михаил,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№24 «Штукатур»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Скоков Алексей, группа №31 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Шадрин Олег, группа №21«Автомеханик»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517398"/>
            <a:ext cx="5389494" cy="303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7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9201"/>
            <a:ext cx="7772400" cy="685799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Спартакиады молодёжи допризывного возраста Красноярского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края-2021 год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5800" y="2133600"/>
            <a:ext cx="3657600" cy="449580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1.Ивченко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Никита, группа №11 «Автомеханик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2.Зарубин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Антон, группа №11 «Автомеханик»;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3.Перехрест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Владимир, группа №11 «Автомеханик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Фирер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Павел, группа №11 «Автомеханик»;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Ефименко Артем; группа №13 «Автомеханик»;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Пакулев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Семен; группа №13 «Автомеханик»;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Фокин Андрей, группа №14 «Штукатур»;</a:t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Никитин Иван, группа №21 «Автомеханик»;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905000"/>
            <a:ext cx="344805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02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534400" cy="1555750"/>
          </a:xfrm>
        </p:spPr>
        <p:txBody>
          <a:bodyPr>
            <a:normAutofit/>
          </a:bodyPr>
          <a:lstStyle/>
          <a:p>
            <a:r>
              <a:rPr lang="ru-RU" dirty="0" smtClean="0"/>
              <a:t>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Спартакиада допризывного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г. Енисейск -2022 год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399" y="2209800"/>
            <a:ext cx="5031803" cy="3276600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1905000"/>
            <a:ext cx="3008313" cy="4221163"/>
          </a:xfr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Пакулев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Семён , группа № 23 «Автомеханик»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Килин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Александр, группа № 11 «Слесарь по ремонту строительных машин»</a:t>
            </a:r>
          </a:p>
          <a:p>
            <a:pPr marL="342900" indent="-342900">
              <a:buFont typeface="Arial" pitchFamily="34" charset="0"/>
              <a:buAutoNum type="arabicPeriod"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Мухамадеев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Артём,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группа № 11 «Слесарь по ремонту строительных машин»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Максимов Антон 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группа № 23 «Автомеханик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342900" indent="-342900">
              <a:buFont typeface="Arial" pitchFamily="34" charset="0"/>
              <a:buAutoNum type="arabicPeriod"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Бальде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Данил,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группа 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«Слесарь по ремонту строительных машин»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Абрахимов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Тимур, группа № 18 «Повар»</a:t>
            </a:r>
          </a:p>
          <a:p>
            <a:pPr marL="342900" indent="-342900">
              <a:buFont typeface="Arial" pitchFamily="34" charset="0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Труханов Савелий 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группа № 11 «Слесарь по ремонту строительных машин»</a:t>
            </a:r>
          </a:p>
          <a:p>
            <a:pPr marL="342900" indent="-342900">
              <a:buFont typeface="Arial" pitchFamily="34" charset="0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  Владислав,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 23 «Автомеханик»</a:t>
            </a:r>
          </a:p>
          <a:p>
            <a:pPr marL="342900" indent="-342900">
              <a:buAutoNum type="arabicPeriod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8262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Реализация целей патриотического воспитания помогает выпускникам техникума с ОВЗ - участникам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ВПК «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Тигр» строить свою жизнь, и после окончания техникума.     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914400" y="2423318"/>
            <a:ext cx="2971800" cy="429736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Шадрин Валерий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«ЕРП»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Подтёсовская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РЭБ флота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газоэлектросварщик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387600"/>
            <a:ext cx="3124200" cy="41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Segoe Script" panose="030B0504020000000003" pitchFamily="66" charset="0"/>
                <a:cs typeface="Times New Roman" pitchFamily="18" charset="0"/>
              </a:rPr>
              <a:t> </a:t>
            </a:r>
            <a:endParaRPr lang="ru-RU" dirty="0">
              <a:latin typeface="Segoe Script" panose="030B0504020000000003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429000" cy="4691063"/>
          </a:xfrm>
        </p:spPr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Ульяна</a:t>
            </a:r>
          </a:p>
          <a:p>
            <a:endParaRPr lang="ru-RU" sz="2800" b="1" dirty="0"/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 ДОУ "Детский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сад №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"Родничок"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Енисейск.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 воспитателя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2209800"/>
            <a:ext cx="4267200" cy="4267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74">
        <p:randomBar dir="vert"/>
      </p:transition>
    </mc:Choice>
    <mc:Fallback xmlns="">
      <p:transition advTm="25074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000" b="1" dirty="0" smtClean="0"/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  Михаил</a:t>
            </a:r>
          </a:p>
          <a:p>
            <a:endParaRPr lang="ru-RU" sz="2000" b="1" dirty="0"/>
          </a:p>
          <a:p>
            <a:r>
              <a:rPr lang="ru-RU" sz="2000" dirty="0" smtClean="0"/>
              <a:t>КГАУ «</a:t>
            </a:r>
            <a:r>
              <a:rPr lang="ru-RU" sz="2000" dirty="0" err="1" smtClean="0"/>
              <a:t>Лесопожарный</a:t>
            </a:r>
            <a:r>
              <a:rPr lang="ru-RU" sz="2000" dirty="0" smtClean="0"/>
              <a:t> центр» г. Енисейск</a:t>
            </a:r>
          </a:p>
          <a:p>
            <a:endParaRPr lang="ru-RU" sz="2000" dirty="0"/>
          </a:p>
          <a:p>
            <a:r>
              <a:rPr lang="ru-RU" sz="2000" dirty="0" smtClean="0"/>
              <a:t>Вальщик леса</a:t>
            </a:r>
          </a:p>
          <a:p>
            <a:endParaRPr lang="ru-RU" sz="2000" b="1" dirty="0"/>
          </a:p>
          <a:p>
            <a:endParaRPr lang="ru-RU" sz="2000" b="1" dirty="0"/>
          </a:p>
        </p:txBody>
      </p:sp>
      <p:pic>
        <p:nvPicPr>
          <p:cNvPr id="3075" name="Picture 3" descr="C:\Users\10\Downloads\bF_CR5uLGk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428027"/>
            <a:ext cx="3527952" cy="469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22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352800" cy="4691063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Абрахимов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Тимур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Лесосибирский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ЛДК № 1»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10\Downloads\ZHTGbCBd-y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13724"/>
            <a:ext cx="3929832" cy="483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63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</a:p>
          <a:p>
            <a:r>
              <a:rPr lang="ru-RU" sz="2400" b="1" dirty="0" smtClean="0"/>
              <a:t>Фокин Андрей</a:t>
            </a:r>
          </a:p>
          <a:p>
            <a:endParaRPr lang="ru-RU" sz="2400" b="1" dirty="0"/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АО «ЕРП»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Подтёсовская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РЭБ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флота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Моторист рулевой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/>
          </a:p>
          <a:p>
            <a:endParaRPr lang="ru-RU" sz="2400" b="1" dirty="0"/>
          </a:p>
          <a:p>
            <a:endParaRPr lang="ru-RU" sz="2400" b="1" dirty="0"/>
          </a:p>
        </p:txBody>
      </p:sp>
      <p:pic>
        <p:nvPicPr>
          <p:cNvPr id="1026" name="Picture 2" descr="C:\Users\10\Downloads\ugiprUfMVi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425840"/>
            <a:ext cx="3525242" cy="470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55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3622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218"/>
          <p:cNvPicPr/>
          <p:nvPr/>
        </p:nvPicPr>
        <p:blipFill>
          <a:blip r:embed="rId2"/>
          <a:stretch/>
        </p:blipFill>
        <p:spPr>
          <a:xfrm>
            <a:off x="990600" y="1981200"/>
            <a:ext cx="7162800" cy="4495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04">
        <p:randomBar dir="vert"/>
      </p:transition>
    </mc:Choice>
    <mc:Fallback xmlns="">
      <p:transition advTm="10304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1|5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</TotalTime>
  <Words>734</Words>
  <Application>Microsoft Office PowerPoint</Application>
  <PresentationFormat>Экран (4:3)</PresentationFormat>
  <Paragraphs>138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  <vt:variant>
        <vt:lpstr>Произвольные показы</vt:lpstr>
      </vt:variant>
      <vt:variant>
        <vt:i4>2</vt:i4>
      </vt:variant>
    </vt:vector>
  </HeadingPairs>
  <TitlesOfParts>
    <vt:vector size="24" baseType="lpstr">
      <vt:lpstr>Office Theme</vt:lpstr>
      <vt:lpstr>       </vt:lpstr>
      <vt:lpstr> Воспитание гражданина и патриота России является приоритетной задачей современной государственной политики в области образования.</vt:lpstr>
      <vt:lpstr>Актуальность патриотического воспитания в условиях современного общества приобрела особое значение.</vt:lpstr>
      <vt:lpstr>Патриотическое воспитание-это формирование  у молодого поколения готовности к выполнению гражданского долга, привитие священного чувства любви  к Родине, гордости за свою страну, уважение к его свершениям, героическому прошлому.</vt:lpstr>
      <vt:lpstr>Военно-патриотический клуб –один из эффективных видов воспитательной деятельности по формированию патриотизма у обучающихся техникума.</vt:lpstr>
      <vt:lpstr>Принципы реализации патриотического воспитания обучающихся с ограниченными возможностями здоровья:  </vt:lpstr>
      <vt:lpstr>Методы формирования гражданско-патриотических качеств личности</vt:lpstr>
      <vt:lpstr>Воспитательные цели работы ВПК с обучающимися с ограниченными возможностями здоровья  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Спартакиады молодёжи допризывного возраста Красноярского края-2021 год</vt:lpstr>
      <vt:lpstr>  Спартакиада допризывного возраста г. Енисейск -2022 год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  </vt:lpstr>
      <vt:lpstr>Произвольный показ 1</vt:lpstr>
      <vt:lpstr>Произвольный показ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10</cp:lastModifiedBy>
  <cp:revision>123</cp:revision>
  <dcterms:created xsi:type="dcterms:W3CDTF">2013-10-28T09:12:00Z</dcterms:created>
  <dcterms:modified xsi:type="dcterms:W3CDTF">2024-03-21T03:25:51Z</dcterms:modified>
</cp:coreProperties>
</file>