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8"/>
  </p:notesMasterIdLst>
  <p:sldIdLst>
    <p:sldId id="257" r:id="rId2"/>
    <p:sldId id="258" r:id="rId3"/>
    <p:sldId id="260" r:id="rId4"/>
    <p:sldId id="261" r:id="rId5"/>
    <p:sldId id="265" r:id="rId6"/>
    <p:sldId id="266" r:id="rId7"/>
    <p:sldId id="268" r:id="rId8"/>
    <p:sldId id="277" r:id="rId9"/>
    <p:sldId id="276" r:id="rId10"/>
    <p:sldId id="274" r:id="rId11"/>
    <p:sldId id="275" r:id="rId12"/>
    <p:sldId id="278" r:id="rId13"/>
    <p:sldId id="284" r:id="rId14"/>
    <p:sldId id="280" r:id="rId15"/>
    <p:sldId id="282" r:id="rId16"/>
    <p:sldId id="283" r:id="rId17"/>
    <p:sldId id="264" r:id="rId18"/>
    <p:sldId id="262" r:id="rId19"/>
    <p:sldId id="263" r:id="rId20"/>
    <p:sldId id="286" r:id="rId21"/>
    <p:sldId id="293" r:id="rId22"/>
    <p:sldId id="289" r:id="rId23"/>
    <p:sldId id="290" r:id="rId24"/>
    <p:sldId id="291" r:id="rId25"/>
    <p:sldId id="292" r:id="rId26"/>
    <p:sldId id="296" r:id="rId27"/>
    <p:sldId id="294" r:id="rId28"/>
    <p:sldId id="299" r:id="rId29"/>
    <p:sldId id="300" r:id="rId30"/>
    <p:sldId id="339" r:id="rId31"/>
    <p:sldId id="301" r:id="rId32"/>
    <p:sldId id="302" r:id="rId33"/>
    <p:sldId id="297" r:id="rId34"/>
    <p:sldId id="306" r:id="rId35"/>
    <p:sldId id="307" r:id="rId36"/>
    <p:sldId id="308" r:id="rId37"/>
    <p:sldId id="309" r:id="rId38"/>
    <p:sldId id="310" r:id="rId39"/>
    <p:sldId id="312" r:id="rId40"/>
    <p:sldId id="313" r:id="rId41"/>
    <p:sldId id="314" r:id="rId42"/>
    <p:sldId id="315" r:id="rId43"/>
    <p:sldId id="316" r:id="rId44"/>
    <p:sldId id="317" r:id="rId45"/>
    <p:sldId id="318" r:id="rId46"/>
    <p:sldId id="319" r:id="rId47"/>
    <p:sldId id="320" r:id="rId48"/>
    <p:sldId id="321" r:id="rId49"/>
    <p:sldId id="322" r:id="rId50"/>
    <p:sldId id="323" r:id="rId51"/>
    <p:sldId id="324" r:id="rId52"/>
    <p:sldId id="325" r:id="rId53"/>
    <p:sldId id="326" r:id="rId54"/>
    <p:sldId id="327" r:id="rId55"/>
    <p:sldId id="328" r:id="rId56"/>
    <p:sldId id="329" r:id="rId57"/>
    <p:sldId id="330" r:id="rId58"/>
    <p:sldId id="331" r:id="rId59"/>
    <p:sldId id="332" r:id="rId60"/>
    <p:sldId id="311" r:id="rId61"/>
    <p:sldId id="333" r:id="rId62"/>
    <p:sldId id="334" r:id="rId63"/>
    <p:sldId id="336" r:id="rId64"/>
    <p:sldId id="335" r:id="rId65"/>
    <p:sldId id="337" r:id="rId66"/>
    <p:sldId id="338" r:id="rId6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58B5C-634B-4BD9-A8EC-E866E607363F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CBCFFA-EED2-4890-8010-350E79676DD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227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BCFFA-EED2-4890-8010-350E79676DD4}" type="slidenum">
              <a:rPr lang="ru-RU" smtClean="0"/>
              <a:pPr/>
              <a:t>39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BCFFA-EED2-4890-8010-350E79676DD4}" type="slidenum">
              <a:rPr lang="ru-RU" smtClean="0"/>
              <a:pPr/>
              <a:t>41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7282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BCFFA-EED2-4890-8010-350E79676DD4}" type="slidenum">
              <a:rPr lang="ru-RU" smtClean="0"/>
              <a:pPr/>
              <a:t>42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BCFFA-EED2-4890-8010-350E79676DD4}" type="slidenum">
              <a:rPr lang="ru-RU" smtClean="0"/>
              <a:pPr/>
              <a:t>43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BCFFA-EED2-4890-8010-350E79676DD4}" type="slidenum">
              <a:rPr lang="ru-RU" smtClean="0"/>
              <a:pPr/>
              <a:t>44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BCFFA-EED2-4890-8010-350E79676DD4}" type="slidenum">
              <a:rPr lang="ru-RU" smtClean="0"/>
              <a:pPr/>
              <a:t>45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CBCFFA-EED2-4890-8010-350E79676DD4}" type="slidenum">
              <a:rPr lang="ru-RU" smtClean="0"/>
              <a:pPr/>
              <a:t>46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FC2F60-0AE5-4E3B-B96E-42761876E1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414E934-A67F-4591-865A-A64575B0CF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921E78-E785-4333-A581-0728D3CC9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8F09E2-B017-4AE3-8F11-A88094EDB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FD2566-B14B-4E05-B2C5-F1B0C78D8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0564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D691A4-53E3-48B4-9793-1BFDC8656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F38992-C6A2-4B87-BF46-F3118E665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3F60D7-E79B-4941-883E-3DCC0C79E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3AEE4-E4E5-4743-B0EA-D1B5B1BA9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C537B8-8C1B-4EFD-AFF2-A7F294C6A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3818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98BE00-144C-4C48-B502-AC24D23D0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AB5743B-116B-47AE-93EC-15C4DA6F1F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E05201-EE79-4D40-8103-C81382D38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391C48-D6B1-4F45-8AC1-3933BE452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BC238B-30A6-4744-AB44-A9A64502A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981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CBBDE9-C775-4837-82F7-98ED8C00B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2AC66D-4DFC-4842-957C-EFD0A23961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554232F-063C-4A93-92E7-E21B446101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B238D47-FE73-4FC4-9325-EDA5C86D0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5F20743-C37F-4D5D-A704-9DFCF860D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0F47E71-0417-4A45-8524-AB1201384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679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8B6FA5-F342-47CF-A9C0-0D4EF91EB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0DF215-2746-4DE3-95E7-94E135401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8BB38F2-FD23-42F4-9939-241AB86BBB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BB0CF0D-6064-490D-9FCE-E767CF6F60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1A9FC12-BFAA-4944-8E2F-CD86EDE92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EF205EC-0263-4DE4-A897-1158B6D7C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6A0C71C-40A6-4B70-AE1F-DA7227C34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9BA2188-2730-4307-9A01-53D55EC5F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6586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3CC8C8-CE35-4BF3-BFA9-C35848247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949BAF1-4E64-4C27-A40C-2BABBD7A7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0886ED3-DF73-4936-AD7D-D3AA14280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4DC5038-1E5E-48D4-AC69-3467A725B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9023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11B6503-FAC3-4629-ADDB-8E1CAB1D1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B46BB78-068C-447E-9B7A-958A6B8E9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60CAFBD-11D2-46E5-8239-0FFACA89D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381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044BEB-AC77-4D64-89DD-EACF9FA53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215BC9-6D6B-47E2-99D2-3BCA027C3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A322C2-CE2B-4A19-8801-0ABE883181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C20FF1-11A1-43FD-910C-19F85EE0D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67F441-F5D4-4650-B41B-3D153A202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44E717-F2D0-42F9-8120-544A5D37F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7769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A5936-DD3B-405F-B506-EA2ED5092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2BADBF-89D7-4F5F-B4C7-2CEDFA0426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3122AB9-5523-4CC5-B1CC-7BC43793BC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53C0D7-0C16-46A5-8F04-DF3D96172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57B628B-536B-4BC2-AE44-C5B71B4E1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083BCF-8176-4579-B2C7-9C662CBD7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648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4E310F-E711-41ED-BBAB-306EA3862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460A8BA-9E2E-4F82-9466-636B056F7B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5A3DE2-39AB-4525-A0B3-58CE79401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1D849C-989F-40BE-A41C-D4241D126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F89A35-721B-4F96-885F-F0FDCB891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6095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0F872CB-50E3-4DCA-AB79-F45025F3F9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F236644-D9CC-4C79-83C1-857600150E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74AE6D-F946-4BC6-B333-71344A102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4B8688-23E9-4001-9D4B-AB5E87CE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75705F-9F9B-4ED7-A3A6-152E13235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314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44DAB7-DA96-4B1D-9676-636EE8745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45A0AF-23C7-4363-91B8-4B1C68D0E8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6E4856-ACAE-4EC0-B851-C9CA0FE310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18.11.2021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641943-2A04-4BFA-9305-F0642863D0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C670F5-1AA0-4DE9-A0DC-C19F867D88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4651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82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358346" cy="65833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>
                <a:solidFill>
                  <a:schemeClr val="bg1"/>
                </a:solidFill>
              </a:rPr>
              <a:t>Проект </a:t>
            </a:r>
            <a:br>
              <a:rPr lang="ru-RU" sz="6000" b="1" dirty="0">
                <a:solidFill>
                  <a:schemeClr val="bg1"/>
                </a:solidFill>
              </a:rPr>
            </a:br>
            <a:r>
              <a:rPr lang="ru-RU" sz="6000" b="1" dirty="0">
                <a:solidFill>
                  <a:schemeClr val="bg1"/>
                </a:solidFill>
              </a:rPr>
              <a:t> «Социальная помощь подросткам </a:t>
            </a:r>
            <a:br>
              <a:rPr lang="ru-RU" sz="6000" b="1" dirty="0">
                <a:solidFill>
                  <a:schemeClr val="bg1"/>
                </a:solidFill>
              </a:rPr>
            </a:br>
            <a:r>
              <a:rPr lang="ru-RU" sz="6000" b="1" dirty="0">
                <a:solidFill>
                  <a:schemeClr val="bg1"/>
                </a:solidFill>
              </a:rPr>
              <a:t>с ограниченными возможностями»</a:t>
            </a:r>
            <a:br>
              <a:rPr lang="ru-RU" sz="6000" b="1" dirty="0">
                <a:solidFill>
                  <a:schemeClr val="bg1"/>
                </a:solidFill>
              </a:rPr>
            </a:br>
            <a:br>
              <a:rPr lang="ru-RU" sz="6000" b="1" dirty="0">
                <a:solidFill>
                  <a:schemeClr val="bg1"/>
                </a:solidFill>
              </a:rPr>
            </a:br>
            <a:r>
              <a:rPr lang="ru-RU" sz="3600" b="1" dirty="0">
                <a:solidFill>
                  <a:schemeClr val="bg1"/>
                </a:solidFill>
                <a:latin typeface="Monotype Corsiva" pitchFamily="66" charset="0"/>
              </a:rPr>
              <a:t>подготовила преподаватель </a:t>
            </a:r>
            <a:br>
              <a:rPr lang="ru-RU" sz="36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dirty="0">
                <a:solidFill>
                  <a:schemeClr val="bg1"/>
                </a:solidFill>
                <a:latin typeface="Monotype Corsiva" pitchFamily="66" charset="0"/>
              </a:rPr>
              <a:t>БУ «</a:t>
            </a:r>
            <a:r>
              <a:rPr lang="ru-RU" sz="3600" b="1" dirty="0" err="1">
                <a:solidFill>
                  <a:schemeClr val="bg1"/>
                </a:solidFill>
                <a:latin typeface="Monotype Corsiva" pitchFamily="66" charset="0"/>
              </a:rPr>
              <a:t>Нижневартовский</a:t>
            </a:r>
            <a:r>
              <a:rPr lang="ru-RU" sz="3600" b="1" dirty="0">
                <a:solidFill>
                  <a:schemeClr val="bg1"/>
                </a:solidFill>
                <a:latin typeface="Monotype Corsiva" pitchFamily="66" charset="0"/>
              </a:rPr>
              <a:t> медицинский колледж»</a:t>
            </a:r>
            <a:br>
              <a:rPr lang="ru-RU" sz="3600" b="1" dirty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3600" b="1" dirty="0">
                <a:solidFill>
                  <a:schemeClr val="bg1"/>
                </a:solidFill>
                <a:latin typeface="Monotype Corsiva" pitchFamily="66" charset="0"/>
              </a:rPr>
              <a:t>Ефремова Л.А.</a:t>
            </a:r>
            <a:r>
              <a:rPr lang="ru-RU" sz="5300" b="1" dirty="0">
                <a:solidFill>
                  <a:schemeClr val="bg1"/>
                </a:solidFill>
                <a:latin typeface="Monotype Corsiva" pitchFamily="66" charset="0"/>
              </a:rPr>
              <a:t> </a:t>
            </a:r>
            <a:br>
              <a:rPr lang="ru-RU" sz="5300" b="1" dirty="0">
                <a:solidFill>
                  <a:schemeClr val="bg1"/>
                </a:solidFill>
              </a:rPr>
            </a:b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82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08912" cy="532859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добровольческой деятельности – это важный фактор становления и развития гражданского общества.</a:t>
            </a: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Волонтерство способствует изменению мировоззрения самих людей и тех, кто рядом,</a:t>
            </a: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приносит пользу, как государству, так и самим волонтерам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85" y="0"/>
            <a:ext cx="926272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Ежедневно миллионная армия добровольцев своей деятельностью подтверждает, что люди в состоянии изменить мир к лучшему. В данном проекте речь пойдет об одном из направлений волонтерской добровольческой деятельности – волонтерским проектом  «Социальная помощь подросткам с ограниченными возможностями»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80" y="0"/>
            <a:ext cx="9149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11816"/>
          </a:xfrm>
        </p:spPr>
        <p:txBody>
          <a:bodyPr>
            <a:normAutofit/>
          </a:bodyPr>
          <a:lstStyle/>
          <a:p>
            <a:r>
              <a:rPr lang="ru-RU" sz="6600" b="1" dirty="0">
                <a:solidFill>
                  <a:schemeClr val="bg1"/>
                </a:solidFill>
              </a:rPr>
              <a:t>Актуальность проекта </a:t>
            </a:r>
            <a:br>
              <a:rPr lang="ru-RU" sz="6600" dirty="0"/>
            </a:br>
            <a:endParaRPr lang="ru-RU" sz="6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80" y="0"/>
            <a:ext cx="9149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58280" cy="6858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Волонтерское движение обладает мощной созидательной силой </a:t>
            </a:r>
            <a:b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способно решать важнейшие социальные проблемы, </a:t>
            </a:r>
            <a:b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одной из которых является состояние одиночества и дефицита общения людей, которые  в силу  состояния своего здоровья оказались в социальной и психологической изоляции. Это дети, с ограниченными возможностями, особенно подростки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80" y="0"/>
            <a:ext cx="9149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Из-за своей болезни они нередко становятся   озлобленными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 и обиженными на судьбу, 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а подмена любви медицинским уходом вызывает обиду и на болезнь и на родителей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80" y="0"/>
            <a:ext cx="9149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571876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Они становятся непослушными, неприветливыми,  нерешительными, перестают признавать  любые авторитеты, склонны к депрессии</a:t>
            </a:r>
            <a:br>
              <a:rPr lang="ru-RU" sz="4000" b="1" dirty="0">
                <a:solidFill>
                  <a:schemeClr val="bg1"/>
                </a:solidFill>
              </a:rPr>
            </a:br>
            <a:endParaRPr lang="ru-RU" sz="4000" dirty="0"/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3214686"/>
            <a:ext cx="5143536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Авторитет родителей падает, авторитет друга возрастает.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785926"/>
            <a:ext cx="7000924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80" y="0"/>
            <a:ext cx="91467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352928" cy="609329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Ведущей деятельностью  подросткового возраста является  общение со сверстниками. 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Но часто  подросток с инвалидностью  или увечьем  становится жертвой гонений со стороны сверстников </a:t>
            </a:r>
            <a:endParaRPr lang="ru-RU" sz="4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80" y="0"/>
            <a:ext cx="91467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43560" cy="658336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 ним смеются, его молчаливо отталкивают 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и исключают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 из компании, к нему относятся  снисходительно 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или с неприкрытой жалостью, или же самоутверждаются </a:t>
            </a:r>
            <a:br>
              <a:rPr lang="ru-RU" b="1" dirty="0">
                <a:solidFill>
                  <a:schemeClr val="bg1"/>
                </a:solidFill>
              </a:rPr>
            </a:br>
            <a:r>
              <a:rPr lang="ru-RU" b="1" dirty="0">
                <a:solidFill>
                  <a:schemeClr val="bg1"/>
                </a:solidFill>
              </a:rPr>
              <a:t>за его счет</a:t>
            </a:r>
            <a:r>
              <a:rPr lang="ru-RU" dirty="0"/>
              <a:t>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1928802"/>
            <a:ext cx="2928958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7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Уфимские школьники избили подростка инвалида и выложили в интернет ролик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57166"/>
            <a:ext cx="5857915" cy="5072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7277" y="2715577"/>
            <a:ext cx="1909445" cy="1426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69677" y="2867977"/>
            <a:ext cx="1909445" cy="1426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2077" y="3020377"/>
            <a:ext cx="1909445" cy="1426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7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Autofit/>
          </a:bodyPr>
          <a:lstStyle/>
          <a:p>
            <a:br>
              <a:rPr lang="ru-RU" sz="3600" dirty="0"/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Уфе шесть подростков избили </a:t>
            </a: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12-летнего мальчика-инвалида.</a:t>
            </a:r>
            <a:br>
              <a:rPr lang="ru-RU" sz="3600" dirty="0"/>
            </a:b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57166"/>
            <a:ext cx="621510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59" y="0"/>
            <a:ext cx="91495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50070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Два брата мариупольской школы избили свою одноклассницу-инвалида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764704"/>
            <a:ext cx="5736130" cy="4235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5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00702"/>
            <a:ext cx="9144000" cy="1143000"/>
          </a:xfrm>
        </p:spPr>
        <p:txBody>
          <a:bodyPr>
            <a:normAutofit fontScale="90000"/>
          </a:bodyPr>
          <a:lstStyle/>
          <a:p>
            <a:b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Подростки втроем изнасиловали </a:t>
            </a: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девушку-инвалида, после чего раздавили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0"/>
            <a:ext cx="6500858" cy="521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59" y="0"/>
            <a:ext cx="91495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500702"/>
            <a:ext cx="8229600" cy="1143000"/>
          </a:xfrm>
        </p:spPr>
        <p:txBody>
          <a:bodyPr>
            <a:noAutofit/>
          </a:bodyPr>
          <a:lstStyle/>
          <a:p>
            <a:b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детдоме изнасиловали 122 инвалида, в том числе младенца</a:t>
            </a:r>
            <a:b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85728"/>
            <a:ext cx="5357850" cy="478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286388"/>
            <a:ext cx="8443914" cy="157161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Главное для развития инвалидов детства - любовь и внимание 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500043"/>
            <a:ext cx="6429420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 этот период жизни очень важно  иметь хорошего старшего друга,  каким может быть </a:t>
            </a: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студент-волонтер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285728"/>
            <a:ext cx="400052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571876"/>
            <a:ext cx="8388424" cy="2881460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студентов волонтерство способствует воспитанию активной гражданской позиции, формированию лидерских  и нравственно-этических качеств, чувства патриотизма и милосердия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85728"/>
            <a:ext cx="414340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Обоснование проекта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Время можно тратить двумя способами — с пользой и без. 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вариант — это волонтерское движение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Расширяется круг общения. Именно это часто становится основной причиной работы в качестве волонтера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волонтером зачастую связана с  нестандартными подходами и новыми возможностями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Возможность полноценно развивать свой персональный творческий потенциал 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укреплять уверенность в себе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6583362"/>
          </a:xfrm>
        </p:spPr>
        <p:txBody>
          <a:bodyPr>
            <a:noAutofit/>
          </a:bodyPr>
          <a:lstStyle/>
          <a:p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Возможность  улучшить свое социальное положение в карьерной или межличностной сфере, научиться новому и за счет этого приобрести уважение и вес в обществе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Autofit/>
          </a:bodyPr>
          <a:lstStyle/>
          <a:p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Можно проявить себя не только в профессиональной, но и в других  видах деятельности  - педагогика, психология,  журналистика, преподавание, выступления, написание сценариев, художественная самодеятельность</a:t>
            </a:r>
            <a:br>
              <a:rPr lang="ru-RU" sz="6000" dirty="0"/>
            </a:br>
            <a:endParaRPr lang="ru-RU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357826"/>
            <a:ext cx="8286808" cy="121444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 поделиться своим опытом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357166"/>
            <a:ext cx="557216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663" y="0"/>
            <a:ext cx="9175663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</a:rPr>
              <a:t>Участники мероприятий проекта волонтерской  деятельности</a:t>
            </a:r>
            <a:br>
              <a:rPr lang="ru-RU" sz="4400" b="1" dirty="0">
                <a:solidFill>
                  <a:schemeClr val="bg1"/>
                </a:solidFill>
              </a:rPr>
            </a:br>
            <a:r>
              <a:rPr lang="ru-RU" sz="4400" b="1" dirty="0">
                <a:solidFill>
                  <a:schemeClr val="bg1"/>
                </a:solidFill>
              </a:rPr>
              <a:t> «Социальная помощь подросткам с ограниченными возможностями»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663" y="0"/>
            <a:ext cx="9175663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Студенты Нижневартовского медицинского колледжа, готовые служить высоким социально-значимым целям и активно участвовать в социальном служении</a:t>
            </a:r>
            <a:br>
              <a:rPr lang="ru-RU" sz="4800" dirty="0"/>
            </a:br>
            <a:endParaRPr lang="ru-RU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04363" cy="712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02367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663" y="0"/>
            <a:ext cx="9175663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6021288"/>
          </a:xfrm>
        </p:spPr>
        <p:txBody>
          <a:bodyPr>
            <a:normAutofit/>
          </a:bodyPr>
          <a:lstStyle/>
          <a:p>
            <a:pPr lvl="0"/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Подростки  города</a:t>
            </a:r>
            <a:b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 ограниченными возможностями, </a:t>
            </a:r>
            <a:b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которые не позволяют</a:t>
            </a:r>
            <a:b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им посещать 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школу</a:t>
            </a:r>
            <a:br>
              <a:rPr lang="ru-RU" sz="4800" dirty="0"/>
            </a:br>
            <a:endParaRPr lang="ru-RU" sz="48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31155"/>
            <a:ext cx="1838960" cy="1426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663" y="0"/>
            <a:ext cx="9175663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143380"/>
            <a:ext cx="9144000" cy="2714620"/>
          </a:xfrm>
        </p:spPr>
        <p:txBody>
          <a:bodyPr>
            <a:normAutofit fontScale="90000"/>
          </a:bodyPr>
          <a:lstStyle/>
          <a:p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онко-гематологического отделения  окружной детской больницы, находящихся на лечении без родителей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F:\фото\фото 09\гематология фото\P10900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85992"/>
            <a:ext cx="2428860" cy="1821645"/>
          </a:xfrm>
          <a:prstGeom prst="rect">
            <a:avLst/>
          </a:prstGeom>
          <a:noFill/>
        </p:spPr>
      </p:pic>
      <p:pic>
        <p:nvPicPr>
          <p:cNvPr id="5" name="Picture 2" descr="F:\фото\фото 09\гематология фото\P10900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1" y="0"/>
            <a:ext cx="1714512" cy="2286016"/>
          </a:xfrm>
          <a:prstGeom prst="rect">
            <a:avLst/>
          </a:prstGeom>
          <a:noFill/>
        </p:spPr>
      </p:pic>
      <p:pic>
        <p:nvPicPr>
          <p:cNvPr id="6" name="Picture 3" descr="F:\фото\фото 09\гематология фото\P10900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0"/>
            <a:ext cx="1607355" cy="2143139"/>
          </a:xfrm>
          <a:prstGeom prst="rect">
            <a:avLst/>
          </a:prstGeom>
          <a:noFill/>
        </p:spPr>
      </p:pic>
      <p:pic>
        <p:nvPicPr>
          <p:cNvPr id="9" name="Picture 2" descr="F:\фото\фото 09\гематология фото\P109009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68" y="0"/>
            <a:ext cx="1714512" cy="2286015"/>
          </a:xfrm>
          <a:prstGeom prst="rect">
            <a:avLst/>
          </a:prstGeom>
          <a:noFill/>
        </p:spPr>
      </p:pic>
      <p:pic>
        <p:nvPicPr>
          <p:cNvPr id="11" name="Picture 2" descr="F:\фото\фото 09\гематология фото\P109004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38" y="0"/>
            <a:ext cx="2250279" cy="30003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149" y="0"/>
            <a:ext cx="926392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r>
              <a:rPr lang="ru-RU" sz="8800" b="1" dirty="0">
                <a:solidFill>
                  <a:schemeClr val="bg1"/>
                </a:solidFill>
                <a:latin typeface="+mn-lt"/>
              </a:rPr>
              <a:t>Цель проекта</a:t>
            </a:r>
            <a:endParaRPr lang="ru-RU" sz="8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392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pPr lvl="0"/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Способствовать социализации подростков  с ограниченными возможностями;</a:t>
            </a: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формировать лидерские и нравственно-этические качества, чувство патриотизма и милосердия студентов Нижневартовского медицинского колледжа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149" y="0"/>
            <a:ext cx="926392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Autofit/>
          </a:bodyPr>
          <a:lstStyle/>
          <a:p>
            <a:pPr lvl="0"/>
            <a:r>
              <a:rPr lang="ru-RU" sz="4000" b="1" dirty="0">
                <a:solidFill>
                  <a:schemeClr val="bg1"/>
                </a:solidFill>
              </a:rPr>
              <a:t>Популяризация идей добровольчества в студенческой среде</a:t>
            </a:r>
            <a:br>
              <a:rPr lang="ru-RU" sz="4000" b="1" dirty="0">
                <a:solidFill>
                  <a:schemeClr val="bg1"/>
                </a:solidFill>
              </a:rPr>
            </a:br>
            <a:br>
              <a:rPr lang="ru-RU" sz="4000" b="1" dirty="0">
                <a:solidFill>
                  <a:schemeClr val="bg1"/>
                </a:solidFill>
              </a:rPr>
            </a:br>
            <a:r>
              <a:rPr lang="ru-RU" sz="4000" b="1" dirty="0">
                <a:solidFill>
                  <a:schemeClr val="bg1"/>
                </a:solidFill>
              </a:rPr>
              <a:t>Вовлечение студентов  в оказание социально-психологической </a:t>
            </a:r>
            <a:br>
              <a:rPr lang="ru-RU" sz="4000" b="1" dirty="0">
                <a:solidFill>
                  <a:schemeClr val="bg1"/>
                </a:solidFill>
              </a:rPr>
            </a:br>
            <a:r>
              <a:rPr lang="ru-RU" sz="4000" b="1" dirty="0">
                <a:solidFill>
                  <a:schemeClr val="bg1"/>
                </a:solidFill>
              </a:rPr>
              <a:t>и медицинской поддержки подросткам с ограниченными возможностями и их родителям </a:t>
            </a:r>
            <a:br>
              <a:rPr lang="ru-RU" sz="4000" b="1" dirty="0">
                <a:solidFill>
                  <a:schemeClr val="bg1"/>
                </a:solidFill>
              </a:rPr>
            </a:br>
            <a:endParaRPr lang="ru-RU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149" y="0"/>
            <a:ext cx="926392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pPr lvl="0"/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Организовать работу волонтёрской команды  для социализации в обществе  подростков с ограниченными возможностями</a:t>
            </a: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Формировать у студентов ценностное отношение к человеку, как к таковому (уважать автономию, самочувствие и интересы)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149" y="0"/>
            <a:ext cx="926392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/>
          <a:lstStyle/>
          <a:p>
            <a:pPr lvl="0"/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Совершенствовать коммуникативные способности студентов- волонтеров</a:t>
            </a: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обучающих семинаров для участников волонтерского движения</a:t>
            </a: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149" y="0"/>
            <a:ext cx="926392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pPr lvl="0"/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Налаживание сотрудничества с социальными и коммерческими партнерами для совместной социально-значимой деятельности;</a:t>
            </a:r>
            <a:b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 и поддержка молодых лидеров</a:t>
            </a:r>
            <a:b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Поддержка и реализация социальных инициатив обучающихся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виды волонтерской деятельности </a:t>
            </a:r>
            <a:br>
              <a:rPr lang="ru-RU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3428992" y="6812280"/>
            <a:ext cx="27860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4429132"/>
            <a:ext cx="2071670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>
            <a:noAutofit/>
          </a:bodyPr>
          <a:lstStyle/>
          <a:p>
            <a:pPr lvl="0"/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Участие в добровольном шефстве, связанным 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оказанием социально-психологической 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социально-педагогической поддержки </a:t>
            </a:r>
            <a:endParaRPr lang="ru-RU" sz="8000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V="1">
            <a:off x="1928794" y="6857999"/>
            <a:ext cx="5817584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>
            <a:noAutofit/>
          </a:bodyPr>
          <a:lstStyle/>
          <a:p>
            <a:pPr lvl="0"/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Можно перезваниваться, навещать, общаться, дарить подарки с поводом и без, сопровождать на массовые мероприятия – театр, больничный парк, кино и т.д. Если есть возможность, то оказывать поддержку в покупке лекарств, одежды, продуктов; </a:t>
            </a:r>
            <a:br>
              <a:rPr lang="ru-RU" sz="9600" dirty="0"/>
            </a:br>
            <a:endParaRPr lang="ru-RU" sz="8000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1928794" y="6857999"/>
            <a:ext cx="5817584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 fontScale="90000"/>
          </a:bodyPr>
          <a:lstStyle/>
          <a:p>
            <a:pPr lvl="0"/>
            <a:r>
              <a:rPr lang="ru-RU" sz="5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Профилактическая работа по улучшению психоэмоционального состояния      	подростков </a:t>
            </a:r>
            <a:br>
              <a:rPr lang="ru-RU" sz="5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5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Пропаганда здорового образа жизни подшефным подросткам </a:t>
            </a:r>
            <a:br>
              <a:rPr lang="ru-RU" sz="7200" dirty="0"/>
            </a:br>
            <a:endParaRPr lang="ru-RU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3428992" y="6812280"/>
            <a:ext cx="27860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4572008"/>
            <a:ext cx="1928794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Autofit/>
          </a:bodyPr>
          <a:lstStyle/>
          <a:p>
            <a:pPr lvl="0"/>
            <a: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Профилактика асоциальных явлений, посредством дружеского общения  и проведения различных мероприятий и акций</a:t>
            </a:r>
            <a:b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3428992" y="6812280"/>
            <a:ext cx="27860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4429132"/>
            <a:ext cx="2071670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6083320"/>
          </a:xfrm>
        </p:spPr>
        <p:txBody>
          <a:bodyPr>
            <a:noAutofit/>
          </a:bodyPr>
          <a:lstStyle/>
          <a:p>
            <a:pPr lvl="0"/>
            <a: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Сотрудничество с социальными центрами и службами по вопросам организации шефства и проведения социально-значимых мероприятий</a:t>
            </a:r>
            <a:b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3428992" y="6812280"/>
            <a:ext cx="27860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 fontScale="90000"/>
          </a:bodyPr>
          <a:lstStyle/>
          <a:p>
            <a:pPr lvl="0"/>
            <a:br>
              <a:rPr lang="ru-RU" sz="5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Взаимодействие с государственными органами и общественными и коммерческими организациями, заинтересованными в осуществлении деятельности волонтерского движения</a:t>
            </a:r>
            <a:br>
              <a:rPr lang="ru-RU" sz="7200" dirty="0"/>
            </a:br>
            <a:endParaRPr lang="ru-RU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3428992" y="6812280"/>
            <a:ext cx="27860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 fontScale="90000"/>
          </a:bodyPr>
          <a:lstStyle/>
          <a:p>
            <a:pPr lvl="0"/>
            <a:br>
              <a:rPr lang="ru-RU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Пропаганда волонтерского движения в Нижневартовском медицинском колледже</a:t>
            </a:r>
            <a:br>
              <a:rPr lang="ru-RU" sz="7200" dirty="0"/>
            </a:br>
            <a:endParaRPr lang="ru-RU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3428992" y="6812280"/>
            <a:ext cx="27860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396"/>
          </a:xfrm>
        </p:spPr>
        <p:txBody>
          <a:bodyPr>
            <a:normAutofit/>
          </a:bodyPr>
          <a:lstStyle/>
          <a:p>
            <a:pPr algn="ctr"/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Направление деятельности волонтеров  </a:t>
            </a: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396"/>
          </a:xfrm>
        </p:spPr>
        <p:txBody>
          <a:bodyPr>
            <a:normAutofit fontScale="90000"/>
          </a:bodyPr>
          <a:lstStyle/>
          <a:p>
            <a:pPr lvl="0"/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внутренней психологической потребности быть нужным и ощущать свою полезность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Расширение  круга общения 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установление новых контактов</a:t>
            </a:r>
            <a:br>
              <a:rPr lang="ru-RU" sz="4900" dirty="0"/>
            </a:b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396"/>
          </a:xfrm>
        </p:spPr>
        <p:txBody>
          <a:bodyPr>
            <a:normAutofit fontScale="90000"/>
          </a:bodyPr>
          <a:lstStyle/>
          <a:p>
            <a:pPr lvl="0"/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 работы,  иногда связанный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  нестандартными подходами 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новыми возможностями.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Приобщение подростков 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ограниченными возможностями 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здоровое общество 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социализацию в нём</a:t>
            </a:r>
            <a:br>
              <a:rPr lang="ru-RU" dirty="0"/>
            </a:b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396"/>
          </a:xfrm>
        </p:spPr>
        <p:txBody>
          <a:bodyPr>
            <a:normAutofit/>
          </a:bodyPr>
          <a:lstStyle/>
          <a:p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7200" b="1" dirty="0">
                <a:solidFill>
                  <a:schemeClr val="bg1"/>
                </a:solidFill>
              </a:rPr>
              <a:t>Пропаганда здорового </a:t>
            </a:r>
            <a:br>
              <a:rPr lang="ru-RU" sz="7200" b="1" dirty="0">
                <a:solidFill>
                  <a:schemeClr val="bg1"/>
                </a:solidFill>
              </a:rPr>
            </a:br>
            <a:r>
              <a:rPr lang="ru-RU" sz="7200" b="1" dirty="0">
                <a:solidFill>
                  <a:schemeClr val="bg1"/>
                </a:solidFill>
              </a:rPr>
              <a:t>образа жизни</a:t>
            </a:r>
            <a:br>
              <a:rPr lang="ru-RU" dirty="0">
                <a:solidFill>
                  <a:schemeClr val="bg1"/>
                </a:solidFill>
              </a:rPr>
            </a:br>
            <a:br>
              <a:rPr lang="ru-RU" dirty="0">
                <a:solidFill>
                  <a:schemeClr val="bg1"/>
                </a:solidFill>
              </a:rPr>
            </a:b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100013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4626"/>
          </a:xfrm>
        </p:spPr>
        <p:txBody>
          <a:bodyPr>
            <a:noAutofit/>
          </a:bodyPr>
          <a:lstStyle/>
          <a:p>
            <a:pPr algn="ctr"/>
            <a:r>
              <a:rPr lang="ru-RU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Права волонтера</a:t>
            </a:r>
            <a:endParaRPr lang="ru-RU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V="1">
            <a:off x="0" y="6857999"/>
            <a:ext cx="92611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100013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572660" cy="6583362"/>
          </a:xfrm>
        </p:spPr>
        <p:txBody>
          <a:bodyPr>
            <a:noAutofit/>
          </a:bodyPr>
          <a:lstStyle/>
          <a:p>
            <a:pPr lvl="0"/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Исходя из своих способностей 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возможностей, выбрать направление волонтерской деятельности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Пройти обучение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осуществлять свою деятельность 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составе волонтерской группы</a:t>
            </a:r>
            <a:br>
              <a:rPr lang="ru-RU" sz="7200" dirty="0"/>
            </a:br>
            <a:endParaRPr lang="ru-RU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V="1">
            <a:off x="0" y="6857999"/>
            <a:ext cx="92611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100013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572660" cy="6583362"/>
          </a:xfrm>
        </p:spPr>
        <p:txBody>
          <a:bodyPr>
            <a:noAutofit/>
          </a:bodyPr>
          <a:lstStyle/>
          <a:p>
            <a:pPr lvl="0"/>
            <a:b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</a:rPr>
              <a:t>Отказаться от участия </a:t>
            </a:r>
            <a:br>
              <a:rPr lang="ru-RU" sz="4800" b="1" dirty="0">
                <a:solidFill>
                  <a:schemeClr val="bg1"/>
                </a:solidFill>
              </a:rPr>
            </a:br>
            <a:r>
              <a:rPr lang="ru-RU" sz="4800" b="1" dirty="0">
                <a:solidFill>
                  <a:schemeClr val="bg1"/>
                </a:solidFill>
              </a:rPr>
              <a:t>в конкретном мероприятии</a:t>
            </a:r>
            <a:br>
              <a:rPr lang="ru-RU" sz="4800" b="1" dirty="0">
                <a:solidFill>
                  <a:schemeClr val="bg1"/>
                </a:solidFill>
              </a:rPr>
            </a:br>
            <a:r>
              <a:rPr lang="ru-RU" sz="4800" b="1" dirty="0">
                <a:solidFill>
                  <a:schemeClr val="bg1"/>
                </a:solidFill>
              </a:rPr>
              <a:t> в случае неуверенности в своих возможностях</a:t>
            </a:r>
            <a:br>
              <a:rPr lang="ru-RU" sz="4800" b="1" dirty="0">
                <a:solidFill>
                  <a:schemeClr val="bg1"/>
                </a:solidFill>
              </a:rPr>
            </a:br>
            <a:br>
              <a:rPr lang="ru-RU" sz="4800" b="1" dirty="0">
                <a:solidFill>
                  <a:schemeClr val="bg1"/>
                </a:solidFill>
              </a:rPr>
            </a:br>
            <a:r>
              <a:rPr lang="ru-RU" sz="4800" b="1" dirty="0">
                <a:solidFill>
                  <a:schemeClr val="bg1"/>
                </a:solidFill>
              </a:rPr>
              <a:t>Прекратить свою деятельность, уведомив об этом руководителя волонтерской группы устным заявлением</a:t>
            </a:r>
            <a:br>
              <a:rPr lang="ru-RU" sz="5400" b="1" dirty="0">
                <a:solidFill>
                  <a:schemeClr val="bg1"/>
                </a:solidFill>
              </a:rPr>
            </a:br>
            <a:endParaRPr lang="ru-RU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V="1">
            <a:off x="0" y="6857999"/>
            <a:ext cx="92611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lvl="0"/>
            <a: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Добросовестно овладевать знаниями, умениями и навыками ведения волонтерской деятельности;</a:t>
            </a:r>
            <a:b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пропагандировать здоровый образ жизни;</a:t>
            </a:r>
            <a:br>
              <a:rPr lang="ru-RU" dirty="0"/>
            </a:b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lvl="0"/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Быть дисциплинированным, соблюдать инструкции по охране труда и указания руководителя волонтеркой группы;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посещать общие, организационные собрания волонтерской группы;</a:t>
            </a:r>
            <a:b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297634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Бережно относиться к историческому наследию, окружающей природной среде и животным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411" y="1"/>
            <a:ext cx="9858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/>
          </a:bodyPr>
          <a:lstStyle/>
          <a:p>
            <a:pPr algn="ctr"/>
            <a:r>
              <a:rPr lang="ru-RU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проекта</a:t>
            </a:r>
            <a:br>
              <a:rPr 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411" y="1"/>
            <a:ext cx="9858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 fontScale="90000"/>
          </a:bodyPr>
          <a:lstStyle/>
          <a:p>
            <a:pPr lvl="0"/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Вначале собирается инициативная команда, затем к ней присоединяются волонтеры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Команда волонтеров – группа от 10-20 человек активистов, созданная и работающая на базе колледжа на добровольных условиях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411" y="1"/>
            <a:ext cx="9858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 fontScale="90000"/>
          </a:bodyPr>
          <a:lstStyle/>
          <a:p>
            <a:pPr lvl="0"/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 вступлением</a:t>
            </a:r>
            <a:br>
              <a:rPr lang="ru-RU" sz="6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волонтерское движение, студенты  проходят  обучение</a:t>
            </a:r>
            <a:br>
              <a:rPr lang="ru-RU" sz="9600" dirty="0"/>
            </a:br>
            <a:br>
              <a:rPr lang="ru-RU" sz="8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" y="0"/>
            <a:ext cx="914834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Показатель результативности</a:t>
            </a:r>
            <a:br>
              <a:rPr lang="ru-RU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" y="0"/>
            <a:ext cx="914834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pPr lvl="0"/>
            <a:br>
              <a:rPr lang="ru-RU" sz="4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Вовлечение большого количества студентов (10 % от общего количества обучающихся)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Количество  опекаемых подростков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Количество мероприятий с подростками.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Чувство удовлетворения волонтеров</a:t>
            </a:r>
            <a:br>
              <a:rPr lang="ru-RU" sz="7200" b="1" dirty="0"/>
            </a:br>
            <a:endParaRPr lang="ru-RU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7841" y="0"/>
            <a:ext cx="923184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pPr algn="ctr"/>
            <a:r>
              <a:rPr lang="ru-RU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Ожидаемые результаты</a:t>
            </a:r>
            <a:br>
              <a:rPr lang="ru-RU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7841" y="0"/>
            <a:ext cx="923184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29600" cy="6583362"/>
          </a:xfrm>
        </p:spPr>
        <p:txBody>
          <a:bodyPr>
            <a:normAutofit fontScale="90000"/>
          </a:bodyPr>
          <a:lstStyle/>
          <a:p>
            <a:pPr lvl="0"/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Вовлечение подростков с ограниченными возможностями в подростково-молодежную  среду города  Нижневартовска: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b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Привитие культуры здорового образа жизни, потребности в здоровой жизнедеятельности;</a:t>
            </a:r>
            <a:br>
              <a:rPr lang="ru-RU" sz="8900" dirty="0"/>
            </a:br>
            <a:br>
              <a:rPr lang="ru-RU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7841" y="0"/>
            <a:ext cx="923184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 fontScale="90000"/>
          </a:bodyPr>
          <a:lstStyle/>
          <a:p>
            <a:pPr lvl="0"/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Повышение социальной активности студентов  Нижневартовского медицинского колледжа</a:t>
            </a:r>
            <a:b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Улучшение коммуникативных способностей студентов</a:t>
            </a:r>
            <a:br>
              <a:rPr lang="ru-RU" sz="8800" dirty="0"/>
            </a:b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7841" y="0"/>
            <a:ext cx="923184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83188"/>
          </a:xfrm>
        </p:spPr>
        <p:txBody>
          <a:bodyPr>
            <a:normAutofit/>
          </a:bodyPr>
          <a:lstStyle/>
          <a:p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 милосердия</a:t>
            </a:r>
            <a:br>
              <a:rPr lang="ru-RU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7841" y="0"/>
            <a:ext cx="923184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83188"/>
          </a:xfrm>
        </p:spPr>
        <p:txBody>
          <a:bodyPr>
            <a:normAutofit/>
          </a:bodyPr>
          <a:lstStyle/>
          <a:p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285728"/>
            <a:ext cx="428628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1176</Words>
  <Application>Microsoft Office PowerPoint</Application>
  <PresentationFormat>Экран (4:3)</PresentationFormat>
  <Paragraphs>71</Paragraphs>
  <Slides>66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71" baseType="lpstr">
      <vt:lpstr>Arial</vt:lpstr>
      <vt:lpstr>Calibri</vt:lpstr>
      <vt:lpstr>Calibri Light</vt:lpstr>
      <vt:lpstr>Monotype Corsiva</vt:lpstr>
      <vt:lpstr>Тема Office</vt:lpstr>
      <vt:lpstr>Проект   «Социальная помощь подросткам  с ограниченными возможностями»  подготовила преподаватель  БУ «Нижневартовский медицинский колледж» Ефремова Л.А.  </vt:lpstr>
      <vt:lpstr>Организация добровольческой деятельности – это важный фактор становления и развития гражданского общества.  Волонтерство способствует изменению мировоззрения самих людей и тех, кто рядом,  и приносит пользу, как государству, так и самим волонтерам</vt:lpstr>
      <vt:lpstr>Ежедневно миллионная армия добровольцев своей деятельностью подтверждает, что люди в состоянии изменить мир к лучшему. В данном проекте речь пойдет об одном из направлений волонтерской добровольческой деятельности – волонтерским проектом  «Социальная помощь подросткам с ограниченными возможностями»</vt:lpstr>
      <vt:lpstr>Актуальность проекта  </vt:lpstr>
      <vt:lpstr>Волонтерское движение обладает мощной созидательной силой  и способно решать важнейшие социальные проблемы,  одной из которых является состояние одиночества и дефицита общения людей, которые  в силу  состояния своего здоровья оказались в социальной и психологической изоляции. Это дети, с ограниченными возможностями, особенно подростки</vt:lpstr>
      <vt:lpstr>Из-за своей болезни они нередко становятся   озлобленными  и обиженными на судьбу,  а подмена любви медицинским уходом вызывает обиду и на болезнь и на родителей </vt:lpstr>
      <vt:lpstr>Они становятся непослушными, неприветливыми,  нерешительными, перестают признавать  любые авторитеты, склонны к депрессии </vt:lpstr>
      <vt:lpstr>Авторитет родителей падает, авторитет друга возрастает.</vt:lpstr>
      <vt:lpstr>Ведущей деятельностью  подросткового возраста является  общение со сверстниками.  Но часто  подросток с инвалидностью  или увечьем  становится жертвой гонений со стороны сверстников </vt:lpstr>
      <vt:lpstr>Над ним смеются, его молчаливо отталкивают  и исключают  из компании, к нему относятся  снисходительно  или с неприкрытой жалостью, или же самоутверждаются  за его счет.</vt:lpstr>
      <vt:lpstr>Уфимские школьники избили подростка инвалида и выложили в интернет ролик</vt:lpstr>
      <vt:lpstr> В Уфе шесть подростков избили  12-летнего мальчика-инвалида. </vt:lpstr>
      <vt:lpstr>Два брата мариупольской школы избили свою одноклассницу-инвалида</vt:lpstr>
      <vt:lpstr>Презентация PowerPoint</vt:lpstr>
      <vt:lpstr> Подростки втроем изнасиловали  девушку-инвалида, после чего раздавили </vt:lpstr>
      <vt:lpstr> В детдоме изнасиловали 122 инвалида, в том числе младенца </vt:lpstr>
      <vt:lpstr>Главное для развития инвалидов детства - любовь и внимание </vt:lpstr>
      <vt:lpstr>      В этот период жизни очень важно  иметь хорошего старшего друга,  каким может быть   студент-волонтер</vt:lpstr>
      <vt:lpstr> У студентов волонтерство способствует воспитанию активной гражданской позиции, формированию лидерских  и нравственно-этических качеств, чувства патриотизма и милосердия </vt:lpstr>
      <vt:lpstr>Обоснование проекта</vt:lpstr>
      <vt:lpstr>Время можно тратить двумя способами — с пользой и без.  Первый вариант — это волонтерское движение</vt:lpstr>
      <vt:lpstr>Расширяется круг общения. Именно это часто становится основной причиной работы в качестве волонтера</vt:lpstr>
      <vt:lpstr>Работа волонтером зачастую связана с  нестандартными подходами и новыми возможностями</vt:lpstr>
      <vt:lpstr>Возможность полноценно развивать свой персональный творческий потенциал  и укреплять уверенность в себе</vt:lpstr>
      <vt:lpstr>Возможность  улучшить свое социальное положение в карьерной или межличностной сфере, научиться новому и за счет этого приобрести уважение и вес в обществе</vt:lpstr>
      <vt:lpstr> Можно проявить себя не только в профессиональной, но и в других  видах деятельности  - педагогика, психология,  журналистика, преподавание, выступления, написание сценариев, художественная самодеятельность </vt:lpstr>
      <vt:lpstr>Способ поделиться своим опытом</vt:lpstr>
      <vt:lpstr>Участники мероприятий проекта волонтерской  деятельности  «Социальная помощь подросткам с ограниченными возможностями»</vt:lpstr>
      <vt:lpstr>Студенты Нижневартовского медицинского колледжа, готовые служить высоким социально-значимым целям и активно участвовать в социальном служении </vt:lpstr>
      <vt:lpstr>Презентация PowerPoint</vt:lpstr>
      <vt:lpstr>Подростки  города  с ограниченными возможностями,  которые не позволяют  им посещать школу </vt:lpstr>
      <vt:lpstr>Дети онко-гематологического отделения  окружной детской больницы, находящихся на лечении без родителей</vt:lpstr>
      <vt:lpstr>Цель проекта</vt:lpstr>
      <vt:lpstr>Способствовать социализации подростков  с ограниченными возможностями; формировать лидерские и нравственно-этические качества, чувство патриотизма и милосердия студентов Нижневартовского медицинского колледжа</vt:lpstr>
      <vt:lpstr>Популяризация идей добровольчества в студенческой среде  Вовлечение студентов  в оказание социально-психологической  и медицинской поддержки подросткам с ограниченными возможностями и их родителям  </vt:lpstr>
      <vt:lpstr>Организовать работу волонтёрской команды  для социализации в обществе  подростков с ограниченными возможностями  Формировать у студентов ценностное отношение к человеку, как к таковому (уважать автономию, самочувствие и интересы) </vt:lpstr>
      <vt:lpstr>Совершенствовать коммуникативные способности студентов- волонтеров  Организация обучающих семинаров для участников волонтерского движения </vt:lpstr>
      <vt:lpstr>Налаживание сотрудничества с социальными и коммерческими партнерами для совместной социально-значимой деятельности; подготовка и поддержка молодых лидеров  Поддержка и реализация социальных инициатив обучающихся</vt:lpstr>
      <vt:lpstr>Основные виды волонтерской деятельности  </vt:lpstr>
      <vt:lpstr>Участие в добровольном шефстве, связанным  с оказанием социально-психологической  и социально-педагогической поддержки </vt:lpstr>
      <vt:lpstr> Можно перезваниваться, навещать, общаться, дарить подарки с поводом и без, сопровождать на массовые мероприятия – театр, больничный парк, кино и т.д. Если есть возможность, то оказывать поддержку в покупке лекарств, одежды, продуктов;  </vt:lpstr>
      <vt:lpstr>Профилактическая работа по улучшению психоэмоционального состояния       подростков   Пропаганда здорового образа жизни подшефным подросткам  </vt:lpstr>
      <vt:lpstr>Профилактика асоциальных явлений, посредством дружеского общения  и проведения различных мероприятий и акций </vt:lpstr>
      <vt:lpstr>Сотрудничество с социальными центрами и службами по вопросам организации шефства и проведения социально-значимых мероприятий </vt:lpstr>
      <vt:lpstr> Взаимодействие с государственными органами и общественными и коммерческими организациями, заинтересованными в осуществлении деятельности волонтерского движения </vt:lpstr>
      <vt:lpstr> Пропаганда волонтерского движения в Нижневартовском медицинском колледже </vt:lpstr>
      <vt:lpstr> Направление деятельности волонтеров   </vt:lpstr>
      <vt:lpstr>  Реализация внутренней психологической потребности быть нужным и ощущать свою полезность   Расширение  круга общения  и установление новых контактов </vt:lpstr>
      <vt:lpstr>  Опыт работы,  иногда связанный  с  нестандартными подходами  и новыми возможностями.   Приобщение подростков  с ограниченными возможностями  в здоровое общество  и социализацию в нём </vt:lpstr>
      <vt:lpstr>  Пропаганда здорового  образа жизни  </vt:lpstr>
      <vt:lpstr>Права волонтера</vt:lpstr>
      <vt:lpstr> Исходя из своих способностей  и возможностей, выбрать направление волонтерской деятельности   Пройти обучение  осуществлять свою деятельность  в составе волонтерской группы </vt:lpstr>
      <vt:lpstr> Отказаться от участия  в конкретном мероприятии  в случае неуверенности в своих возможностях  Прекратить свою деятельность, уведомив об этом руководителя волонтерской группы устным заявлением </vt:lpstr>
      <vt:lpstr>Добросовестно овладевать знаниями, умениями и навыками ведения волонтерской деятельности;   пропагандировать здоровый образ жизни; </vt:lpstr>
      <vt:lpstr>Быть дисциплинированным, соблюдать инструкции по охране труда и указания руководителя волонтеркой группы;  посещать общие, организационные собрания волонтерской группы; </vt:lpstr>
      <vt:lpstr>Бережно относиться к историческому наследию, окружающей природной среде и животным</vt:lpstr>
      <vt:lpstr>Организация проекта </vt:lpstr>
      <vt:lpstr>    Вначале собирается инициативная команда, затем к ней присоединяются волонтеры  Команда волонтеров – группа от 10-20 человек активистов, созданная и работающая на базе колледжа на добровольных условиях  </vt:lpstr>
      <vt:lpstr>    Перед вступлением  в волонтерское движение, студенты  проходят  обучение  </vt:lpstr>
      <vt:lpstr>Показатель результативности </vt:lpstr>
      <vt:lpstr>  Вовлечение большого количества студентов (10 % от общего количества обучающихся)  Количество  опекаемых подростков  Количество мероприятий с подростками. Чувство удовлетворения волонтеров </vt:lpstr>
      <vt:lpstr>Ожидаемые результаты </vt:lpstr>
      <vt:lpstr>   Вовлечение подростков с ограниченными возможностями в подростково-молодежную  среду города  Нижневартовска:    Привитие культуры здорового образа жизни, потребности в здоровой жизнедеятельности;  </vt:lpstr>
      <vt:lpstr>  Повышение социальной активности студентов  Нижневартовского медицинского колледжа  Улучшение коммуникативных способностей студентов </vt:lpstr>
      <vt:lpstr>  Воспитание милосердия </vt:lpstr>
      <vt:lpstr>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организации волонтерской  деятельности  «Социальная помощь подросткам  с ограниченными возможностями»   </dc:title>
  <cp:lastModifiedBy>Любовь А. Ефремова</cp:lastModifiedBy>
  <cp:revision>43</cp:revision>
  <dcterms:modified xsi:type="dcterms:W3CDTF">2021-11-18T08:26:19Z</dcterms:modified>
</cp:coreProperties>
</file>