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12192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F87E6416-DAFD-4ACE-91A1-ECF64B49F6F7}">
  <a:tblStyle styleId="{F87E6416-DAFD-4ACE-91A1-ECF64B49F6F7}" styleName="Medium Style 2 - Accent 1">
    <a:wholeTbl>
      <a:tcTxStyle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  <a:fill>
          <a:solidFill>
            <a:schemeClr val="accent1">
              <a:tint val="40000"/>
            </a:schemeClr>
          </a:solidFill>
        </a:fill>
      </a:tcStyle>
    </a:band2V>
    <a:la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104" d="100"/>
          <a:sy n="104" d="100"/>
        </p:scale>
        <p:origin x="-1236" y="-90"/>
      </p:cViewPr>
      <p:guideLst>
        <p:guide pos="2160" orient="horz"/>
        <p:guide pos="2880"/>
      </p:guideLst>
    </p:cSldViewPr>
  </p:slide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presProps" Target="presProps.xml" /><Relationship Id="rId16" Type="http://schemas.openxmlformats.org/officeDocument/2006/relationships/tableStyles" Target="tableStyles.xml" /><Relationship Id="rId17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Shape 1058" hidden="0"/>
          <p:cNvSpPr>
            <a:spLocks noChangeArrowheads="1" noGrp="1"/>
          </p:cNvSpPr>
          <p:nvPr isPhoto="0" userDrawn="1"/>
        </p:nvSpPr>
        <p:spPr bwMode="auto">
          <a:xfrm>
            <a:off x="8220990" y="1"/>
            <a:ext cx="3971005" cy="685746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874" y="0"/>
                </a:moveTo>
                <a:lnTo>
                  <a:pt x="3874" y="19794"/>
                </a:lnTo>
                <a:lnTo>
                  <a:pt x="3874" y="19794"/>
                </a:lnTo>
                <a:cubicBezTo>
                  <a:pt x="3874" y="19794"/>
                  <a:pt x="3932" y="19794"/>
                  <a:pt x="3932" y="19794"/>
                </a:cubicBezTo>
                <a:lnTo>
                  <a:pt x="3932" y="19794"/>
                </a:lnTo>
                <a:cubicBezTo>
                  <a:pt x="1759" y="19794"/>
                  <a:pt x="0" y="20605"/>
                  <a:pt x="0" y="21600"/>
                </a:cubicBezTo>
                <a:lnTo>
                  <a:pt x="0" y="21600"/>
                </a:lnTo>
                <a:cubicBezTo>
                  <a:pt x="0" y="22594"/>
                  <a:pt x="1759" y="23405"/>
                  <a:pt x="3932" y="23405"/>
                </a:cubicBezTo>
                <a:lnTo>
                  <a:pt x="3932" y="23405"/>
                </a:lnTo>
                <a:cubicBezTo>
                  <a:pt x="3932" y="23405"/>
                  <a:pt x="3874" y="23405"/>
                  <a:pt x="3874" y="23405"/>
                </a:cubicBezTo>
                <a:lnTo>
                  <a:pt x="3874" y="43200"/>
                </a:lnTo>
                <a:lnTo>
                  <a:pt x="43200" y="43200"/>
                </a:lnTo>
                <a:lnTo>
                  <a:pt x="43200" y="0"/>
                </a:lnTo>
                <a:lnTo>
                  <a:pt x="3874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5" name="Shape 1102" hidden="0"/>
          <p:cNvSpPr>
            <a:spLocks noChangeArrowheads="1" noGrp="1"/>
          </p:cNvSpPr>
          <p:nvPr isPhoto="0" userDrawn="1"/>
        </p:nvSpPr>
        <p:spPr bwMode="auto">
          <a:xfrm>
            <a:off x="8400255" y="3356809"/>
            <a:ext cx="190499" cy="14524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200" y="0"/>
                </a:moveTo>
                <a:lnTo>
                  <a:pt x="43200" y="43200"/>
                </a:lnTo>
                <a:lnTo>
                  <a:pt x="0" y="21623"/>
                </a:lnTo>
                <a:lnTo>
                  <a:pt x="43200" y="0"/>
                </a:lnTo>
              </a:path>
            </a:pathLst>
          </a:custGeom>
          <a:solidFill>
            <a:srgbClr val="FFFFFF"/>
          </a:solidFill>
          <a:ln w="9524" cap="rnd">
            <a:solidFill>
              <a:srgbClr val="000000"/>
            </a:solidFill>
            <a:bevel/>
            <a:headEnd/>
            <a:tailEnd/>
          </a:ln>
        </p:spPr>
      </p:sp>
      <p:sp>
        <p:nvSpPr>
          <p:cNvPr id="6" name="Text Placeholder 4" hidden="0"/>
          <p:cNvSpPr>
            <a:spLocks noGrp="1"/>
          </p:cNvSpPr>
          <p:nvPr isPhoto="0" userDrawn="0">
            <p:ph type="subTitle" idx="1" hasCustomPrompt="1"/>
          </p:nvPr>
        </p:nvSpPr>
        <p:spPr bwMode="auto">
          <a:xfrm>
            <a:off x="8881393" y="2597939"/>
            <a:ext cx="2974883" cy="166158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171450" indent="-171450" algn="l">
              <a:buFont typeface="Arial"/>
              <a:buChar char="•"/>
              <a:defRPr sz="20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7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623395" y="2569090"/>
            <a:ext cx="7383251" cy="1654020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8" name="Дата 10" hidden="0"/>
          <p:cNvSpPr>
            <a:spLocks noGrp="1"/>
          </p:cNvSpPr>
          <p:nvPr isPhoto="0" userDrawn="0">
            <p:ph type="dt" sz="half" idx="15" hasCustomPrompt="0"/>
          </p:nvPr>
        </p:nvSpPr>
        <p:spPr bwMode="auto"/>
        <p:txBody>
          <a:bodyPr/>
          <a:lstStyle/>
          <a:p>
            <a:pPr>
              <a:defRPr/>
            </a:pPr>
            <a:fld id="{B7184183-74E9-4393-9769-E1D9236041BE}" type="datetimeFigureOut">
              <a:rPr lang="ru-RU"/>
              <a:t/>
            </a:fld>
            <a:endParaRPr lang="ru-RU"/>
          </a:p>
        </p:txBody>
      </p:sp>
      <p:sp>
        <p:nvSpPr>
          <p:cNvPr id="9" name="Нижний колонтитул 11" hidden="0"/>
          <p:cNvSpPr>
            <a:spLocks noGrp="1"/>
          </p:cNvSpPr>
          <p:nvPr isPhoto="0" userDrawn="0">
            <p:ph type="ftr" sz="quarter" idx="16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Номер слайда 12" hidden="0"/>
          <p:cNvSpPr>
            <a:spLocks noGrp="1"/>
          </p:cNvSpPr>
          <p:nvPr isPhoto="0" userDrawn="0">
            <p:ph type="sldNum" sz="quarter" idx="17" hasCustomPrompt="0"/>
          </p:nvPr>
        </p:nvSpPr>
        <p:spPr bwMode="auto"/>
        <p:txBody>
          <a:bodyPr/>
          <a:lstStyle/>
          <a:p>
            <a:pPr>
              <a:defRPr/>
            </a:pPr>
            <a:fld id="{6A530004-958A-4E15-9840-E9741BECB0F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5" name="Объект 2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Дата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B7184183-74E9-4393-9769-E1D9236041BE}" type="datetimeFigureOut">
              <a:rPr lang="ru-RU"/>
              <a:t/>
            </a:fld>
            <a:endParaRPr lang="ru-RU"/>
          </a:p>
        </p:txBody>
      </p:sp>
      <p:sp>
        <p:nvSpPr>
          <p:cNvPr id="7" name="Нижний колонтитул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6A530004-958A-4E15-9840-E9741BECB0F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963083" y="4406904"/>
            <a:ext cx="10363199" cy="136207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5" name="Текст 2" hidden="0"/>
          <p:cNvSpPr>
            <a:spLocks noGrp="1"/>
          </p:cNvSpPr>
          <p:nvPr isPhoto="0" userDrawn="0">
            <p:ph type="body" idx="1" hasCustomPrompt="0"/>
          </p:nvPr>
        </p:nvSpPr>
        <p:spPr bwMode="auto">
          <a:xfrm>
            <a:off x="963083" y="2906717"/>
            <a:ext cx="10363199" cy="150018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B7184183-74E9-4393-9769-E1D9236041BE}" type="datetimeFigureOut">
              <a:rPr lang="ru-RU"/>
              <a:t/>
            </a:fld>
            <a:endParaRPr lang="ru-RU"/>
          </a:p>
        </p:txBody>
      </p:sp>
      <p:sp>
        <p:nvSpPr>
          <p:cNvPr id="7" name="Нижний колонтитул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6A530004-958A-4E15-9840-E9741BECB0F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Объект 2" hidden="0"/>
          <p:cNvSpPr>
            <a:spLocks noGrp="1"/>
          </p:cNvSpPr>
          <p:nvPr isPhoto="0" userDrawn="0">
            <p:ph sz="half" idx="1" hasCustomPrompt="0"/>
          </p:nvPr>
        </p:nvSpPr>
        <p:spPr bwMode="auto">
          <a:xfrm>
            <a:off x="815413" y="1595438"/>
            <a:ext cx="5178986" cy="451484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Объект 3" hidden="0"/>
          <p:cNvSpPr>
            <a:spLocks noGrp="1"/>
          </p:cNvSpPr>
          <p:nvPr isPhoto="0" userDrawn="0">
            <p:ph sz="half" idx="2" hasCustomPrompt="0"/>
          </p:nvPr>
        </p:nvSpPr>
        <p:spPr bwMode="auto">
          <a:xfrm>
            <a:off x="6197599" y="1595438"/>
            <a:ext cx="5178986" cy="451484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Дата 4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B7184183-74E9-4393-9769-E1D9236041BE}" type="datetimeFigureOut">
              <a:rPr lang="ru-RU"/>
              <a:t/>
            </a:fld>
            <a:endParaRPr lang="ru-RU"/>
          </a:p>
        </p:txBody>
      </p:sp>
      <p:sp>
        <p:nvSpPr>
          <p:cNvPr id="7" name="Нижний колонтитул 5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6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6A530004-958A-4E15-9840-E9741BECB0F3}" type="slidenum">
              <a:rPr lang="ru-RU"/>
              <a:t/>
            </a:fld>
            <a:endParaRPr lang="ru-RU"/>
          </a:p>
        </p:txBody>
      </p:sp>
      <p:sp>
        <p:nvSpPr>
          <p:cNvPr id="9" name="Заголовок 7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Текст 2" hidden="0"/>
          <p:cNvSpPr>
            <a:spLocks noGrp="1"/>
          </p:cNvSpPr>
          <p:nvPr isPhoto="0" userDrawn="0">
            <p:ph type="body" idx="1" hasCustomPrompt="0"/>
          </p:nvPr>
        </p:nvSpPr>
        <p:spPr bwMode="auto">
          <a:xfrm>
            <a:off x="815413" y="1535113"/>
            <a:ext cx="5181103" cy="63976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Объект 3" hidden="0"/>
          <p:cNvSpPr>
            <a:spLocks noGrp="1"/>
          </p:cNvSpPr>
          <p:nvPr isPhoto="0" userDrawn="0">
            <p:ph sz="half" idx="2" hasCustomPrompt="0"/>
          </p:nvPr>
        </p:nvSpPr>
        <p:spPr bwMode="auto">
          <a:xfrm>
            <a:off x="815413" y="2174874"/>
            <a:ext cx="518110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Текст 4" hidden="0"/>
          <p:cNvSpPr>
            <a:spLocks noGrp="1"/>
          </p:cNvSpPr>
          <p:nvPr isPhoto="0" userDrawn="0">
            <p:ph type="body" sz="quarter" idx="3" hasCustomPrompt="0"/>
          </p:nvPr>
        </p:nvSpPr>
        <p:spPr bwMode="auto">
          <a:xfrm>
            <a:off x="6193377" y="1535113"/>
            <a:ext cx="5183210" cy="63976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Объект 5" hidden="0"/>
          <p:cNvSpPr>
            <a:spLocks noGrp="1"/>
          </p:cNvSpPr>
          <p:nvPr isPhoto="0" userDrawn="0">
            <p:ph sz="quarter" idx="4" hasCustomPrompt="0"/>
          </p:nvPr>
        </p:nvSpPr>
        <p:spPr bwMode="auto">
          <a:xfrm>
            <a:off x="6193377" y="2174874"/>
            <a:ext cx="5183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8" name="Дата 6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B7184183-74E9-4393-9769-E1D9236041BE}" type="datetimeFigureOut">
              <a:rPr lang="ru-RU"/>
              <a:t/>
            </a:fld>
            <a:endParaRPr lang="ru-RU"/>
          </a:p>
        </p:txBody>
      </p:sp>
      <p:sp>
        <p:nvSpPr>
          <p:cNvPr id="9" name="Нижний колонтитул 7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Номер слайда 8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6A530004-958A-4E15-9840-E9741BECB0F3}" type="slidenum">
              <a:rPr lang="ru-RU"/>
              <a:t/>
            </a:fld>
            <a:endParaRPr lang="ru-RU"/>
          </a:p>
        </p:txBody>
      </p:sp>
      <p:sp>
        <p:nvSpPr>
          <p:cNvPr id="11" name="Заголовок 9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5" name="Дата 2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B7184183-74E9-4393-9769-E1D9236041BE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3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4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6A530004-958A-4E15-9840-E9741BECB0F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1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B7184183-74E9-4393-9769-E1D9236041BE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2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3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6A530004-958A-4E15-9840-E9741BECB0F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609610" y="273054"/>
            <a:ext cx="4011084" cy="1162049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5" name="Объект 2" hidden="0"/>
          <p:cNvSpPr>
            <a:spLocks noGrp="1"/>
          </p:cNvSpPr>
          <p:nvPr isPhoto="0" userDrawn="0">
            <p:ph idx="1" hasCustomPrompt="0"/>
          </p:nvPr>
        </p:nvSpPr>
        <p:spPr bwMode="auto">
          <a:xfrm>
            <a:off x="4766732" y="273050"/>
            <a:ext cx="68156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Текст 3" hidden="0"/>
          <p:cNvSpPr>
            <a:spLocks noGrp="1"/>
          </p:cNvSpPr>
          <p:nvPr isPhoto="0" userDrawn="0">
            <p:ph type="body" sz="half" idx="2" hasCustomPrompt="0"/>
          </p:nvPr>
        </p:nvSpPr>
        <p:spPr bwMode="auto">
          <a:xfrm>
            <a:off x="609610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Дата 4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B7184183-74E9-4393-9769-E1D9236041BE}" type="datetimeFigureOut">
              <a:rPr lang="ru-RU"/>
              <a:t/>
            </a:fld>
            <a:endParaRPr lang="ru-RU"/>
          </a:p>
        </p:txBody>
      </p:sp>
      <p:sp>
        <p:nvSpPr>
          <p:cNvPr id="8" name="Нижний колонтитул 5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6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6A530004-958A-4E15-9840-E9741BECB0F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815413" y="4800603"/>
            <a:ext cx="1056117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5" name="Рисунок 2" hidden="0"/>
          <p:cNvSpPr>
            <a:spLocks noGrp="1"/>
          </p:cNvSpPr>
          <p:nvPr isPhoto="0" userDrawn="0">
            <p:ph type="pic" idx="1" hasCustomPrompt="0"/>
          </p:nvPr>
        </p:nvSpPr>
        <p:spPr bwMode="auto">
          <a:xfrm>
            <a:off x="815413" y="612778"/>
            <a:ext cx="10561173" cy="41147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6" name="Текст 3" hidden="0"/>
          <p:cNvSpPr>
            <a:spLocks noGrp="1"/>
          </p:cNvSpPr>
          <p:nvPr isPhoto="0" userDrawn="0">
            <p:ph type="body" sz="half" idx="2" hasCustomPrompt="0"/>
          </p:nvPr>
        </p:nvSpPr>
        <p:spPr bwMode="auto">
          <a:xfrm>
            <a:off x="815413" y="5367337"/>
            <a:ext cx="1056117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Дата 4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B7184183-74E9-4393-9769-E1D9236041BE}" type="datetimeFigureOut">
              <a:rPr lang="ru-RU"/>
              <a:t/>
            </a:fld>
            <a:endParaRPr lang="ru-RU"/>
          </a:p>
        </p:txBody>
      </p:sp>
      <p:sp>
        <p:nvSpPr>
          <p:cNvPr id="8" name="Нижний колонтитул 5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6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6A530004-958A-4E15-9840-E9741BECB0F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5" name="Вертикальный текст 2" hidden="0"/>
          <p:cNvSpPr>
            <a:spLocks noGrp="1"/>
          </p:cNvSpPr>
          <p:nvPr isPhoto="0" userDrawn="0">
            <p:ph type="body" orient="vert" idx="1" hasCustomPrompt="0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Дата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B7184183-74E9-4393-9769-E1D9236041BE}" type="datetimeFigureOut">
              <a:rPr lang="ru-RU"/>
              <a:t/>
            </a:fld>
            <a:endParaRPr lang="ru-RU"/>
          </a:p>
        </p:txBody>
      </p:sp>
      <p:sp>
        <p:nvSpPr>
          <p:cNvPr id="7" name="Нижний колонтитул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6A530004-958A-4E15-9840-E9741BECB0F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 hidden="0"/>
          <p:cNvSpPr>
            <a:spLocks noGrp="1"/>
          </p:cNvSpPr>
          <p:nvPr isPhoto="0" userDrawn="0">
            <p:ph type="title" orient="vert" hasCustomPrompt="0"/>
          </p:nvPr>
        </p:nvSpPr>
        <p:spPr bwMode="auto">
          <a:xfrm>
            <a:off x="8839199" y="274642"/>
            <a:ext cx="2743200" cy="5835649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5" name="Вертикальный текст 2" hidden="0"/>
          <p:cNvSpPr>
            <a:spLocks noGrp="1"/>
          </p:cNvSpPr>
          <p:nvPr isPhoto="0" userDrawn="0">
            <p:ph type="body" orient="vert" idx="1" hasCustomPrompt="0"/>
          </p:nvPr>
        </p:nvSpPr>
        <p:spPr bwMode="auto">
          <a:xfrm>
            <a:off x="609599" y="274642"/>
            <a:ext cx="8026399" cy="5835649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Дата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/>
          <a:p>
            <a:pPr>
              <a:defRPr/>
            </a:pPr>
            <a:fld id="{B7184183-74E9-4393-9769-E1D9236041BE}" type="datetimeFigureOut">
              <a:rPr lang="ru-RU"/>
              <a:t/>
            </a:fld>
            <a:endParaRPr lang="ru-RU"/>
          </a:p>
        </p:txBody>
      </p:sp>
      <p:sp>
        <p:nvSpPr>
          <p:cNvPr id="7" name="Нижний колонтитул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/>
          <a:p>
            <a:pPr>
              <a:defRPr/>
            </a:pPr>
            <a:fld id="{6A530004-958A-4E15-9840-E9741BECB0F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Shape 1100" hidden="0"/>
          <p:cNvSpPr>
            <a:spLocks noChangeArrowheads="1" noGrp="1"/>
          </p:cNvSpPr>
          <p:nvPr isPhoto="0" userDrawn="1"/>
        </p:nvSpPr>
        <p:spPr bwMode="auto">
          <a:xfrm>
            <a:off x="3669" y="270"/>
            <a:ext cx="12184661" cy="6857460"/>
          </a:xfrm>
          <a:custGeom>
            <a:avLst/>
            <a:gdLst>
              <a:gd name="connsiteX0" fmla="*/ 43199 w 43199"/>
              <a:gd name="connsiteY0" fmla="*/ 23405 h 43200"/>
              <a:gd name="connsiteX1" fmla="*/ 43199 w 43199"/>
              <a:gd name="connsiteY1" fmla="*/ 23405 h 43200"/>
              <a:gd name="connsiteX2" fmla="*/ 41239 w 43199"/>
              <a:gd name="connsiteY2" fmla="*/ 21600 h 43200"/>
              <a:gd name="connsiteX3" fmla="*/ 43199 w 43199"/>
              <a:gd name="connsiteY3" fmla="*/ 19794 h 43200"/>
              <a:gd name="connsiteX4" fmla="*/ 43199 w 43199"/>
              <a:gd name="connsiteY4" fmla="*/ 19794 h 43200"/>
              <a:gd name="connsiteX5" fmla="*/ 43174 w 43199"/>
              <a:gd name="connsiteY5" fmla="*/ 19794 h 43200"/>
              <a:gd name="connsiteX6" fmla="*/ 43174 w 43199"/>
              <a:gd name="connsiteY6" fmla="*/ 0 h 43200"/>
              <a:gd name="connsiteX7" fmla="*/ 0 w 43199"/>
              <a:gd name="connsiteY7" fmla="*/ 0 h 43200"/>
              <a:gd name="connsiteX8" fmla="*/ 0 w 43199"/>
              <a:gd name="connsiteY8" fmla="*/ 43200 h 43200"/>
              <a:gd name="connsiteX9" fmla="*/ 43174 w 43199"/>
              <a:gd name="connsiteY9" fmla="*/ 43200 h 43200"/>
              <a:gd name="connsiteX10" fmla="*/ 43174 w 43199"/>
              <a:gd name="connsiteY10" fmla="*/ 23405 h 43200"/>
              <a:gd name="connsiteX11" fmla="*/ 43174 w 43199"/>
              <a:gd name="connsiteY11" fmla="*/ 23405 h 43200"/>
              <a:gd name="connsiteX12" fmla="*/ 43199 w 43199"/>
              <a:gd name="connsiteY12" fmla="*/ 23405 h 43200"/>
              <a:gd name="connsiteX0" fmla="*/ 43199 w 43199"/>
              <a:gd name="connsiteY0" fmla="*/ 23405 h 43200"/>
              <a:gd name="connsiteX1" fmla="*/ 43199 w 43199"/>
              <a:gd name="connsiteY1" fmla="*/ 23405 h 43200"/>
              <a:gd name="connsiteX2" fmla="*/ 43199 w 43199"/>
              <a:gd name="connsiteY2" fmla="*/ 19794 h 43200"/>
              <a:gd name="connsiteX3" fmla="*/ 43199 w 43199"/>
              <a:gd name="connsiteY3" fmla="*/ 19794 h 43200"/>
              <a:gd name="connsiteX4" fmla="*/ 43174 w 43199"/>
              <a:gd name="connsiteY4" fmla="*/ 19794 h 43200"/>
              <a:gd name="connsiteX5" fmla="*/ 43174 w 43199"/>
              <a:gd name="connsiteY5" fmla="*/ 0 h 43200"/>
              <a:gd name="connsiteX6" fmla="*/ 0 w 43199"/>
              <a:gd name="connsiteY6" fmla="*/ 0 h 43200"/>
              <a:gd name="connsiteX7" fmla="*/ 0 w 43199"/>
              <a:gd name="connsiteY7" fmla="*/ 43200 h 43200"/>
              <a:gd name="connsiteX8" fmla="*/ 43174 w 43199"/>
              <a:gd name="connsiteY8" fmla="*/ 43200 h 43200"/>
              <a:gd name="connsiteX9" fmla="*/ 43174 w 43199"/>
              <a:gd name="connsiteY9" fmla="*/ 23405 h 43200"/>
              <a:gd name="connsiteX10" fmla="*/ 43174 w 43199"/>
              <a:gd name="connsiteY10" fmla="*/ 23405 h 43200"/>
              <a:gd name="connsiteX11" fmla="*/ 43199 w 43199"/>
              <a:gd name="connsiteY11" fmla="*/ 23405 h 43200"/>
              <a:gd name="connsiteX0" fmla="*/ 43174 w 43199"/>
              <a:gd name="connsiteY0" fmla="*/ 23405 h 43200"/>
              <a:gd name="connsiteX1" fmla="*/ 43199 w 43199"/>
              <a:gd name="connsiteY1" fmla="*/ 23405 h 43200"/>
              <a:gd name="connsiteX2" fmla="*/ 43199 w 43199"/>
              <a:gd name="connsiteY2" fmla="*/ 19794 h 43200"/>
              <a:gd name="connsiteX3" fmla="*/ 43199 w 43199"/>
              <a:gd name="connsiteY3" fmla="*/ 19794 h 43200"/>
              <a:gd name="connsiteX4" fmla="*/ 43174 w 43199"/>
              <a:gd name="connsiteY4" fmla="*/ 19794 h 43200"/>
              <a:gd name="connsiteX5" fmla="*/ 43174 w 43199"/>
              <a:gd name="connsiteY5" fmla="*/ 0 h 43200"/>
              <a:gd name="connsiteX6" fmla="*/ 0 w 43199"/>
              <a:gd name="connsiteY6" fmla="*/ 0 h 43200"/>
              <a:gd name="connsiteX7" fmla="*/ 0 w 43199"/>
              <a:gd name="connsiteY7" fmla="*/ 43200 h 43200"/>
              <a:gd name="connsiteX8" fmla="*/ 43174 w 43199"/>
              <a:gd name="connsiteY8" fmla="*/ 43200 h 43200"/>
              <a:gd name="connsiteX9" fmla="*/ 43174 w 43199"/>
              <a:gd name="connsiteY9" fmla="*/ 23405 h 43200"/>
              <a:gd name="connsiteX10" fmla="*/ 43174 w 43199"/>
              <a:gd name="connsiteY10" fmla="*/ 23405 h 43200"/>
              <a:gd name="connsiteX0" fmla="*/ 43174 w 43199"/>
              <a:gd name="connsiteY0" fmla="*/ 23405 h 43200"/>
              <a:gd name="connsiteX1" fmla="*/ 43199 w 43199"/>
              <a:gd name="connsiteY1" fmla="*/ 23405 h 43200"/>
              <a:gd name="connsiteX2" fmla="*/ 43199 w 43199"/>
              <a:gd name="connsiteY2" fmla="*/ 19794 h 43200"/>
              <a:gd name="connsiteX3" fmla="*/ 43199 w 43199"/>
              <a:gd name="connsiteY3" fmla="*/ 19794 h 43200"/>
              <a:gd name="connsiteX4" fmla="*/ 43174 w 43199"/>
              <a:gd name="connsiteY4" fmla="*/ 0 h 43200"/>
              <a:gd name="connsiteX5" fmla="*/ 0 w 43199"/>
              <a:gd name="connsiteY5" fmla="*/ 0 h 43200"/>
              <a:gd name="connsiteX6" fmla="*/ 0 w 43199"/>
              <a:gd name="connsiteY6" fmla="*/ 43200 h 43200"/>
              <a:gd name="connsiteX7" fmla="*/ 43174 w 43199"/>
              <a:gd name="connsiteY7" fmla="*/ 43200 h 43200"/>
              <a:gd name="connsiteX8" fmla="*/ 43174 w 43199"/>
              <a:gd name="connsiteY8" fmla="*/ 23405 h 43200"/>
              <a:gd name="connsiteX9" fmla="*/ 43174 w 43199"/>
              <a:gd name="connsiteY9" fmla="*/ 23405 h 43200"/>
              <a:gd name="connsiteX0" fmla="*/ 43174 w 43199"/>
              <a:gd name="connsiteY0" fmla="*/ 23405 h 43200"/>
              <a:gd name="connsiteX1" fmla="*/ 43199 w 43199"/>
              <a:gd name="connsiteY1" fmla="*/ 23405 h 43200"/>
              <a:gd name="connsiteX2" fmla="*/ 43199 w 43199"/>
              <a:gd name="connsiteY2" fmla="*/ 19794 h 43200"/>
              <a:gd name="connsiteX3" fmla="*/ 43199 w 43199"/>
              <a:gd name="connsiteY3" fmla="*/ 19794 h 43200"/>
              <a:gd name="connsiteX4" fmla="*/ 43174 w 43199"/>
              <a:gd name="connsiteY4" fmla="*/ 0 h 43200"/>
              <a:gd name="connsiteX5" fmla="*/ 0 w 43199"/>
              <a:gd name="connsiteY5" fmla="*/ 0 h 43200"/>
              <a:gd name="connsiteX6" fmla="*/ 0 w 43199"/>
              <a:gd name="connsiteY6" fmla="*/ 43200 h 43200"/>
              <a:gd name="connsiteX7" fmla="*/ 43174 w 43199"/>
              <a:gd name="connsiteY7" fmla="*/ 43200 h 43200"/>
              <a:gd name="connsiteX8" fmla="*/ 43174 w 43199"/>
              <a:gd name="connsiteY8" fmla="*/ 23405 h 43200"/>
              <a:gd name="connsiteX0" fmla="*/ 43174 w 43199"/>
              <a:gd name="connsiteY0" fmla="*/ 43200 h 43200"/>
              <a:gd name="connsiteX1" fmla="*/ 43199 w 43199"/>
              <a:gd name="connsiteY1" fmla="*/ 23405 h 43200"/>
              <a:gd name="connsiteX2" fmla="*/ 43199 w 43199"/>
              <a:gd name="connsiteY2" fmla="*/ 19794 h 43200"/>
              <a:gd name="connsiteX3" fmla="*/ 43199 w 43199"/>
              <a:gd name="connsiteY3" fmla="*/ 19794 h 43200"/>
              <a:gd name="connsiteX4" fmla="*/ 43174 w 43199"/>
              <a:gd name="connsiteY4" fmla="*/ 0 h 43200"/>
              <a:gd name="connsiteX5" fmla="*/ 0 w 43199"/>
              <a:gd name="connsiteY5" fmla="*/ 0 h 43200"/>
              <a:gd name="connsiteX6" fmla="*/ 0 w 43199"/>
              <a:gd name="connsiteY6" fmla="*/ 43200 h 43200"/>
              <a:gd name="connsiteX7" fmla="*/ 43174 w 43199"/>
              <a:gd name="connsiteY7" fmla="*/ 43200 h 43200"/>
              <a:gd name="connsiteX0" fmla="*/ 43174 w 43199"/>
              <a:gd name="connsiteY0" fmla="*/ 43200 h 43200"/>
              <a:gd name="connsiteX1" fmla="*/ 43199 w 43199"/>
              <a:gd name="connsiteY1" fmla="*/ 23405 h 43200"/>
              <a:gd name="connsiteX2" fmla="*/ 43199 w 43199"/>
              <a:gd name="connsiteY2" fmla="*/ 19794 h 43200"/>
              <a:gd name="connsiteX3" fmla="*/ 43174 w 43199"/>
              <a:gd name="connsiteY3" fmla="*/ 0 h 43200"/>
              <a:gd name="connsiteX4" fmla="*/ 0 w 43199"/>
              <a:gd name="connsiteY4" fmla="*/ 0 h 43200"/>
              <a:gd name="connsiteX5" fmla="*/ 0 w 43199"/>
              <a:gd name="connsiteY5" fmla="*/ 43200 h 43200"/>
              <a:gd name="connsiteX6" fmla="*/ 43174 w 43199"/>
              <a:gd name="connsiteY6" fmla="*/ 43200 h 43200"/>
              <a:gd name="connsiteX0" fmla="*/ 43174 w 46380"/>
              <a:gd name="connsiteY0" fmla="*/ 43200 h 43200"/>
              <a:gd name="connsiteX1" fmla="*/ 43199 w 46380"/>
              <a:gd name="connsiteY1" fmla="*/ 19794 h 43200"/>
              <a:gd name="connsiteX2" fmla="*/ 43174 w 46380"/>
              <a:gd name="connsiteY2" fmla="*/ 0 h 43200"/>
              <a:gd name="connsiteX3" fmla="*/ 0 w 46380"/>
              <a:gd name="connsiteY3" fmla="*/ 0 h 43200"/>
              <a:gd name="connsiteX4" fmla="*/ 0 w 46380"/>
              <a:gd name="connsiteY4" fmla="*/ 43200 h 43200"/>
              <a:gd name="connsiteX5" fmla="*/ 43174 w 46380"/>
              <a:gd name="connsiteY5" fmla="*/ 43200 h 43200"/>
              <a:gd name="connsiteX0" fmla="*/ 43174 w 43199"/>
              <a:gd name="connsiteY0" fmla="*/ 43200 h 43200"/>
              <a:gd name="connsiteX1" fmla="*/ 43199 w 43199"/>
              <a:gd name="connsiteY1" fmla="*/ 19794 h 43200"/>
              <a:gd name="connsiteX2" fmla="*/ 43174 w 43199"/>
              <a:gd name="connsiteY2" fmla="*/ 0 h 43200"/>
              <a:gd name="connsiteX3" fmla="*/ 0 w 43199"/>
              <a:gd name="connsiteY3" fmla="*/ 0 h 43200"/>
              <a:gd name="connsiteX4" fmla="*/ 0 w 43199"/>
              <a:gd name="connsiteY4" fmla="*/ 43200 h 43200"/>
              <a:gd name="connsiteX5" fmla="*/ 43174 w 43199"/>
              <a:gd name="connsiteY5" fmla="*/ 43200 h 43200"/>
              <a:gd name="connsiteX0" fmla="*/ 43174 w 43174"/>
              <a:gd name="connsiteY0" fmla="*/ 43200 h 43200"/>
              <a:gd name="connsiteX1" fmla="*/ 43174 w 43174"/>
              <a:gd name="connsiteY1" fmla="*/ 0 h 43200"/>
              <a:gd name="connsiteX2" fmla="*/ 0 w 43174"/>
              <a:gd name="connsiteY2" fmla="*/ 0 h 43200"/>
              <a:gd name="connsiteX3" fmla="*/ 0 w 43174"/>
              <a:gd name="connsiteY3" fmla="*/ 43200 h 43200"/>
              <a:gd name="connsiteX4" fmla="*/ 43174 w 43174"/>
              <a:gd name="connsiteY4" fmla="*/ 43200 h 43200"/>
              <a:gd name="connsiteX0" fmla="*/ 43174 w 43174"/>
              <a:gd name="connsiteY0" fmla="*/ 43200 h 43200"/>
              <a:gd name="connsiteX1" fmla="*/ 43174 w 43174"/>
              <a:gd name="connsiteY1" fmla="*/ 0 h 43200"/>
              <a:gd name="connsiteX2" fmla="*/ 0 w 43174"/>
              <a:gd name="connsiteY2" fmla="*/ 0 h 43200"/>
              <a:gd name="connsiteX3" fmla="*/ 0 w 43174"/>
              <a:gd name="connsiteY3" fmla="*/ 43200 h 43200"/>
              <a:gd name="connsiteX4" fmla="*/ 43174 w 43174"/>
              <a:gd name="connsiteY4" fmla="*/ 43200 h 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174" h="43200" fill="norm" stroke="0" extrusionOk="0">
                <a:moveTo>
                  <a:pt x="43174" y="43200"/>
                </a:moveTo>
                <a:lnTo>
                  <a:pt x="43174" y="0"/>
                </a:lnTo>
                <a:lnTo>
                  <a:pt x="0" y="0"/>
                </a:lnTo>
                <a:lnTo>
                  <a:pt x="0" y="43200"/>
                </a:lnTo>
                <a:lnTo>
                  <a:pt x="43174" y="4320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5" name="Shape 1103" hidden="0"/>
          <p:cNvSpPr>
            <a:spLocks noChangeArrowheads="1" noGrp="1"/>
          </p:cNvSpPr>
          <p:nvPr isPhoto="0" userDrawn="1"/>
        </p:nvSpPr>
        <p:spPr bwMode="auto">
          <a:xfrm>
            <a:off x="183165" y="101751"/>
            <a:ext cx="7789614" cy="585789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199" y="21599"/>
                </a:moveTo>
                <a:lnTo>
                  <a:pt x="43199" y="21599"/>
                </a:lnTo>
                <a:lnTo>
                  <a:pt x="43199" y="21599"/>
                </a:lnTo>
                <a:cubicBezTo>
                  <a:pt x="43199" y="21599"/>
                  <a:pt x="43199" y="21599"/>
                  <a:pt x="43199" y="21599"/>
                </a:cubicBezTo>
                <a:lnTo>
                  <a:pt x="43199" y="21599"/>
                </a:lnTo>
                <a:lnTo>
                  <a:pt x="43199" y="21599"/>
                </a:lnTo>
                <a:cubicBezTo>
                  <a:pt x="43199" y="33449"/>
                  <a:pt x="33448" y="43199"/>
                  <a:pt x="21600" y="43199"/>
                </a:cubicBezTo>
                <a:lnTo>
                  <a:pt x="21600" y="43199"/>
                </a:lnTo>
                <a:cubicBezTo>
                  <a:pt x="9749" y="43199"/>
                  <a:pt x="0" y="33449"/>
                  <a:pt x="0" y="21599"/>
                </a:cubicBezTo>
                <a:lnTo>
                  <a:pt x="0" y="21599"/>
                </a:lnTo>
                <a:cubicBezTo>
                  <a:pt x="0" y="9750"/>
                  <a:pt x="9749" y="0"/>
                  <a:pt x="21600" y="0"/>
                </a:cubicBezTo>
                <a:lnTo>
                  <a:pt x="21600" y="0"/>
                </a:lnTo>
                <a:cubicBezTo>
                  <a:pt x="33448" y="0"/>
                  <a:pt x="43199" y="9750"/>
                  <a:pt x="43199" y="21599"/>
                </a:cubicBezTo>
              </a:path>
            </a:pathLst>
          </a:custGeom>
          <a:solidFill>
            <a:srgbClr val="FFFFFF">
              <a:alpha val="1568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6" name="Shape 1104" hidden="0"/>
          <p:cNvSpPr>
            <a:spLocks noChangeArrowheads="1" noGrp="1"/>
          </p:cNvSpPr>
          <p:nvPr isPhoto="0" userDrawn="1"/>
        </p:nvSpPr>
        <p:spPr bwMode="auto">
          <a:xfrm>
            <a:off x="244971" y="130323"/>
            <a:ext cx="7610403" cy="572343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200" y="21600"/>
                </a:moveTo>
                <a:lnTo>
                  <a:pt x="43200" y="21600"/>
                </a:lnTo>
                <a:lnTo>
                  <a:pt x="43200" y="21600"/>
                </a:lnTo>
                <a:cubicBezTo>
                  <a:pt x="43200" y="21600"/>
                  <a:pt x="43200" y="21600"/>
                  <a:pt x="43200" y="21600"/>
                </a:cubicBezTo>
                <a:lnTo>
                  <a:pt x="43200" y="21600"/>
                </a:lnTo>
                <a:lnTo>
                  <a:pt x="43200" y="21600"/>
                </a:lnTo>
                <a:cubicBezTo>
                  <a:pt x="43200" y="33449"/>
                  <a:pt x="33450" y="43200"/>
                  <a:pt x="21600" y="43200"/>
                </a:cubicBezTo>
                <a:lnTo>
                  <a:pt x="21600" y="43200"/>
                </a:lnTo>
                <a:cubicBezTo>
                  <a:pt x="9749" y="43200"/>
                  <a:pt x="0" y="33449"/>
                  <a:pt x="0" y="21600"/>
                </a:cubicBezTo>
                <a:lnTo>
                  <a:pt x="0" y="21600"/>
                </a:lnTo>
                <a:cubicBezTo>
                  <a:pt x="0" y="9751"/>
                  <a:pt x="9749" y="0"/>
                  <a:pt x="21600" y="0"/>
                </a:cubicBezTo>
                <a:lnTo>
                  <a:pt x="21600" y="0"/>
                </a:lnTo>
                <a:cubicBezTo>
                  <a:pt x="33450" y="0"/>
                  <a:pt x="43200" y="9750"/>
                  <a:pt x="43200" y="21600"/>
                </a:cubicBezTo>
              </a:path>
            </a:pathLst>
          </a:custGeom>
          <a:solidFill>
            <a:srgbClr val="FFFFFF">
              <a:alpha val="3137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7" name="Shape 1105" hidden="0"/>
          <p:cNvSpPr>
            <a:spLocks noChangeArrowheads="1" noGrp="1"/>
          </p:cNvSpPr>
          <p:nvPr isPhoto="0" userDrawn="1"/>
        </p:nvSpPr>
        <p:spPr bwMode="auto">
          <a:xfrm>
            <a:off x="306493" y="159054"/>
            <a:ext cx="7431757" cy="558883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200" y="21599"/>
                </a:moveTo>
                <a:lnTo>
                  <a:pt x="43200" y="21599"/>
                </a:lnTo>
                <a:lnTo>
                  <a:pt x="43200" y="21599"/>
                </a:lnTo>
                <a:cubicBezTo>
                  <a:pt x="43200" y="21599"/>
                  <a:pt x="43200" y="21599"/>
                  <a:pt x="43200" y="21599"/>
                </a:cubicBezTo>
                <a:lnTo>
                  <a:pt x="43200" y="21599"/>
                </a:lnTo>
                <a:lnTo>
                  <a:pt x="43200" y="21599"/>
                </a:lnTo>
                <a:cubicBezTo>
                  <a:pt x="43200" y="33450"/>
                  <a:pt x="33448" y="43200"/>
                  <a:pt x="21599" y="43200"/>
                </a:cubicBezTo>
                <a:lnTo>
                  <a:pt x="21599" y="43200"/>
                </a:lnTo>
                <a:cubicBezTo>
                  <a:pt x="9749" y="43200"/>
                  <a:pt x="0" y="33450"/>
                  <a:pt x="0" y="21599"/>
                </a:cubicBezTo>
                <a:lnTo>
                  <a:pt x="0" y="21599"/>
                </a:lnTo>
                <a:cubicBezTo>
                  <a:pt x="0" y="9750"/>
                  <a:pt x="9749" y="0"/>
                  <a:pt x="21599" y="0"/>
                </a:cubicBezTo>
                <a:lnTo>
                  <a:pt x="21599" y="0"/>
                </a:lnTo>
                <a:cubicBezTo>
                  <a:pt x="33448" y="0"/>
                  <a:pt x="43200" y="9750"/>
                  <a:pt x="43200" y="21599"/>
                </a:cubicBezTo>
              </a:path>
            </a:pathLst>
          </a:custGeom>
          <a:solidFill>
            <a:srgbClr val="FFFFFF">
              <a:alpha val="4705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8" name="Shape 1106" hidden="0"/>
          <p:cNvSpPr>
            <a:spLocks noChangeArrowheads="1" noGrp="1"/>
          </p:cNvSpPr>
          <p:nvPr isPhoto="0" userDrawn="1"/>
        </p:nvSpPr>
        <p:spPr bwMode="auto">
          <a:xfrm>
            <a:off x="368021" y="187787"/>
            <a:ext cx="7252827" cy="545437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200" y="21599"/>
                </a:moveTo>
                <a:lnTo>
                  <a:pt x="43200" y="21599"/>
                </a:lnTo>
                <a:lnTo>
                  <a:pt x="43200" y="21599"/>
                </a:lnTo>
                <a:cubicBezTo>
                  <a:pt x="43200" y="21599"/>
                  <a:pt x="43200" y="21599"/>
                  <a:pt x="43200" y="21599"/>
                </a:cubicBezTo>
                <a:lnTo>
                  <a:pt x="43200" y="21599"/>
                </a:lnTo>
                <a:lnTo>
                  <a:pt x="43200" y="21599"/>
                </a:lnTo>
                <a:cubicBezTo>
                  <a:pt x="43200" y="33447"/>
                  <a:pt x="33450" y="43200"/>
                  <a:pt x="21600" y="43200"/>
                </a:cubicBezTo>
                <a:lnTo>
                  <a:pt x="21600" y="43200"/>
                </a:lnTo>
                <a:cubicBezTo>
                  <a:pt x="9750" y="43200"/>
                  <a:pt x="0" y="33447"/>
                  <a:pt x="0" y="21599"/>
                </a:cubicBezTo>
                <a:lnTo>
                  <a:pt x="0" y="21599"/>
                </a:lnTo>
                <a:cubicBezTo>
                  <a:pt x="0" y="9749"/>
                  <a:pt x="9750" y="0"/>
                  <a:pt x="21600" y="0"/>
                </a:cubicBezTo>
                <a:lnTo>
                  <a:pt x="21600" y="0"/>
                </a:lnTo>
                <a:cubicBezTo>
                  <a:pt x="33450" y="0"/>
                  <a:pt x="43200" y="9749"/>
                  <a:pt x="43200" y="21599"/>
                </a:cubicBezTo>
              </a:path>
            </a:pathLst>
          </a:custGeom>
          <a:solidFill>
            <a:srgbClr val="FFFFFF">
              <a:alpha val="6274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9" name="Shape 1107" hidden="0"/>
          <p:cNvSpPr>
            <a:spLocks noChangeArrowheads="1" noGrp="1"/>
          </p:cNvSpPr>
          <p:nvPr isPhoto="0" userDrawn="1"/>
        </p:nvSpPr>
        <p:spPr bwMode="auto">
          <a:xfrm>
            <a:off x="429541" y="216360"/>
            <a:ext cx="7074181" cy="5319929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200" y="21599"/>
                </a:moveTo>
                <a:lnTo>
                  <a:pt x="43200" y="21599"/>
                </a:lnTo>
                <a:lnTo>
                  <a:pt x="43200" y="21599"/>
                </a:lnTo>
                <a:cubicBezTo>
                  <a:pt x="43200" y="21599"/>
                  <a:pt x="43200" y="21599"/>
                  <a:pt x="43200" y="21599"/>
                </a:cubicBezTo>
                <a:lnTo>
                  <a:pt x="43200" y="21599"/>
                </a:lnTo>
                <a:lnTo>
                  <a:pt x="43200" y="21599"/>
                </a:lnTo>
                <a:cubicBezTo>
                  <a:pt x="43200" y="33448"/>
                  <a:pt x="33448" y="43200"/>
                  <a:pt x="21600" y="43200"/>
                </a:cubicBezTo>
                <a:lnTo>
                  <a:pt x="21600" y="43200"/>
                </a:lnTo>
                <a:cubicBezTo>
                  <a:pt x="9751" y="43200"/>
                  <a:pt x="0" y="33448"/>
                  <a:pt x="0" y="21599"/>
                </a:cubicBezTo>
                <a:lnTo>
                  <a:pt x="0" y="21599"/>
                </a:lnTo>
                <a:cubicBezTo>
                  <a:pt x="0" y="9751"/>
                  <a:pt x="9751" y="0"/>
                  <a:pt x="21600" y="0"/>
                </a:cubicBezTo>
                <a:lnTo>
                  <a:pt x="21600" y="0"/>
                </a:lnTo>
                <a:cubicBezTo>
                  <a:pt x="33448" y="0"/>
                  <a:pt x="43200" y="9751"/>
                  <a:pt x="43200" y="21599"/>
                </a:cubicBezTo>
              </a:path>
            </a:pathLst>
          </a:custGeom>
          <a:solidFill>
            <a:srgbClr val="FFFFFF">
              <a:alpha val="7843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0" name="Shape 1108" hidden="0"/>
          <p:cNvSpPr>
            <a:spLocks noChangeArrowheads="1" noGrp="1"/>
          </p:cNvSpPr>
          <p:nvPr isPhoto="0" userDrawn="1"/>
        </p:nvSpPr>
        <p:spPr bwMode="auto">
          <a:xfrm>
            <a:off x="491347" y="245090"/>
            <a:ext cx="6894970" cy="518531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200" y="21600"/>
                </a:moveTo>
                <a:lnTo>
                  <a:pt x="43200" y="21600"/>
                </a:lnTo>
                <a:lnTo>
                  <a:pt x="43200" y="21600"/>
                </a:lnTo>
                <a:cubicBezTo>
                  <a:pt x="43200" y="21600"/>
                  <a:pt x="43200" y="21600"/>
                  <a:pt x="43200" y="21600"/>
                </a:cubicBezTo>
                <a:lnTo>
                  <a:pt x="43200" y="21600"/>
                </a:lnTo>
                <a:lnTo>
                  <a:pt x="43200" y="21600"/>
                </a:lnTo>
                <a:cubicBezTo>
                  <a:pt x="43200" y="33449"/>
                  <a:pt x="33449" y="43200"/>
                  <a:pt x="21599" y="43200"/>
                </a:cubicBezTo>
                <a:lnTo>
                  <a:pt x="21599" y="43200"/>
                </a:lnTo>
                <a:cubicBezTo>
                  <a:pt x="9750" y="43200"/>
                  <a:pt x="0" y="33449"/>
                  <a:pt x="0" y="21600"/>
                </a:cubicBezTo>
                <a:lnTo>
                  <a:pt x="0" y="21600"/>
                </a:lnTo>
                <a:cubicBezTo>
                  <a:pt x="0" y="9750"/>
                  <a:pt x="9750" y="0"/>
                  <a:pt x="21599" y="0"/>
                </a:cubicBezTo>
                <a:lnTo>
                  <a:pt x="21599" y="0"/>
                </a:lnTo>
                <a:cubicBezTo>
                  <a:pt x="33449" y="0"/>
                  <a:pt x="43200" y="9750"/>
                  <a:pt x="43200" y="21600"/>
                </a:cubicBezTo>
              </a:path>
            </a:pathLst>
          </a:custGeom>
          <a:solidFill>
            <a:srgbClr val="FFFFFF">
              <a:alpha val="9411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1" name="Shape 1109" hidden="0"/>
          <p:cNvSpPr>
            <a:spLocks noChangeArrowheads="1" noGrp="1"/>
          </p:cNvSpPr>
          <p:nvPr isPhoto="0" userDrawn="1"/>
        </p:nvSpPr>
        <p:spPr bwMode="auto">
          <a:xfrm>
            <a:off x="552877" y="273821"/>
            <a:ext cx="6716041" cy="505071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200" y="21600"/>
                </a:moveTo>
                <a:lnTo>
                  <a:pt x="43200" y="21600"/>
                </a:lnTo>
                <a:lnTo>
                  <a:pt x="43200" y="21600"/>
                </a:lnTo>
                <a:cubicBezTo>
                  <a:pt x="43200" y="21600"/>
                  <a:pt x="43200" y="21600"/>
                  <a:pt x="43200" y="21600"/>
                </a:cubicBezTo>
                <a:lnTo>
                  <a:pt x="43200" y="21600"/>
                </a:lnTo>
                <a:lnTo>
                  <a:pt x="43200" y="21600"/>
                </a:lnTo>
                <a:cubicBezTo>
                  <a:pt x="43200" y="33448"/>
                  <a:pt x="33449" y="43199"/>
                  <a:pt x="21600" y="43199"/>
                </a:cubicBezTo>
                <a:lnTo>
                  <a:pt x="21600" y="43199"/>
                </a:lnTo>
                <a:cubicBezTo>
                  <a:pt x="9750" y="43199"/>
                  <a:pt x="0" y="33448"/>
                  <a:pt x="0" y="21600"/>
                </a:cubicBezTo>
                <a:lnTo>
                  <a:pt x="0" y="21600"/>
                </a:lnTo>
                <a:cubicBezTo>
                  <a:pt x="0" y="9748"/>
                  <a:pt x="9750" y="0"/>
                  <a:pt x="21600" y="0"/>
                </a:cubicBezTo>
                <a:lnTo>
                  <a:pt x="21600" y="0"/>
                </a:lnTo>
                <a:cubicBezTo>
                  <a:pt x="33449" y="0"/>
                  <a:pt x="43200" y="9748"/>
                  <a:pt x="43200" y="21600"/>
                </a:cubicBezTo>
              </a:path>
            </a:pathLst>
          </a:custGeom>
          <a:solidFill>
            <a:srgbClr val="FFFFFF">
              <a:alpha val="10980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2" name="Shape 1110" hidden="0"/>
          <p:cNvSpPr>
            <a:spLocks noChangeArrowheads="1" noGrp="1"/>
          </p:cNvSpPr>
          <p:nvPr isPhoto="0" userDrawn="1"/>
        </p:nvSpPr>
        <p:spPr bwMode="auto">
          <a:xfrm>
            <a:off x="614397" y="302395"/>
            <a:ext cx="6537394" cy="491625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199" y="21600"/>
                </a:moveTo>
                <a:lnTo>
                  <a:pt x="43199" y="21600"/>
                </a:lnTo>
                <a:lnTo>
                  <a:pt x="43199" y="21600"/>
                </a:lnTo>
                <a:cubicBezTo>
                  <a:pt x="43199" y="21600"/>
                  <a:pt x="43199" y="21600"/>
                  <a:pt x="43199" y="21600"/>
                </a:cubicBezTo>
                <a:lnTo>
                  <a:pt x="43199" y="21600"/>
                </a:lnTo>
                <a:lnTo>
                  <a:pt x="43199" y="21600"/>
                </a:lnTo>
                <a:cubicBezTo>
                  <a:pt x="43199" y="33449"/>
                  <a:pt x="33449" y="43200"/>
                  <a:pt x="21600" y="43200"/>
                </a:cubicBezTo>
                <a:lnTo>
                  <a:pt x="21600" y="43200"/>
                </a:lnTo>
                <a:cubicBezTo>
                  <a:pt x="9750" y="43200"/>
                  <a:pt x="0" y="33449"/>
                  <a:pt x="0" y="21600"/>
                </a:cubicBezTo>
                <a:lnTo>
                  <a:pt x="0" y="21600"/>
                </a:lnTo>
                <a:cubicBezTo>
                  <a:pt x="0" y="9751"/>
                  <a:pt x="9750" y="0"/>
                  <a:pt x="21600" y="0"/>
                </a:cubicBezTo>
                <a:lnTo>
                  <a:pt x="21600" y="0"/>
                </a:lnTo>
                <a:cubicBezTo>
                  <a:pt x="33449" y="0"/>
                  <a:pt x="43199" y="9751"/>
                  <a:pt x="43199" y="21600"/>
                </a:cubicBezTo>
              </a:path>
            </a:pathLst>
          </a:custGeom>
          <a:solidFill>
            <a:srgbClr val="FFFFFF">
              <a:alpha val="12549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3" name="Shape 1111" hidden="0"/>
          <p:cNvSpPr>
            <a:spLocks noChangeArrowheads="1" noGrp="1"/>
          </p:cNvSpPr>
          <p:nvPr isPhoto="0" userDrawn="1"/>
        </p:nvSpPr>
        <p:spPr bwMode="auto">
          <a:xfrm>
            <a:off x="676203" y="331128"/>
            <a:ext cx="6358183" cy="478165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199" y="21600"/>
                </a:moveTo>
                <a:lnTo>
                  <a:pt x="43199" y="21600"/>
                </a:lnTo>
                <a:lnTo>
                  <a:pt x="43199" y="21600"/>
                </a:lnTo>
                <a:cubicBezTo>
                  <a:pt x="43199" y="21600"/>
                  <a:pt x="43199" y="21600"/>
                  <a:pt x="43199" y="21600"/>
                </a:cubicBezTo>
                <a:lnTo>
                  <a:pt x="43199" y="21600"/>
                </a:lnTo>
                <a:lnTo>
                  <a:pt x="43199" y="21600"/>
                </a:lnTo>
                <a:cubicBezTo>
                  <a:pt x="43199" y="33449"/>
                  <a:pt x="33449" y="43199"/>
                  <a:pt x="21598" y="43199"/>
                </a:cubicBezTo>
                <a:lnTo>
                  <a:pt x="21598" y="43199"/>
                </a:lnTo>
                <a:cubicBezTo>
                  <a:pt x="9750" y="43199"/>
                  <a:pt x="0" y="33449"/>
                  <a:pt x="0" y="21600"/>
                </a:cubicBezTo>
                <a:lnTo>
                  <a:pt x="0" y="21600"/>
                </a:lnTo>
                <a:cubicBezTo>
                  <a:pt x="0" y="9750"/>
                  <a:pt x="9750" y="0"/>
                  <a:pt x="21598" y="0"/>
                </a:cubicBezTo>
                <a:lnTo>
                  <a:pt x="21598" y="0"/>
                </a:lnTo>
                <a:cubicBezTo>
                  <a:pt x="33449" y="0"/>
                  <a:pt x="43199" y="9750"/>
                  <a:pt x="43199" y="21600"/>
                </a:cubicBezTo>
              </a:path>
            </a:pathLst>
          </a:custGeom>
          <a:solidFill>
            <a:srgbClr val="FFFFFF">
              <a:alpha val="14117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4" name="Shape 1112" hidden="0"/>
          <p:cNvSpPr>
            <a:spLocks noChangeArrowheads="1" noGrp="1"/>
          </p:cNvSpPr>
          <p:nvPr isPhoto="0" userDrawn="1"/>
        </p:nvSpPr>
        <p:spPr bwMode="auto">
          <a:xfrm>
            <a:off x="737731" y="359857"/>
            <a:ext cx="6179254" cy="4647039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200" y="21600"/>
                </a:moveTo>
                <a:lnTo>
                  <a:pt x="43200" y="21600"/>
                </a:lnTo>
                <a:lnTo>
                  <a:pt x="43200" y="21600"/>
                </a:lnTo>
                <a:cubicBezTo>
                  <a:pt x="43200" y="21600"/>
                  <a:pt x="43200" y="21600"/>
                  <a:pt x="43200" y="21600"/>
                </a:cubicBezTo>
                <a:lnTo>
                  <a:pt x="43200" y="21600"/>
                </a:lnTo>
                <a:lnTo>
                  <a:pt x="43200" y="21600"/>
                </a:lnTo>
                <a:cubicBezTo>
                  <a:pt x="43200" y="33449"/>
                  <a:pt x="33448" y="43199"/>
                  <a:pt x="21599" y="43199"/>
                </a:cubicBezTo>
                <a:lnTo>
                  <a:pt x="21599" y="43199"/>
                </a:lnTo>
                <a:cubicBezTo>
                  <a:pt x="9750" y="43199"/>
                  <a:pt x="0" y="33449"/>
                  <a:pt x="0" y="21600"/>
                </a:cubicBezTo>
                <a:lnTo>
                  <a:pt x="0" y="21600"/>
                </a:lnTo>
                <a:cubicBezTo>
                  <a:pt x="0" y="9751"/>
                  <a:pt x="9750" y="0"/>
                  <a:pt x="21599" y="0"/>
                </a:cubicBezTo>
                <a:lnTo>
                  <a:pt x="21599" y="0"/>
                </a:lnTo>
                <a:cubicBezTo>
                  <a:pt x="33448" y="0"/>
                  <a:pt x="43200" y="9751"/>
                  <a:pt x="43200" y="21599"/>
                </a:cubicBezTo>
              </a:path>
            </a:pathLst>
          </a:custGeom>
          <a:solidFill>
            <a:srgbClr val="FFFFFF">
              <a:alpha val="15686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5" name="Shape 1113" hidden="0"/>
          <p:cNvSpPr>
            <a:spLocks noChangeArrowheads="1" noGrp="1"/>
          </p:cNvSpPr>
          <p:nvPr isPhoto="0" userDrawn="1"/>
        </p:nvSpPr>
        <p:spPr bwMode="auto">
          <a:xfrm>
            <a:off x="799253" y="388590"/>
            <a:ext cx="6000607" cy="451243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200" y="21599"/>
                </a:moveTo>
                <a:lnTo>
                  <a:pt x="43200" y="21599"/>
                </a:lnTo>
                <a:lnTo>
                  <a:pt x="43200" y="21599"/>
                </a:lnTo>
                <a:cubicBezTo>
                  <a:pt x="43200" y="21599"/>
                  <a:pt x="43200" y="21599"/>
                  <a:pt x="43200" y="21599"/>
                </a:cubicBezTo>
                <a:lnTo>
                  <a:pt x="43200" y="21599"/>
                </a:lnTo>
                <a:lnTo>
                  <a:pt x="43200" y="21599"/>
                </a:lnTo>
                <a:cubicBezTo>
                  <a:pt x="43200" y="33449"/>
                  <a:pt x="33449" y="43200"/>
                  <a:pt x="21600" y="43200"/>
                </a:cubicBezTo>
                <a:lnTo>
                  <a:pt x="21600" y="43200"/>
                </a:lnTo>
                <a:cubicBezTo>
                  <a:pt x="9750" y="43200"/>
                  <a:pt x="0" y="33449"/>
                  <a:pt x="0" y="21599"/>
                </a:cubicBezTo>
                <a:lnTo>
                  <a:pt x="0" y="21599"/>
                </a:lnTo>
                <a:cubicBezTo>
                  <a:pt x="0" y="9749"/>
                  <a:pt x="9750" y="0"/>
                  <a:pt x="21600" y="0"/>
                </a:cubicBezTo>
                <a:lnTo>
                  <a:pt x="21600" y="0"/>
                </a:lnTo>
                <a:cubicBezTo>
                  <a:pt x="33449" y="0"/>
                  <a:pt x="43200" y="9749"/>
                  <a:pt x="43200" y="21599"/>
                </a:cubicBezTo>
              </a:path>
            </a:pathLst>
          </a:custGeom>
          <a:solidFill>
            <a:srgbClr val="FFFFFF">
              <a:alpha val="17647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6" name="Shape 1114" hidden="0"/>
          <p:cNvSpPr>
            <a:spLocks noChangeArrowheads="1" noGrp="1"/>
          </p:cNvSpPr>
          <p:nvPr isPhoto="0" userDrawn="1"/>
        </p:nvSpPr>
        <p:spPr bwMode="auto">
          <a:xfrm>
            <a:off x="860777" y="417163"/>
            <a:ext cx="5821679" cy="4377979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200" y="21600"/>
                </a:moveTo>
                <a:lnTo>
                  <a:pt x="43200" y="21600"/>
                </a:lnTo>
                <a:lnTo>
                  <a:pt x="43200" y="21600"/>
                </a:lnTo>
                <a:cubicBezTo>
                  <a:pt x="43200" y="21600"/>
                  <a:pt x="43200" y="21600"/>
                  <a:pt x="43200" y="21600"/>
                </a:cubicBezTo>
                <a:lnTo>
                  <a:pt x="43200" y="21600"/>
                </a:lnTo>
                <a:lnTo>
                  <a:pt x="43200" y="21600"/>
                </a:lnTo>
                <a:cubicBezTo>
                  <a:pt x="43200" y="33449"/>
                  <a:pt x="33449" y="43200"/>
                  <a:pt x="21599" y="43200"/>
                </a:cubicBezTo>
                <a:lnTo>
                  <a:pt x="21599" y="43200"/>
                </a:lnTo>
                <a:cubicBezTo>
                  <a:pt x="9750" y="43200"/>
                  <a:pt x="0" y="33449"/>
                  <a:pt x="0" y="21600"/>
                </a:cubicBezTo>
                <a:lnTo>
                  <a:pt x="0" y="21600"/>
                </a:lnTo>
                <a:cubicBezTo>
                  <a:pt x="0" y="9750"/>
                  <a:pt x="9750" y="0"/>
                  <a:pt x="21599" y="0"/>
                </a:cubicBezTo>
                <a:lnTo>
                  <a:pt x="21599" y="0"/>
                </a:lnTo>
                <a:cubicBezTo>
                  <a:pt x="33449" y="0"/>
                  <a:pt x="43200" y="9750"/>
                  <a:pt x="43200" y="21600"/>
                </a:cubicBezTo>
              </a:path>
            </a:pathLst>
          </a:custGeom>
          <a:solidFill>
            <a:srgbClr val="FFFFFF">
              <a:alpha val="19215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7" name="Shape 1115" hidden="0"/>
          <p:cNvSpPr>
            <a:spLocks noChangeArrowheads="1" noGrp="1"/>
          </p:cNvSpPr>
          <p:nvPr isPhoto="0" userDrawn="1"/>
        </p:nvSpPr>
        <p:spPr bwMode="auto">
          <a:xfrm>
            <a:off x="922587" y="445894"/>
            <a:ext cx="5642750" cy="4243529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200" y="21599"/>
                </a:moveTo>
                <a:lnTo>
                  <a:pt x="43200" y="21599"/>
                </a:lnTo>
                <a:lnTo>
                  <a:pt x="43200" y="21599"/>
                </a:lnTo>
                <a:cubicBezTo>
                  <a:pt x="43200" y="21599"/>
                  <a:pt x="43200" y="21599"/>
                  <a:pt x="43200" y="21599"/>
                </a:cubicBezTo>
                <a:lnTo>
                  <a:pt x="43200" y="21599"/>
                </a:lnTo>
                <a:lnTo>
                  <a:pt x="43200" y="21599"/>
                </a:lnTo>
                <a:cubicBezTo>
                  <a:pt x="43200" y="33449"/>
                  <a:pt x="33448" y="43200"/>
                  <a:pt x="21600" y="43200"/>
                </a:cubicBezTo>
                <a:lnTo>
                  <a:pt x="21600" y="43200"/>
                </a:lnTo>
                <a:cubicBezTo>
                  <a:pt x="9748" y="43200"/>
                  <a:pt x="0" y="33449"/>
                  <a:pt x="0" y="21599"/>
                </a:cubicBezTo>
                <a:lnTo>
                  <a:pt x="0" y="21599"/>
                </a:lnTo>
                <a:cubicBezTo>
                  <a:pt x="0" y="9750"/>
                  <a:pt x="9748" y="0"/>
                  <a:pt x="21600" y="0"/>
                </a:cubicBezTo>
                <a:lnTo>
                  <a:pt x="21600" y="0"/>
                </a:lnTo>
                <a:cubicBezTo>
                  <a:pt x="33448" y="0"/>
                  <a:pt x="43200" y="9750"/>
                  <a:pt x="43200" y="21599"/>
                </a:cubicBezTo>
              </a:path>
            </a:pathLst>
          </a:custGeom>
          <a:solidFill>
            <a:srgbClr val="FFFFFF">
              <a:alpha val="20784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8" name="Shape 1116" hidden="0"/>
          <p:cNvSpPr>
            <a:spLocks noChangeArrowheads="1" noGrp="1"/>
          </p:cNvSpPr>
          <p:nvPr isPhoto="0" userDrawn="1"/>
        </p:nvSpPr>
        <p:spPr bwMode="auto">
          <a:xfrm>
            <a:off x="984107" y="474624"/>
            <a:ext cx="5463821" cy="410891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199" y="21599"/>
                </a:moveTo>
                <a:lnTo>
                  <a:pt x="43199" y="21599"/>
                </a:lnTo>
                <a:lnTo>
                  <a:pt x="43199" y="21599"/>
                </a:lnTo>
                <a:cubicBezTo>
                  <a:pt x="43199" y="21599"/>
                  <a:pt x="43199" y="21599"/>
                  <a:pt x="43199" y="21599"/>
                </a:cubicBezTo>
                <a:lnTo>
                  <a:pt x="43199" y="21599"/>
                </a:lnTo>
                <a:lnTo>
                  <a:pt x="43199" y="21599"/>
                </a:lnTo>
                <a:cubicBezTo>
                  <a:pt x="43199" y="33448"/>
                  <a:pt x="33448" y="43200"/>
                  <a:pt x="21599" y="43200"/>
                </a:cubicBezTo>
                <a:lnTo>
                  <a:pt x="21599" y="43200"/>
                </a:lnTo>
                <a:cubicBezTo>
                  <a:pt x="9750" y="43200"/>
                  <a:pt x="0" y="33448"/>
                  <a:pt x="0" y="21599"/>
                </a:cubicBezTo>
                <a:lnTo>
                  <a:pt x="0" y="21599"/>
                </a:lnTo>
                <a:cubicBezTo>
                  <a:pt x="0" y="9749"/>
                  <a:pt x="9750" y="0"/>
                  <a:pt x="21599" y="0"/>
                </a:cubicBezTo>
                <a:lnTo>
                  <a:pt x="21599" y="0"/>
                </a:lnTo>
                <a:cubicBezTo>
                  <a:pt x="33448" y="0"/>
                  <a:pt x="43199" y="9749"/>
                  <a:pt x="43199" y="21599"/>
                </a:cubicBezTo>
              </a:path>
            </a:pathLst>
          </a:custGeom>
          <a:solidFill>
            <a:srgbClr val="FFFFFF">
              <a:alpha val="22352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9" name="Shape 1117" hidden="0"/>
          <p:cNvSpPr>
            <a:spLocks noChangeArrowheads="1" noGrp="1"/>
          </p:cNvSpPr>
          <p:nvPr isPhoto="0" userDrawn="1"/>
        </p:nvSpPr>
        <p:spPr bwMode="auto">
          <a:xfrm>
            <a:off x="1045632" y="503197"/>
            <a:ext cx="5284893" cy="3974469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200" y="21599"/>
                </a:moveTo>
                <a:lnTo>
                  <a:pt x="43200" y="21599"/>
                </a:lnTo>
                <a:lnTo>
                  <a:pt x="43200" y="21599"/>
                </a:lnTo>
                <a:cubicBezTo>
                  <a:pt x="43200" y="21599"/>
                  <a:pt x="43200" y="21599"/>
                  <a:pt x="43200" y="21599"/>
                </a:cubicBezTo>
                <a:lnTo>
                  <a:pt x="43200" y="21599"/>
                </a:lnTo>
                <a:lnTo>
                  <a:pt x="43200" y="21599"/>
                </a:lnTo>
                <a:cubicBezTo>
                  <a:pt x="43200" y="33449"/>
                  <a:pt x="33450" y="43200"/>
                  <a:pt x="21599" y="43200"/>
                </a:cubicBezTo>
                <a:lnTo>
                  <a:pt x="21599" y="43200"/>
                </a:lnTo>
                <a:cubicBezTo>
                  <a:pt x="9751" y="43200"/>
                  <a:pt x="0" y="33449"/>
                  <a:pt x="0" y="21599"/>
                </a:cubicBezTo>
                <a:lnTo>
                  <a:pt x="0" y="21599"/>
                </a:lnTo>
                <a:cubicBezTo>
                  <a:pt x="0" y="9750"/>
                  <a:pt x="9751" y="0"/>
                  <a:pt x="21599" y="0"/>
                </a:cubicBezTo>
                <a:lnTo>
                  <a:pt x="21599" y="0"/>
                </a:lnTo>
                <a:cubicBezTo>
                  <a:pt x="33450" y="0"/>
                  <a:pt x="43200" y="9750"/>
                  <a:pt x="43200" y="21599"/>
                </a:cubicBezTo>
              </a:path>
            </a:pathLst>
          </a:custGeom>
          <a:solidFill>
            <a:srgbClr val="FFFFFF">
              <a:alpha val="23921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20" name="Shape 1118" hidden="0"/>
          <p:cNvSpPr>
            <a:spLocks noChangeArrowheads="1" noGrp="1"/>
          </p:cNvSpPr>
          <p:nvPr isPhoto="0" userDrawn="1"/>
        </p:nvSpPr>
        <p:spPr bwMode="auto">
          <a:xfrm>
            <a:off x="1107443" y="531930"/>
            <a:ext cx="5105963" cy="3839859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200" y="21600"/>
                </a:moveTo>
                <a:lnTo>
                  <a:pt x="43200" y="21600"/>
                </a:lnTo>
                <a:lnTo>
                  <a:pt x="43200" y="21600"/>
                </a:lnTo>
                <a:cubicBezTo>
                  <a:pt x="43200" y="21600"/>
                  <a:pt x="43200" y="21600"/>
                  <a:pt x="43200" y="21600"/>
                </a:cubicBezTo>
                <a:lnTo>
                  <a:pt x="43200" y="21600"/>
                </a:lnTo>
                <a:lnTo>
                  <a:pt x="43200" y="21600"/>
                </a:lnTo>
                <a:cubicBezTo>
                  <a:pt x="43200" y="33449"/>
                  <a:pt x="33448" y="43200"/>
                  <a:pt x="21599" y="43200"/>
                </a:cubicBezTo>
                <a:lnTo>
                  <a:pt x="21599" y="43200"/>
                </a:lnTo>
                <a:cubicBezTo>
                  <a:pt x="9749" y="43200"/>
                  <a:pt x="0" y="33449"/>
                  <a:pt x="0" y="21600"/>
                </a:cubicBezTo>
                <a:lnTo>
                  <a:pt x="0" y="21600"/>
                </a:lnTo>
                <a:cubicBezTo>
                  <a:pt x="0" y="9750"/>
                  <a:pt x="9749" y="0"/>
                  <a:pt x="21599" y="0"/>
                </a:cubicBezTo>
                <a:lnTo>
                  <a:pt x="21599" y="0"/>
                </a:lnTo>
                <a:cubicBezTo>
                  <a:pt x="33448" y="0"/>
                  <a:pt x="43200" y="9750"/>
                  <a:pt x="43200" y="21600"/>
                </a:cubicBezTo>
              </a:path>
            </a:pathLst>
          </a:custGeom>
          <a:solidFill>
            <a:srgbClr val="FFFFFF">
              <a:alpha val="25490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21" name="Shape 1119" hidden="0"/>
          <p:cNvSpPr>
            <a:spLocks noChangeArrowheads="1" noGrp="1"/>
          </p:cNvSpPr>
          <p:nvPr isPhoto="0" userDrawn="1"/>
        </p:nvSpPr>
        <p:spPr bwMode="auto">
          <a:xfrm>
            <a:off x="1168963" y="560659"/>
            <a:ext cx="4927034" cy="370525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3200" y="21600"/>
                </a:moveTo>
                <a:lnTo>
                  <a:pt x="43200" y="21600"/>
                </a:lnTo>
                <a:lnTo>
                  <a:pt x="43200" y="21600"/>
                </a:lnTo>
                <a:cubicBezTo>
                  <a:pt x="43200" y="21600"/>
                  <a:pt x="43200" y="21600"/>
                  <a:pt x="43200" y="21600"/>
                </a:cubicBezTo>
                <a:lnTo>
                  <a:pt x="43200" y="21600"/>
                </a:lnTo>
                <a:lnTo>
                  <a:pt x="43200" y="21600"/>
                </a:lnTo>
                <a:cubicBezTo>
                  <a:pt x="43200" y="33448"/>
                  <a:pt x="33450" y="43200"/>
                  <a:pt x="21600" y="43200"/>
                </a:cubicBezTo>
                <a:lnTo>
                  <a:pt x="21600" y="43200"/>
                </a:lnTo>
                <a:cubicBezTo>
                  <a:pt x="9749" y="43200"/>
                  <a:pt x="0" y="33448"/>
                  <a:pt x="0" y="21600"/>
                </a:cubicBezTo>
                <a:lnTo>
                  <a:pt x="0" y="21600"/>
                </a:lnTo>
                <a:cubicBezTo>
                  <a:pt x="0" y="9749"/>
                  <a:pt x="9749" y="0"/>
                  <a:pt x="21600" y="0"/>
                </a:cubicBezTo>
                <a:lnTo>
                  <a:pt x="21600" y="0"/>
                </a:lnTo>
                <a:cubicBezTo>
                  <a:pt x="33450" y="0"/>
                  <a:pt x="43200" y="9749"/>
                  <a:pt x="43200" y="21600"/>
                </a:cubicBezTo>
              </a:path>
            </a:pathLst>
          </a:custGeom>
          <a:solidFill>
            <a:srgbClr val="FFFFFF">
              <a:alpha val="27058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22" name="Shape 1120" hidden="0"/>
          <p:cNvSpPr>
            <a:spLocks noChangeArrowheads="1" noGrp="1"/>
          </p:cNvSpPr>
          <p:nvPr isPhoto="0" userDrawn="1"/>
        </p:nvSpPr>
        <p:spPr bwMode="auto">
          <a:xfrm>
            <a:off x="2023254" y="5083093"/>
            <a:ext cx="1181945" cy="888929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600" y="0"/>
                </a:moveTo>
                <a:lnTo>
                  <a:pt x="21600" y="0"/>
                </a:lnTo>
                <a:cubicBezTo>
                  <a:pt x="33534" y="0"/>
                  <a:pt x="43200" y="9673"/>
                  <a:pt x="43200" y="21599"/>
                </a:cubicBezTo>
                <a:lnTo>
                  <a:pt x="43200" y="21599"/>
                </a:lnTo>
                <a:cubicBezTo>
                  <a:pt x="43200" y="33533"/>
                  <a:pt x="33534" y="43200"/>
                  <a:pt x="21600" y="43200"/>
                </a:cubicBezTo>
                <a:lnTo>
                  <a:pt x="21600" y="43200"/>
                </a:lnTo>
                <a:cubicBezTo>
                  <a:pt x="9665" y="43200"/>
                  <a:pt x="0" y="33533"/>
                  <a:pt x="0" y="21599"/>
                </a:cubicBezTo>
                <a:lnTo>
                  <a:pt x="0" y="21599"/>
                </a:lnTo>
                <a:cubicBezTo>
                  <a:pt x="0" y="9673"/>
                  <a:pt x="9665" y="0"/>
                  <a:pt x="21600" y="0"/>
                </a:cubicBezTo>
                <a:close/>
              </a:path>
            </a:pathLst>
          </a:custGeom>
          <a:solidFill>
            <a:srgbClr val="FFFFFF">
              <a:alpha val="11764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23" name="Shape 1121" hidden="0"/>
          <p:cNvSpPr>
            <a:spLocks noChangeArrowheads="1" noGrp="1"/>
          </p:cNvSpPr>
          <p:nvPr isPhoto="0" userDrawn="1"/>
        </p:nvSpPr>
        <p:spPr bwMode="auto">
          <a:xfrm>
            <a:off x="2851007" y="4515765"/>
            <a:ext cx="1869157" cy="140562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596" y="0"/>
                </a:moveTo>
                <a:lnTo>
                  <a:pt x="21596" y="0"/>
                </a:lnTo>
                <a:cubicBezTo>
                  <a:pt x="33526" y="0"/>
                  <a:pt x="43200" y="9669"/>
                  <a:pt x="43200" y="21601"/>
                </a:cubicBezTo>
                <a:lnTo>
                  <a:pt x="43200" y="21601"/>
                </a:lnTo>
                <a:cubicBezTo>
                  <a:pt x="43200" y="33530"/>
                  <a:pt x="33526" y="43200"/>
                  <a:pt x="21596" y="43200"/>
                </a:cubicBezTo>
                <a:lnTo>
                  <a:pt x="21596" y="43200"/>
                </a:lnTo>
                <a:cubicBezTo>
                  <a:pt x="9673" y="43200"/>
                  <a:pt x="0" y="33530"/>
                  <a:pt x="0" y="21601"/>
                </a:cubicBezTo>
                <a:lnTo>
                  <a:pt x="0" y="21601"/>
                </a:lnTo>
                <a:cubicBezTo>
                  <a:pt x="0" y="9669"/>
                  <a:pt x="9673" y="0"/>
                  <a:pt x="21596" y="0"/>
                </a:cubicBezTo>
                <a:close/>
              </a:path>
            </a:pathLst>
          </a:custGeom>
          <a:solidFill>
            <a:srgbClr val="FFFFFF">
              <a:alpha val="14509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24" name="Shape 1124" hidden="0"/>
          <p:cNvSpPr>
            <a:spLocks noChangeArrowheads="1" noGrp="1"/>
          </p:cNvSpPr>
          <p:nvPr isPhoto="0" userDrawn="1"/>
        </p:nvSpPr>
        <p:spPr bwMode="auto">
          <a:xfrm>
            <a:off x="3037839" y="4457826"/>
            <a:ext cx="835941" cy="62875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600" y="0"/>
                </a:moveTo>
                <a:lnTo>
                  <a:pt x="21600" y="0"/>
                </a:lnTo>
                <a:cubicBezTo>
                  <a:pt x="33530" y="0"/>
                  <a:pt x="43200" y="9672"/>
                  <a:pt x="43200" y="21604"/>
                </a:cubicBezTo>
                <a:lnTo>
                  <a:pt x="43200" y="21604"/>
                </a:lnTo>
                <a:cubicBezTo>
                  <a:pt x="43200" y="33525"/>
                  <a:pt x="33530" y="43200"/>
                  <a:pt x="21600" y="43200"/>
                </a:cubicBezTo>
                <a:lnTo>
                  <a:pt x="21600" y="43200"/>
                </a:lnTo>
                <a:cubicBezTo>
                  <a:pt x="9669" y="43200"/>
                  <a:pt x="0" y="33525"/>
                  <a:pt x="0" y="21604"/>
                </a:cubicBezTo>
                <a:lnTo>
                  <a:pt x="0" y="21604"/>
                </a:lnTo>
                <a:cubicBezTo>
                  <a:pt x="0" y="9672"/>
                  <a:pt x="9669" y="0"/>
                  <a:pt x="21600" y="0"/>
                </a:cubicBezTo>
                <a:close/>
              </a:path>
            </a:pathLst>
          </a:custGeom>
          <a:solidFill>
            <a:srgbClr val="FFFFFF">
              <a:alpha val="784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25" name="Shape 1125" hidden="0"/>
          <p:cNvSpPr>
            <a:spLocks noChangeArrowheads="1" noGrp="1"/>
          </p:cNvSpPr>
          <p:nvPr isPhoto="0" userDrawn="1"/>
        </p:nvSpPr>
        <p:spPr bwMode="auto">
          <a:xfrm>
            <a:off x="1015999" y="4613071"/>
            <a:ext cx="685800" cy="51557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599" y="0"/>
                </a:moveTo>
                <a:lnTo>
                  <a:pt x="21599" y="0"/>
                </a:lnTo>
                <a:cubicBezTo>
                  <a:pt x="33527" y="0"/>
                  <a:pt x="43200" y="9668"/>
                  <a:pt x="43200" y="21599"/>
                </a:cubicBezTo>
                <a:lnTo>
                  <a:pt x="43200" y="21599"/>
                </a:lnTo>
                <a:cubicBezTo>
                  <a:pt x="43200" y="33530"/>
                  <a:pt x="33527" y="43200"/>
                  <a:pt x="21599" y="43200"/>
                </a:cubicBezTo>
                <a:lnTo>
                  <a:pt x="21599" y="43200"/>
                </a:lnTo>
                <a:cubicBezTo>
                  <a:pt x="9671" y="43200"/>
                  <a:pt x="0" y="33530"/>
                  <a:pt x="0" y="21599"/>
                </a:cubicBezTo>
                <a:lnTo>
                  <a:pt x="0" y="21599"/>
                </a:lnTo>
                <a:cubicBezTo>
                  <a:pt x="0" y="9668"/>
                  <a:pt x="9671" y="0"/>
                  <a:pt x="21599" y="0"/>
                </a:cubicBezTo>
                <a:close/>
              </a:path>
            </a:pathLst>
          </a:custGeom>
          <a:solidFill>
            <a:srgbClr val="FFFFFF">
              <a:alpha val="45098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26" name="Shape 1138" hidden="0"/>
          <p:cNvSpPr>
            <a:spLocks noChangeArrowheads="1" noGrp="1"/>
          </p:cNvSpPr>
          <p:nvPr isPhoto="0" userDrawn="1"/>
        </p:nvSpPr>
        <p:spPr bwMode="auto">
          <a:xfrm>
            <a:off x="2311403" y="4372901"/>
            <a:ext cx="796430" cy="59891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600" y="0"/>
                </a:moveTo>
                <a:lnTo>
                  <a:pt x="21600" y="0"/>
                </a:lnTo>
                <a:cubicBezTo>
                  <a:pt x="33525" y="0"/>
                  <a:pt x="43200" y="9675"/>
                  <a:pt x="43200" y="21594"/>
                </a:cubicBezTo>
                <a:lnTo>
                  <a:pt x="43200" y="21594"/>
                </a:lnTo>
                <a:cubicBezTo>
                  <a:pt x="43200" y="33524"/>
                  <a:pt x="33525" y="43200"/>
                  <a:pt x="21600" y="43200"/>
                </a:cubicBezTo>
                <a:lnTo>
                  <a:pt x="21600" y="43200"/>
                </a:lnTo>
                <a:cubicBezTo>
                  <a:pt x="9674" y="43200"/>
                  <a:pt x="0" y="33524"/>
                  <a:pt x="0" y="21594"/>
                </a:cubicBezTo>
                <a:lnTo>
                  <a:pt x="0" y="21594"/>
                </a:lnTo>
                <a:cubicBezTo>
                  <a:pt x="0" y="9675"/>
                  <a:pt x="9674" y="0"/>
                  <a:pt x="21600" y="0"/>
                </a:cubicBezTo>
                <a:close/>
              </a:path>
            </a:pathLst>
          </a:custGeom>
          <a:solidFill>
            <a:srgbClr val="FFFFFF">
              <a:alpha val="7843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27" name="Shape 1139" hidden="0"/>
          <p:cNvSpPr>
            <a:spLocks noChangeArrowheads="1" noGrp="1"/>
          </p:cNvSpPr>
          <p:nvPr isPhoto="0" userDrawn="1"/>
        </p:nvSpPr>
        <p:spPr bwMode="auto">
          <a:xfrm>
            <a:off x="1648462" y="4729109"/>
            <a:ext cx="755507" cy="568121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608" y="0"/>
                </a:moveTo>
                <a:lnTo>
                  <a:pt x="21608" y="0"/>
                </a:lnTo>
                <a:cubicBezTo>
                  <a:pt x="33533" y="0"/>
                  <a:pt x="43200" y="9668"/>
                  <a:pt x="43200" y="21593"/>
                </a:cubicBezTo>
                <a:lnTo>
                  <a:pt x="43200" y="21593"/>
                </a:lnTo>
                <a:cubicBezTo>
                  <a:pt x="43200" y="33519"/>
                  <a:pt x="33533" y="43200"/>
                  <a:pt x="21608" y="43200"/>
                </a:cubicBezTo>
                <a:lnTo>
                  <a:pt x="21608" y="43200"/>
                </a:lnTo>
                <a:cubicBezTo>
                  <a:pt x="9682" y="43200"/>
                  <a:pt x="0" y="33519"/>
                  <a:pt x="0" y="21593"/>
                </a:cubicBezTo>
                <a:lnTo>
                  <a:pt x="0" y="21593"/>
                </a:lnTo>
                <a:cubicBezTo>
                  <a:pt x="0" y="9668"/>
                  <a:pt x="9682" y="0"/>
                  <a:pt x="21608" y="0"/>
                </a:cubicBezTo>
                <a:close/>
              </a:path>
            </a:pathLst>
          </a:custGeom>
          <a:solidFill>
            <a:srgbClr val="FFFFFF">
              <a:alpha val="24705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28" name="Shape 1140" hidden="0"/>
          <p:cNvSpPr>
            <a:spLocks noChangeArrowheads="1" noGrp="1"/>
          </p:cNvSpPr>
          <p:nvPr isPhoto="0" userDrawn="1"/>
        </p:nvSpPr>
        <p:spPr bwMode="auto">
          <a:xfrm>
            <a:off x="1506501" y="5387076"/>
            <a:ext cx="753250" cy="566374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607" y="0"/>
                </a:moveTo>
                <a:lnTo>
                  <a:pt x="21607" y="0"/>
                </a:lnTo>
                <a:cubicBezTo>
                  <a:pt x="33536" y="0"/>
                  <a:pt x="43200" y="9673"/>
                  <a:pt x="43200" y="21599"/>
                </a:cubicBezTo>
                <a:lnTo>
                  <a:pt x="43200" y="21599"/>
                </a:lnTo>
                <a:cubicBezTo>
                  <a:pt x="43200" y="33526"/>
                  <a:pt x="33536" y="43200"/>
                  <a:pt x="21607" y="43200"/>
                </a:cubicBezTo>
                <a:lnTo>
                  <a:pt x="21607" y="43200"/>
                </a:lnTo>
                <a:cubicBezTo>
                  <a:pt x="9679" y="43200"/>
                  <a:pt x="0" y="33526"/>
                  <a:pt x="0" y="21599"/>
                </a:cubicBezTo>
                <a:lnTo>
                  <a:pt x="0" y="21599"/>
                </a:lnTo>
                <a:cubicBezTo>
                  <a:pt x="0" y="9673"/>
                  <a:pt x="9679" y="0"/>
                  <a:pt x="21607" y="0"/>
                </a:cubicBezTo>
                <a:close/>
              </a:path>
            </a:pathLst>
          </a:custGeom>
          <a:solidFill>
            <a:srgbClr val="FFFFFF">
              <a:alpha val="32549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29" name="Shape 1141" hidden="0"/>
          <p:cNvSpPr>
            <a:spLocks noChangeArrowheads="1" noGrp="1"/>
          </p:cNvSpPr>
          <p:nvPr isPhoto="0" userDrawn="1"/>
        </p:nvSpPr>
        <p:spPr bwMode="auto">
          <a:xfrm>
            <a:off x="2370101" y="5855034"/>
            <a:ext cx="893513" cy="67193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600" y="0"/>
                </a:moveTo>
                <a:lnTo>
                  <a:pt x="21600" y="0"/>
                </a:lnTo>
                <a:cubicBezTo>
                  <a:pt x="33525" y="0"/>
                  <a:pt x="43200" y="9674"/>
                  <a:pt x="43200" y="21605"/>
                </a:cubicBezTo>
                <a:lnTo>
                  <a:pt x="43200" y="21605"/>
                </a:lnTo>
                <a:cubicBezTo>
                  <a:pt x="43200" y="33535"/>
                  <a:pt x="33525" y="43200"/>
                  <a:pt x="21600" y="43200"/>
                </a:cubicBezTo>
                <a:lnTo>
                  <a:pt x="21600" y="43200"/>
                </a:lnTo>
                <a:cubicBezTo>
                  <a:pt x="9674" y="43200"/>
                  <a:pt x="0" y="33535"/>
                  <a:pt x="0" y="21605"/>
                </a:cubicBezTo>
                <a:lnTo>
                  <a:pt x="0" y="21605"/>
                </a:lnTo>
                <a:cubicBezTo>
                  <a:pt x="0" y="9674"/>
                  <a:pt x="9674" y="0"/>
                  <a:pt x="21600" y="0"/>
                </a:cubicBezTo>
                <a:close/>
              </a:path>
            </a:pathLst>
          </a:custGeom>
          <a:solidFill>
            <a:srgbClr val="FFFFFF">
              <a:alpha val="7058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30" name="Shape 1142" hidden="0"/>
          <p:cNvSpPr>
            <a:spLocks noChangeArrowheads="1" noGrp="1"/>
          </p:cNvSpPr>
          <p:nvPr isPhoto="0" userDrawn="1"/>
        </p:nvSpPr>
        <p:spPr bwMode="auto">
          <a:xfrm>
            <a:off x="2241977" y="6244482"/>
            <a:ext cx="688339" cy="517801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591" y="0"/>
                </a:moveTo>
                <a:lnTo>
                  <a:pt x="21591" y="0"/>
                </a:lnTo>
                <a:cubicBezTo>
                  <a:pt x="33528" y="0"/>
                  <a:pt x="43198" y="9667"/>
                  <a:pt x="43198" y="21600"/>
                </a:cubicBezTo>
                <a:lnTo>
                  <a:pt x="43198" y="21600"/>
                </a:lnTo>
                <a:cubicBezTo>
                  <a:pt x="43198" y="33519"/>
                  <a:pt x="33528" y="43200"/>
                  <a:pt x="21591" y="43200"/>
                </a:cubicBezTo>
                <a:lnTo>
                  <a:pt x="21591" y="43200"/>
                </a:lnTo>
                <a:cubicBezTo>
                  <a:pt x="9670" y="43200"/>
                  <a:pt x="0" y="33519"/>
                  <a:pt x="0" y="21600"/>
                </a:cubicBezTo>
                <a:lnTo>
                  <a:pt x="0" y="21600"/>
                </a:lnTo>
                <a:cubicBezTo>
                  <a:pt x="0" y="9667"/>
                  <a:pt x="9670" y="0"/>
                  <a:pt x="21591" y="0"/>
                </a:cubicBezTo>
                <a:close/>
              </a:path>
            </a:pathLst>
          </a:custGeom>
          <a:solidFill>
            <a:srgbClr val="FFFFFF">
              <a:alpha val="30979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31" name="Shape 1143" hidden="0"/>
          <p:cNvSpPr>
            <a:spLocks noChangeArrowheads="1" noGrp="1"/>
          </p:cNvSpPr>
          <p:nvPr isPhoto="0" userDrawn="1"/>
        </p:nvSpPr>
        <p:spPr bwMode="auto">
          <a:xfrm>
            <a:off x="3596920" y="5964721"/>
            <a:ext cx="726439" cy="54621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599" y="0"/>
                </a:moveTo>
                <a:lnTo>
                  <a:pt x="21599" y="0"/>
                </a:lnTo>
                <a:cubicBezTo>
                  <a:pt x="33531" y="0"/>
                  <a:pt x="43200" y="9666"/>
                  <a:pt x="43200" y="21605"/>
                </a:cubicBezTo>
                <a:lnTo>
                  <a:pt x="43200" y="21605"/>
                </a:lnTo>
                <a:cubicBezTo>
                  <a:pt x="43200" y="33533"/>
                  <a:pt x="33531" y="43200"/>
                  <a:pt x="21599" y="43200"/>
                </a:cubicBezTo>
                <a:lnTo>
                  <a:pt x="21599" y="43200"/>
                </a:lnTo>
                <a:cubicBezTo>
                  <a:pt x="9666" y="43200"/>
                  <a:pt x="0" y="33533"/>
                  <a:pt x="0" y="21605"/>
                </a:cubicBezTo>
                <a:lnTo>
                  <a:pt x="0" y="21605"/>
                </a:lnTo>
                <a:cubicBezTo>
                  <a:pt x="0" y="9666"/>
                  <a:pt x="9666" y="0"/>
                  <a:pt x="21599" y="0"/>
                </a:cubicBezTo>
                <a:close/>
              </a:path>
            </a:pathLst>
          </a:custGeom>
          <a:solidFill>
            <a:srgbClr val="FFFFFF">
              <a:alpha val="67450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32" name="Shape 1144" hidden="0"/>
          <p:cNvSpPr>
            <a:spLocks noChangeArrowheads="1" noGrp="1"/>
          </p:cNvSpPr>
          <p:nvPr isPhoto="0" userDrawn="1"/>
        </p:nvSpPr>
        <p:spPr bwMode="auto">
          <a:xfrm>
            <a:off x="3037843" y="5578669"/>
            <a:ext cx="977899" cy="735271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606" y="0"/>
                </a:moveTo>
                <a:lnTo>
                  <a:pt x="21606" y="0"/>
                </a:lnTo>
                <a:cubicBezTo>
                  <a:pt x="33524" y="0"/>
                  <a:pt x="43200" y="9671"/>
                  <a:pt x="43200" y="21599"/>
                </a:cubicBezTo>
                <a:lnTo>
                  <a:pt x="43200" y="21599"/>
                </a:lnTo>
                <a:cubicBezTo>
                  <a:pt x="43200" y="33528"/>
                  <a:pt x="33524" y="43200"/>
                  <a:pt x="21606" y="43200"/>
                </a:cubicBezTo>
                <a:lnTo>
                  <a:pt x="21606" y="43200"/>
                </a:lnTo>
                <a:cubicBezTo>
                  <a:pt x="9674" y="43200"/>
                  <a:pt x="0" y="33528"/>
                  <a:pt x="0" y="21599"/>
                </a:cubicBezTo>
                <a:lnTo>
                  <a:pt x="0" y="21599"/>
                </a:lnTo>
                <a:cubicBezTo>
                  <a:pt x="0" y="9671"/>
                  <a:pt x="9674" y="0"/>
                  <a:pt x="21606" y="0"/>
                </a:cubicBezTo>
                <a:close/>
              </a:path>
            </a:pathLst>
          </a:custGeom>
          <a:solidFill>
            <a:srgbClr val="FFFFFF">
              <a:alpha val="31372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33" name="Shape 1147" hidden="0"/>
          <p:cNvSpPr>
            <a:spLocks noChangeArrowheads="1" noGrp="1"/>
          </p:cNvSpPr>
          <p:nvPr isPhoto="0" userDrawn="1"/>
        </p:nvSpPr>
        <p:spPr bwMode="auto">
          <a:xfrm>
            <a:off x="2609712" y="36827"/>
            <a:ext cx="752403" cy="56589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600" y="0"/>
                </a:moveTo>
                <a:lnTo>
                  <a:pt x="21600" y="0"/>
                </a:lnTo>
                <a:cubicBezTo>
                  <a:pt x="33541" y="0"/>
                  <a:pt x="43200" y="9670"/>
                  <a:pt x="43200" y="21593"/>
                </a:cubicBezTo>
                <a:lnTo>
                  <a:pt x="43200" y="21593"/>
                </a:lnTo>
                <a:cubicBezTo>
                  <a:pt x="43200" y="33529"/>
                  <a:pt x="33541" y="43200"/>
                  <a:pt x="21600" y="43200"/>
                </a:cubicBezTo>
                <a:lnTo>
                  <a:pt x="21600" y="43200"/>
                </a:lnTo>
                <a:cubicBezTo>
                  <a:pt x="9673" y="43200"/>
                  <a:pt x="0" y="33529"/>
                  <a:pt x="0" y="21593"/>
                </a:cubicBezTo>
                <a:lnTo>
                  <a:pt x="0" y="21593"/>
                </a:lnTo>
                <a:cubicBezTo>
                  <a:pt x="0" y="9670"/>
                  <a:pt x="9673" y="0"/>
                  <a:pt x="21600" y="0"/>
                </a:cubicBezTo>
                <a:close/>
              </a:path>
            </a:pathLst>
          </a:custGeom>
          <a:solidFill>
            <a:srgbClr val="FFFFFF">
              <a:alpha val="14509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34" name="Shape 1148" hidden="0"/>
          <p:cNvSpPr>
            <a:spLocks noChangeArrowheads="1" noGrp="1"/>
          </p:cNvSpPr>
          <p:nvPr isPhoto="0" userDrawn="1"/>
        </p:nvSpPr>
        <p:spPr bwMode="auto">
          <a:xfrm>
            <a:off x="2272174" y="35715"/>
            <a:ext cx="748734" cy="563041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608" y="0"/>
                </a:moveTo>
                <a:lnTo>
                  <a:pt x="21608" y="0"/>
                </a:lnTo>
                <a:cubicBezTo>
                  <a:pt x="33527" y="0"/>
                  <a:pt x="43200" y="9670"/>
                  <a:pt x="43200" y="21593"/>
                </a:cubicBezTo>
                <a:lnTo>
                  <a:pt x="43200" y="21593"/>
                </a:lnTo>
                <a:cubicBezTo>
                  <a:pt x="43200" y="33529"/>
                  <a:pt x="33527" y="43200"/>
                  <a:pt x="21608" y="43200"/>
                </a:cubicBezTo>
                <a:lnTo>
                  <a:pt x="21608" y="43200"/>
                </a:lnTo>
                <a:cubicBezTo>
                  <a:pt x="9672" y="43200"/>
                  <a:pt x="0" y="33529"/>
                  <a:pt x="0" y="21593"/>
                </a:cubicBezTo>
                <a:lnTo>
                  <a:pt x="0" y="21593"/>
                </a:lnTo>
                <a:cubicBezTo>
                  <a:pt x="0" y="9670"/>
                  <a:pt x="9672" y="0"/>
                  <a:pt x="21608" y="0"/>
                </a:cubicBezTo>
                <a:close/>
              </a:path>
            </a:pathLst>
          </a:custGeom>
          <a:solidFill>
            <a:srgbClr val="FFFFFF">
              <a:alpha val="16470"/>
            </a:srgb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35" name="Текст 2" hidden="0"/>
          <p:cNvSpPr>
            <a:spLocks noGrp="1"/>
          </p:cNvSpPr>
          <p:nvPr isPhoto="0" userDrawn="0">
            <p:ph type="body" idx="1" hasCustomPrompt="0"/>
          </p:nvPr>
        </p:nvSpPr>
        <p:spPr bwMode="auto">
          <a:xfrm>
            <a:off x="799253" y="1600203"/>
            <a:ext cx="10577333" cy="4525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36" name="Дата 3" hidden="0"/>
          <p:cNvSpPr>
            <a:spLocks noGrp="1"/>
          </p:cNvSpPr>
          <p:nvPr isPhoto="0" userDrawn="0">
            <p:ph type="dt" sz="half" idx="2" hasCustomPrompt="0"/>
          </p:nvPr>
        </p:nvSpPr>
        <p:spPr bwMode="auto">
          <a:xfrm>
            <a:off x="815413" y="6356353"/>
            <a:ext cx="28447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>
                    <a:lumMod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7184183-74E9-4393-9769-E1D9236041BE}" type="datetimeFigureOut">
              <a:rPr lang="ru-RU"/>
              <a:t/>
            </a:fld>
            <a:endParaRPr lang="ru-RU"/>
          </a:p>
        </p:txBody>
      </p:sp>
      <p:sp>
        <p:nvSpPr>
          <p:cNvPr id="37" name="Нижний колонтитул 4" hidden="0"/>
          <p:cNvSpPr>
            <a:spLocks noGrp="1"/>
          </p:cNvSpPr>
          <p:nvPr isPhoto="0" userDrawn="0">
            <p:ph type="ftr" sz="quarter" idx="3" hasCustomPrompt="0"/>
          </p:nvPr>
        </p:nvSpPr>
        <p:spPr bwMode="auto">
          <a:xfrm>
            <a:off x="4165599" y="6356353"/>
            <a:ext cx="3860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6">
                    <a:lumMod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8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787829" y="274638"/>
            <a:ext cx="1058875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9" name="Номер слайда 5" hidden="0"/>
          <p:cNvSpPr>
            <a:spLocks noGrp="1"/>
          </p:cNvSpPr>
          <p:nvPr isPhoto="0" userDrawn="0">
            <p:ph type="sldNum" sz="quarter" idx="4" hasCustomPrompt="0"/>
          </p:nvPr>
        </p:nvSpPr>
        <p:spPr bwMode="auto">
          <a:xfrm>
            <a:off x="8592277" y="6356353"/>
            <a:ext cx="2784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6">
                    <a:lumMod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530004-958A-4E15-9840-E9741BECB0F3}" type="slidenum">
              <a:rPr lang="ru-RU"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>
        <a:spcBef>
          <a:spcPts val="0"/>
        </a:spcBef>
        <a:buNone/>
        <a:defRPr sz="4400" b="1">
          <a:solidFill>
            <a:schemeClr val="accent6">
              <a:lumMod val="50000"/>
            </a:schemeClr>
          </a:solidFill>
          <a:latin typeface="+mj-lt"/>
          <a:ea typeface="+mj-ea"/>
          <a:cs typeface="Arial"/>
        </a:defRPr>
      </a:lvl1pPr>
    </p:titleStyle>
    <p:bodyStyle>
      <a:lvl1pPr marL="342900" indent="-342900" algn="l" defTabSz="914400">
        <a:spcBef>
          <a:spcPts val="0"/>
        </a:spcBef>
        <a:buFont typeface="Arial"/>
        <a:buChar char="•"/>
        <a:defRPr sz="3200">
          <a:solidFill>
            <a:schemeClr val="accent6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>
        <a:spcBef>
          <a:spcPts val="0"/>
        </a:spcBef>
        <a:buFont typeface="Arial"/>
        <a:buChar char="–"/>
        <a:defRPr sz="2800">
          <a:solidFill>
            <a:schemeClr val="accent6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>
        <a:spcBef>
          <a:spcPts val="0"/>
        </a:spcBef>
        <a:buFont typeface="Arial"/>
        <a:buChar char="•"/>
        <a:defRPr sz="2400">
          <a:solidFill>
            <a:schemeClr val="accent6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>
        <a:spcBef>
          <a:spcPts val="0"/>
        </a:spcBef>
        <a:buFont typeface="Arial"/>
        <a:buChar char="–"/>
        <a:defRPr sz="2000">
          <a:solidFill>
            <a:schemeClr val="accent6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>
        <a:spcBef>
          <a:spcPts val="0"/>
        </a:spcBef>
        <a:buFont typeface="Arial"/>
        <a:buChar char="»"/>
        <a:defRPr sz="2000">
          <a:solidFill>
            <a:schemeClr val="accent6">
              <a:lumMod val="50000"/>
            </a:schemeClr>
          </a:solidFill>
          <a:latin typeface="+mn-lt"/>
          <a:ea typeface="+mn-ea"/>
          <a:cs typeface="+mn-cs"/>
        </a:defRPr>
      </a:lvl5pPr>
      <a:lvl6pPr marL="2514599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ru.wikipedia.org/wiki/1983" TargetMode="External"/><Relationship Id="rId3" Type="http://schemas.openxmlformats.org/officeDocument/2006/relationships/hyperlink" Target="https://ru.wikipedia.org/wiki/1999_%D0%B3%D0%BE%D0%B4" TargetMode="External"/><Relationship Id="rId4" Type="http://schemas.openxmlformats.org/officeDocument/2006/relationships/hyperlink" Target="https://de.wikipedia.org/wiki/Mikk_Titma" TargetMode="Externa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ru.wikipedia.org/wiki/%D0%90%D0%BD%D0%B3%D0%BB%D0%B8%D0%B9%D1%81%D0%BA%D0%B8%D0%B9_%D1%8F%D0%B7%D1%8B%D0%BA" TargetMode="Externa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g"/><Relationship Id="rId3" Type="http://schemas.openxmlformats.org/officeDocument/2006/relationships/image" Target="../media/image3.jpg"/><Relationship Id="rId4" Type="http://schemas.openxmlformats.org/officeDocument/2006/relationships/image" Target="../media/image4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g"/><Relationship Id="rId3" Type="http://schemas.openxmlformats.org/officeDocument/2006/relationships/image" Target="../media/image7.jpg"/><Relationship Id="rId4" Type="http://schemas.openxmlformats.org/officeDocument/2006/relationships/image" Target="../media/image8.jpg"/><Relationship Id="rId5" Type="http://schemas.openxmlformats.org/officeDocument/2006/relationships/image" Target="../media/image9.jpg"/><Relationship Id="rId6" Type="http://schemas.openxmlformats.org/officeDocument/2006/relationships/image" Target="../media/image10.jpg"/><Relationship Id="rId7" Type="http://schemas.openxmlformats.org/officeDocument/2006/relationships/image" Target="../media/image11.jp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 hidden="0"/>
          <p:cNvSpPr>
            <a:spLocks noGrp="1"/>
          </p:cNvSpPr>
          <p:nvPr isPhoto="0" userDrawn="0">
            <p:ph type="ctrTitle" hasCustomPrompt="0"/>
          </p:nvPr>
        </p:nvSpPr>
        <p:spPr bwMode="auto">
          <a:xfrm flipH="0" flipV="0">
            <a:off x="-182616" y="802274"/>
            <a:ext cx="7233066" cy="2387598"/>
          </a:xfrm>
        </p:spPr>
        <p:txBody>
          <a:bodyPr vertOverflow="overflow" horzOverflow="clip" vert="horz" wrap="square" lIns="91440" tIns="45720" rIns="91440" bIns="45720" numCol="1" spcCol="0" rtlCol="0" fromWordArt="0" anchor="b" anchorCtr="0" forceAA="0" upright="0" compatLnSpc="0">
            <a:normAutofit/>
          </a:bodyPr>
          <a:lstStyle/>
          <a:p>
            <a:pPr algn="ctr">
              <a:defRPr/>
            </a:pPr>
            <a:r>
              <a:rPr lang="ru-RU"/>
              <a:t>Методическая мастерская</a:t>
            </a:r>
            <a:br>
              <a:rPr lang="ru-RU"/>
            </a:br>
            <a:r>
              <a:rPr lang="ru-RU"/>
              <a:t>учителя</a:t>
            </a:r>
            <a:endParaRPr lang="ru-RU"/>
          </a:p>
        </p:txBody>
      </p:sp>
      <p:sp>
        <p:nvSpPr>
          <p:cNvPr id="5" name="Subtitle 2" hidden="0"/>
          <p:cNvSpPr>
            <a:spLocks noGrp="1"/>
          </p:cNvSpPr>
          <p:nvPr isPhoto="0" userDrawn="0">
            <p:ph type="subTitle" idx="1" hasCustomPrompt="0"/>
          </p:nvPr>
        </p:nvSpPr>
        <p:spPr bwMode="auto">
          <a:xfrm flipH="0" flipV="0">
            <a:off x="4008749" y="5370129"/>
            <a:ext cx="7837065" cy="1286860"/>
          </a:xfrm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rmAutofit fontScale="95000" lnSpcReduction="1000"/>
          </a:bodyPr>
          <a:lstStyle/>
          <a:p>
            <a:pPr marL="0" indent="0">
              <a:buFont typeface="Arial"/>
              <a:buNone/>
              <a:defRPr/>
            </a:pPr>
            <a:r>
              <a:rPr lang="ru-RU">
                <a:solidFill>
                  <a:schemeClr val="tx1"/>
                </a:solidFill>
              </a:rPr>
              <a:t>Соколова Ксения Анатольевна,</a:t>
            </a:r>
            <a:endParaRPr>
              <a:solidFill>
                <a:schemeClr val="tx1"/>
              </a:solidFill>
            </a:endParaRPr>
          </a:p>
          <a:p>
            <a:pPr marL="0" indent="0">
              <a:buFont typeface="Arial"/>
              <a:buNone/>
              <a:defRPr/>
            </a:pPr>
            <a:r>
              <a:rPr lang="ru-RU">
                <a:solidFill>
                  <a:schemeClr val="tx1"/>
                </a:solidFill>
              </a:rPr>
              <a:t>учитель начальных классов БМАОУ СОШ№55 </a:t>
            </a:r>
            <a:endParaRPr>
              <a:solidFill>
                <a:schemeClr val="tx1"/>
              </a:solidFill>
            </a:endParaRPr>
          </a:p>
          <a:p>
            <a:pPr marL="0" indent="0">
              <a:buFont typeface="Arial"/>
              <a:buNone/>
              <a:defRPr/>
            </a:pPr>
            <a:r>
              <a:rPr lang="ru-RU">
                <a:solidFill>
                  <a:schemeClr val="tx1"/>
                </a:solidFill>
              </a:rPr>
              <a:t>высшая категория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6" name="" hidden="0"/>
          <p:cNvSpPr txBox="1"/>
          <p:nvPr isPhoto="0" userDrawn="0"/>
        </p:nvSpPr>
        <p:spPr bwMode="auto">
          <a:xfrm flipH="0" flipV="0">
            <a:off x="1621197" y="266697"/>
            <a:ext cx="10013847" cy="640440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spAutoFit/>
          </a:bodyPr>
          <a:p>
            <a:pPr algn="ctr">
              <a:defRPr/>
            </a:pPr>
            <a:r>
              <a:rPr/>
              <a:t>Берёзовское муниципальное автономное общеобразовательное учреждение «Средняя общеобразовательная школа №55 им. Льва Брусницына»</a:t>
            </a:r>
            <a:endParaRPr/>
          </a:p>
        </p:txBody>
      </p:sp>
      <p:pic>
        <p:nvPicPr>
          <p:cNvPr id="7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6942239" y="1366549"/>
            <a:ext cx="4608149" cy="3072099"/>
          </a:xfrm>
          <a:prstGeom prst="rect">
            <a:avLst/>
          </a:prstGeom>
        </p:spPr>
      </p:pic>
      <p:sp>
        <p:nvSpPr>
          <p:cNvPr id="8" name="" hidden="0"/>
          <p:cNvSpPr txBox="1"/>
          <p:nvPr isPhoto="0" userDrawn="0"/>
        </p:nvSpPr>
        <p:spPr bwMode="auto">
          <a:xfrm flipH="0" flipV="0">
            <a:off x="428663" y="3300905"/>
            <a:ext cx="6372652" cy="2069223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p>
            <a:pPr>
              <a:defRPr/>
            </a:pPr>
            <a:r>
              <a:rPr lang="ru-RU" sz="2600" b="0" i="0" u="none" strike="noStrike" cap="none" spc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Тема: «Лонгитюдные игры в начальной школе как метод интеграции образовательных и воспитательных технологий».</a:t>
            </a:r>
            <a:r>
              <a:rPr lang="ru-RU" sz="1800" b="0" i="0" u="none" strike="noStrike" cap="none" spc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799252" y="-125411"/>
            <a:ext cx="10588756" cy="1143000"/>
          </a:xfrm>
        </p:spPr>
        <p:txBody>
          <a:bodyPr/>
          <a:lstStyle/>
          <a:p>
            <a:pPr>
              <a:defRPr/>
            </a:pPr>
            <a:r>
              <a:rPr/>
              <a:t>Историческая справка </a:t>
            </a:r>
            <a:endParaRPr/>
          </a:p>
        </p:txBody>
      </p:sp>
      <p:sp>
        <p:nvSpPr>
          <p:cNvPr id="5" name="Объект 2" hidden="0"/>
          <p:cNvSpPr>
            <a:spLocks noGrp="1"/>
          </p:cNvSpPr>
          <p:nvPr isPhoto="0" userDrawn="0">
            <p:ph idx="1" hasCustomPrompt="0"/>
          </p:nvPr>
        </p:nvSpPr>
        <p:spPr bwMode="auto">
          <a:xfrm flipH="0" flipV="0">
            <a:off x="742102" y="857252"/>
            <a:ext cx="10577332" cy="5714995"/>
          </a:xfrm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lstStyle/>
          <a:p>
            <a:pPr>
              <a:defRPr/>
            </a:pPr>
            <a:r>
              <a:rPr sz="2000" b="0" i="0" u="none">
                <a:solidFill>
                  <a:schemeClr val="tx1"/>
                </a:solidFill>
                <a:latin typeface="Verdana"/>
                <a:ea typeface="Verdana"/>
                <a:cs typeface="Verdana"/>
              </a:rPr>
              <a:t>Понятие «лонгитюдный» пришло к педагогику из психологии. Основоположниками лонгитюдного метода исследования были Уильям Штерн и А. Н. Гвоздев ведшие различные дневники наблюдений за развитием ребёнка в семье.</a:t>
            </a:r>
            <a:endParaRPr sz="2000" b="0" i="0" u="none"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>
              <a:defRPr/>
            </a:pPr>
            <a:r>
              <a:rPr sz="2000" b="0" i="0" u="none">
                <a:solidFill>
                  <a:srgbClr val="424242"/>
                </a:solidFill>
                <a:latin typeface="Verdana"/>
                <a:ea typeface="Verdana"/>
                <a:cs typeface="Verdana"/>
              </a:rPr>
              <a:t>Первым ввел его в психологию американский психолог, создатель Йельской клиники нормального детства, Гезелл Арнольд Луций (1880—1961), назвав его методом продольного изучения одних и тех же детей в течение определенного периода времени (чаще всего с рождения до подросткового возраста).</a:t>
            </a:r>
            <a:endParaRPr sz="2000" b="0" i="0" u="none">
              <a:solidFill>
                <a:srgbClr val="424242"/>
              </a:solidFill>
              <a:latin typeface="Verdana"/>
              <a:ea typeface="Verdana"/>
              <a:cs typeface="Verdana"/>
            </a:endParaRPr>
          </a:p>
          <a:p>
            <a:pPr>
              <a:defRPr/>
            </a:pPr>
            <a:r>
              <a:rPr sz="2000" b="0" i="0" u="none">
                <a:solidFill>
                  <a:srgbClr val="424242"/>
                </a:solidFill>
                <a:latin typeface="Verdana"/>
                <a:ea typeface="Verdana"/>
                <a:cs typeface="Verdana"/>
              </a:rPr>
              <a:t>Позже лонгитюдное исследование проникло и в другие науки, в том числе в социологию и педагогику.</a:t>
            </a:r>
            <a:endParaRPr sz="2000" b="0" i="0" u="none">
              <a:solidFill>
                <a:srgbClr val="424242"/>
              </a:solidFill>
              <a:latin typeface="Verdana"/>
              <a:ea typeface="Verdana"/>
              <a:cs typeface="Verdana"/>
            </a:endParaRPr>
          </a:p>
          <a:p>
            <a:pPr>
              <a:defRPr/>
            </a:pPr>
            <a:r>
              <a:rPr sz="2000" b="0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В России самым крупным лонгитюдным исследовательским проектом было всесоюзное, а позднее международное исследование «Пути поколения», которое было проведено во временной промежуток</a:t>
            </a:r>
            <a:r>
              <a:rPr sz="2000" b="0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 </a:t>
            </a:r>
            <a:r>
              <a:rPr sz="2000" b="0" i="0" u="sng">
                <a:solidFill>
                  <a:srgbClr val="202122"/>
                </a:solidFill>
                <a:latin typeface="Arial"/>
                <a:ea typeface="Arial"/>
                <a:cs typeface="Arial"/>
                <a:hlinkClick r:id="rId2" tooltip="1983"/>
              </a:rPr>
              <a:t>1983</a:t>
            </a:r>
            <a:r>
              <a:rPr sz="2000" b="0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-</a:t>
            </a:r>
            <a:r>
              <a:rPr sz="2000" b="0" i="0" u="sng">
                <a:solidFill>
                  <a:srgbClr val="202122"/>
                </a:solidFill>
                <a:latin typeface="Arial"/>
                <a:ea typeface="Arial"/>
                <a:cs typeface="Arial"/>
                <a:hlinkClick r:id="rId3" tooltip="1999 год"/>
              </a:rPr>
              <a:t>1999 годы</a:t>
            </a:r>
            <a:r>
              <a:rPr sz="2000" b="0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 </a:t>
            </a:r>
            <a:r>
              <a:rPr sz="2000" b="0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под руководством профессора</a:t>
            </a:r>
            <a:r>
              <a:rPr sz="2000" b="0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 </a:t>
            </a:r>
            <a:r>
              <a:rPr sz="2000" b="0" i="0" u="sng">
                <a:solidFill>
                  <a:srgbClr val="202122"/>
                </a:solidFill>
                <a:latin typeface="Arial"/>
                <a:ea typeface="Arial"/>
                <a:cs typeface="Arial"/>
                <a:hlinkClick r:id="rId4" tooltip="de:Mikk Titma"/>
              </a:rPr>
              <a:t>М. Х. Титмы</a:t>
            </a:r>
            <a:endParaRPr sz="2000" b="0" i="0" u="none">
              <a:solidFill>
                <a:srgbClr val="424242"/>
              </a:solidFill>
              <a:latin typeface="Verdana"/>
              <a:ea typeface="Verdana"/>
              <a:cs typeface="Verdana"/>
            </a:endParaRPr>
          </a:p>
          <a:p>
            <a:pPr>
              <a:defRPr/>
            </a:pPr>
            <a:r>
              <a:rPr sz="2000" b="0" i="0" u="none">
                <a:solidFill>
                  <a:srgbClr val="424242"/>
                </a:solidFill>
                <a:latin typeface="Verdana"/>
                <a:ea typeface="Verdana"/>
                <a:cs typeface="Verdana"/>
              </a:rPr>
              <a:t>Термин «лонгитюдная игра» в педагогике мало изучен. Курсы по изучению данного метода проводит Корпоративный университет московского образования. В одной из школ Московской области (№1499) запущен проект по реализации этого метода на практике в школах и детских садах области.</a:t>
            </a:r>
            <a:endParaRPr sz="2000" b="0" i="0" u="none">
              <a:solidFill>
                <a:srgbClr val="000000"/>
              </a:solidFill>
              <a:latin typeface="PT Sans"/>
              <a:ea typeface="PT Sans"/>
              <a:cs typeface="PT Sans"/>
            </a:endParaRPr>
          </a:p>
          <a:p>
            <a:pPr marL="0" indent="0">
              <a:buFont typeface="Arial"/>
              <a:buNone/>
              <a:defRPr/>
            </a:pPr>
            <a:endParaRPr sz="2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Разберемся с понятиями.....</a:t>
            </a:r>
            <a:endParaRPr/>
          </a:p>
        </p:txBody>
      </p:sp>
      <p:sp>
        <p:nvSpPr>
          <p:cNvPr id="5" name="Объект 2" hidden="0"/>
          <p:cNvSpPr>
            <a:spLocks noGrp="1"/>
          </p:cNvSpPr>
          <p:nvPr isPhoto="0" userDrawn="0">
            <p:ph idx="1" hasCustomPrompt="0"/>
          </p:nvPr>
        </p:nvSpPr>
        <p:spPr bwMode="auto">
          <a:xfrm flipH="0" flipV="0">
            <a:off x="706820" y="1349374"/>
            <a:ext cx="10515600" cy="4989676"/>
          </a:xfrm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rmAutofit fontScale="70000" lnSpcReduction="6000"/>
          </a:bodyPr>
          <a:lstStyle/>
          <a:p>
            <a:pPr>
              <a:defRPr/>
            </a:pPr>
            <a:r>
              <a:rPr sz="2400" b="1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Лонгитюдный - </a:t>
            </a:r>
            <a:r>
              <a:rPr sz="2600" b="0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ведущийся </a:t>
            </a:r>
            <a:r>
              <a:rPr sz="2600" b="0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на протяжении длительного времени,</a:t>
            </a:r>
            <a:r>
              <a:rPr sz="2600" b="0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 </a:t>
            </a:r>
            <a:r>
              <a:rPr sz="2800" b="0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долговременный (</a:t>
            </a:r>
            <a:r>
              <a:rPr sz="2800" b="0" i="1" u="none">
                <a:solidFill>
                  <a:srgbClr val="006400"/>
                </a:solidFill>
                <a:latin typeface="Arial"/>
                <a:ea typeface="Arial"/>
                <a:cs typeface="Arial"/>
              </a:rPr>
              <a:t>КОРНИЛОВ С.А, «ЛОНГИТЮДНЫЕ ИССЛЕДОВАНИЯ:ТЕОРИЯ И МЕТОДЫ»,</a:t>
            </a:r>
            <a:r>
              <a:rPr sz="2800" b="0" i="1" u="none">
                <a:solidFill>
                  <a:srgbClr val="006400"/>
                </a:solidFill>
                <a:latin typeface="Arial"/>
                <a:ea typeface="Arial"/>
                <a:cs typeface="Arial"/>
              </a:rPr>
              <a:t> </a:t>
            </a:r>
            <a:r>
              <a:rPr sz="2800" b="0" i="1" u="none">
                <a:solidFill>
                  <a:srgbClr val="006400"/>
                </a:solidFill>
                <a:latin typeface="Arial"/>
                <a:ea typeface="Arial"/>
                <a:cs typeface="Arial"/>
              </a:rPr>
              <a:t>2011</a:t>
            </a:r>
            <a:r>
              <a:rPr sz="2800" b="0" i="1" u="none">
                <a:solidFill>
                  <a:srgbClr val="006400"/>
                </a:solidFill>
                <a:latin typeface="Arial"/>
                <a:ea typeface="Arial"/>
                <a:cs typeface="Arial"/>
              </a:rPr>
              <a:t> г. // «Экспериментальная психология»)</a:t>
            </a:r>
            <a:endParaRPr sz="2600"/>
          </a:p>
          <a:p>
            <a:pPr>
              <a:defRPr/>
            </a:pPr>
            <a:r>
              <a:rPr sz="2800" b="1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Лонгитю́дная  деятельность</a:t>
            </a:r>
            <a:r>
              <a:rPr sz="2800" b="1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 </a:t>
            </a:r>
            <a:r>
              <a:rPr sz="2800" b="0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(</a:t>
            </a:r>
            <a:r>
              <a:rPr sz="2800" b="0" i="0" u="sng">
                <a:solidFill>
                  <a:srgbClr val="202122"/>
                </a:solidFill>
                <a:latin typeface="Arial"/>
                <a:ea typeface="Arial"/>
                <a:cs typeface="Arial"/>
                <a:hlinkClick r:id="rId2" tooltip="Английский язык"/>
              </a:rPr>
              <a:t>англ.</a:t>
            </a:r>
            <a:r>
              <a:rPr sz="2800" b="0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 </a:t>
            </a:r>
            <a:r>
              <a:rPr sz="2800" b="0" i="1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longitudinal study</a:t>
            </a:r>
            <a:r>
              <a:rPr sz="2800" b="0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 </a:t>
            </a:r>
            <a:r>
              <a:rPr sz="2800" b="0" i="0" u="none">
                <a:solidFill>
                  <a:srgbClr val="202122"/>
                </a:solidFill>
                <a:latin typeface="Arial"/>
                <a:ea typeface="Arial"/>
                <a:cs typeface="Arial"/>
              </a:rPr>
              <a:t>от longitude — долговременный) —</a:t>
            </a:r>
            <a:r>
              <a:rPr sz="2800"/>
              <a:t> деятельность, направленная на последовательное достижение поставленного результата, не ограниченного узким промежутком времени.</a:t>
            </a:r>
            <a:endParaRPr sz="2800"/>
          </a:p>
          <a:p>
            <a:pPr>
              <a:defRPr/>
            </a:pPr>
            <a:r>
              <a:rPr sz="2800"/>
              <a:t>Следовательно, ЛОНГИТЮДНАЯ ИГРА - это метод в педагогике, при котором результат, поставленный педагогом (изучение новой темы, закрепление пройденного материала, творческая задача) достигаются путём проведения последовательных этапов игровых событий (образовательной и внеклассной деятельности) на протяжении длительного отрезка времени (учебный день, несколько дней, неделя, месяц).  Является ведущим методом для формирования «soft skills» («гибких навыков»).</a:t>
            </a:r>
            <a:endParaRPr sz="2800"/>
          </a:p>
          <a:p>
            <a:pPr>
              <a:defRPr/>
            </a:pPr>
            <a:r>
              <a:rPr sz="2800"/>
              <a:t>Лонгитюдная игра отличается от других образовательных игр тем, что в своей основе имеет сюжет, одно игровое событие (единую игровую задачу), объединяющее несколько этапов для успешного завершения игры.</a:t>
            </a:r>
            <a:endParaRPr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 flipH="0" flipV="0">
            <a:off x="692578" y="514350"/>
            <a:ext cx="10588756" cy="1520823"/>
          </a:xfrm>
        </p:spPr>
        <p:txBody>
          <a:bodyPr vertOverflow="overflow" horzOverflow="clip" vert="horz" wrap="square" lIns="91440" tIns="45720" rIns="91440" bIns="45720" numCol="1" spcCol="0" rtlCol="0" fromWordArt="0" anchor="ctr" anchorCtr="0" forceAA="0" upright="0" compatLnSpc="0">
            <a:normAutofit/>
          </a:bodyPr>
          <a:lstStyle/>
          <a:p>
            <a:pPr>
              <a:defRPr/>
            </a:pPr>
            <a:r>
              <a:rPr sz="2400" u="sng"/>
              <a:t>Цель проведения лонгитюдных игр в начальной школе: </a:t>
            </a:r>
            <a:r>
              <a:rPr sz="2400"/>
              <a:t>формирование у школьников УУД с помощью игровых методов и приёмов, моделирующих ситуации их применения на практике в повседневной жизни.</a:t>
            </a:r>
            <a:endParaRPr/>
          </a:p>
        </p:txBody>
      </p:sp>
      <p:sp>
        <p:nvSpPr>
          <p:cNvPr id="5" name="Объект 2" hidden="0"/>
          <p:cNvSpPr>
            <a:spLocks noGrp="1"/>
          </p:cNvSpPr>
          <p:nvPr isPhoto="0" userDrawn="0">
            <p:ph idx="1" hasCustomPrompt="0"/>
          </p:nvPr>
        </p:nvSpPr>
        <p:spPr bwMode="auto">
          <a:xfrm flipH="0" flipV="0">
            <a:off x="514348" y="2035173"/>
            <a:ext cx="10515600" cy="4784724"/>
          </a:xfrm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rmAutofit/>
          </a:bodyPr>
          <a:lstStyle/>
          <a:p>
            <a:pPr marL="0" indent="0" algn="ctr">
              <a:buFont typeface="Arial"/>
              <a:buNone/>
              <a:defRPr/>
            </a:pPr>
            <a:r>
              <a:rPr/>
              <a:t>ЗАДАЧИ: </a:t>
            </a:r>
            <a:endParaRPr/>
          </a:p>
          <a:p>
            <a:pPr>
              <a:defRPr/>
            </a:pPr>
            <a:r>
              <a:rPr sz="2800" b="0" i="0" u="none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Обучающие (получение комплекса знаний, умений и навыков при объяснении нового материала и закреплении)</a:t>
            </a:r>
            <a:endParaRPr sz="2800" b="0" i="0" u="none">
              <a:solidFill>
                <a:srgbClr val="181818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800" b="0" i="0" u="none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Развивающие (развитие познавательного интереса, произвольного внимания, памяти, способности сравнивать, сопоставлять, обобщать, делать выводы)</a:t>
            </a:r>
            <a:endParaRPr sz="2800" b="0" i="0" u="none">
              <a:solidFill>
                <a:srgbClr val="181818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defRPr/>
            </a:pPr>
            <a:r>
              <a:rPr sz="2800" b="0" i="0" u="none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-Воспитывающие (воспитание чувства ответственности, сопереживания, воли целеустремлённости, коллективизма)</a:t>
            </a:r>
            <a:endParaRPr sz="2800" b="0" i="0" u="none">
              <a:solidFill>
                <a:srgbClr val="181818"/>
              </a:solidFill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Лонгитюдная игра в начальной школе</a:t>
            </a:r>
            <a:endParaRPr/>
          </a:p>
        </p:txBody>
      </p:sp>
      <p:sp>
        <p:nvSpPr>
          <p:cNvPr id="5" name="Объект 2" hidden="0"/>
          <p:cNvSpPr>
            <a:spLocks noGrp="1"/>
          </p:cNvSpPr>
          <p:nvPr isPhoto="0" userDrawn="0">
            <p:ph idx="1" hasCustomPrompt="0"/>
          </p:nvPr>
        </p:nvSpPr>
        <p:spPr bwMode="auto">
          <a:xfrm>
            <a:off x="901104" y="1732919"/>
            <a:ext cx="5181102" cy="639760"/>
          </a:xfrm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lstStyle/>
          <a:p>
            <a:pPr>
              <a:defRPr/>
            </a:pPr>
            <a:r>
              <a:rPr>
                <a:solidFill>
                  <a:schemeClr val="tx1"/>
                </a:solidFill>
              </a:rPr>
              <a:t>Преимущества метода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6" name="Объект 3" hidden="0"/>
          <p:cNvSpPr>
            <a:spLocks noGrp="1"/>
          </p:cNvSpPr>
          <p:nvPr isPhoto="0" userDrawn="0">
            <p:ph sz="half" idx="2" hasCustomPrompt="0"/>
          </p:nvPr>
        </p:nvSpPr>
        <p:spPr bwMode="auto">
          <a:xfrm flipH="0" flipV="0">
            <a:off x="839787" y="2505074"/>
            <a:ext cx="5157785" cy="4113157"/>
          </a:xfrm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rmAutofit fontScale="60000" lnSpcReduction="8000"/>
          </a:bodyPr>
          <a:lstStyle/>
          <a:p>
            <a:pPr>
              <a:defRPr/>
            </a:pPr>
            <a:r>
              <a:rPr lang="ru-RU" sz="2800" b="0" i="0" u="none" strike="noStrike" cap="none" spc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Нет ограничения по возрасту (дошкольное образование, начальная школа, среднее и старшее звено)</a:t>
            </a:r>
            <a:endParaRPr sz="2800"/>
          </a:p>
          <a:p>
            <a:pPr>
              <a:defRPr/>
            </a:pPr>
            <a:r>
              <a:rPr lang="ru-RU" sz="2800" b="0" i="0" u="none" strike="noStrike" cap="none" spc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Развитие и «прокачка» soft skills («гибкие», надпрофессиональные навыки человека, позволяющие ему решать жизненные задачи - коммуникации, целеполагания, самоконтроля - независимо от профессиональной принадлежности), развитие УУД (коммуникативные, регулятивные)</a:t>
            </a:r>
            <a:endParaRPr sz="2800"/>
          </a:p>
          <a:p>
            <a:pPr>
              <a:defRPr/>
            </a:pPr>
            <a:r>
              <a:rPr lang="ru-RU" sz="2800" b="0" i="0" u="none" strike="noStrike" cap="none" spc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Высокий мотивационный эффект для школьников </a:t>
            </a:r>
            <a:endParaRPr sz="2800"/>
          </a:p>
          <a:p>
            <a:pPr>
              <a:defRPr/>
            </a:pPr>
            <a:r>
              <a:rPr lang="ru-RU" sz="2800" b="0" i="0" u="none" strike="noStrike" cap="none" spc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Сплочение коллектива путём совместного длительного поиска решения поставленной проблемы</a:t>
            </a:r>
            <a:endParaRPr lang="ru-RU" sz="2800" b="0" i="0" u="none" strike="noStrike" cap="none" spc="0">
              <a:solidFill>
                <a:schemeClr val="tx1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ru-RU" sz="2800" b="0" i="0" u="none" strike="noStrike" cap="none" spc="0">
                <a:solidFill>
                  <a:schemeClr val="tx1"/>
                </a:solidFill>
                <a:latin typeface="Arial"/>
                <a:ea typeface="Arial"/>
                <a:cs typeface="Arial"/>
              </a:rPr>
              <a:t>Привлечение родительской аудитории</a:t>
            </a:r>
            <a:endParaRPr sz="2800"/>
          </a:p>
        </p:txBody>
      </p:sp>
      <p:sp>
        <p:nvSpPr>
          <p:cNvPr id="7" name="Текст 4" hidden="0"/>
          <p:cNvSpPr>
            <a:spLocks noGrp="1"/>
          </p:cNvSpPr>
          <p:nvPr isPhoto="0" userDrawn="0">
            <p:ph type="body" sz="quarter" idx="3" hasCustomPrompt="0"/>
          </p:nvPr>
        </p:nvSpPr>
        <p:spPr bwMode="auto">
          <a:xfrm flipH="0" flipV="0">
            <a:off x="6172200" y="1139223"/>
            <a:ext cx="5183187" cy="91357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>
              <a:defRPr/>
            </a:pPr>
            <a:r>
              <a:rPr/>
              <a:t>Недостатки метода</a:t>
            </a:r>
            <a:endParaRPr/>
          </a:p>
        </p:txBody>
      </p:sp>
      <p:sp>
        <p:nvSpPr>
          <p:cNvPr id="8" name="Объект 5" hidden="0"/>
          <p:cNvSpPr>
            <a:spLocks noGrp="1"/>
          </p:cNvSpPr>
          <p:nvPr isPhoto="0" userDrawn="0">
            <p:ph sz="quarter" idx="4" hasCustomPrompt="0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>
              <a:defRPr/>
            </a:pPr>
            <a:r>
              <a:rPr/>
              <a:t>Длительная подготовка</a:t>
            </a:r>
            <a:endParaRPr/>
          </a:p>
          <a:p>
            <a:pPr>
              <a:defRPr/>
            </a:pPr>
            <a:endParaRPr/>
          </a:p>
          <a:p>
            <a:pPr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839786" y="15873"/>
            <a:ext cx="10515600" cy="1325562"/>
          </a:xfrm>
        </p:spPr>
        <p:txBody>
          <a:bodyPr/>
          <a:lstStyle/>
          <a:p>
            <a:pPr>
              <a:defRPr/>
            </a:pPr>
            <a:r>
              <a:rPr sz="2600"/>
              <a:t>Современные УУД и их аналоги в системе «soft skills»</a:t>
            </a:r>
            <a:endParaRPr sz="2600"/>
          </a:p>
        </p:txBody>
      </p:sp>
      <p:graphicFrame>
        <p:nvGraphicFramePr>
          <p:cNvPr id="5" name="" hidden="0"/>
          <p:cNvGraphicFramePr>
            <a:graphicFrameLocks xmlns:a="http://schemas.openxmlformats.org/drawingml/2006/main"/>
          </p:cNvGraphicFramePr>
          <p:nvPr isPhoto="0" userDrawn="0"/>
        </p:nvGraphicFramePr>
        <p:xfrm>
          <a:off x="461508" y="1075996"/>
          <a:ext cx="8140699" cy="6631939"/>
        </p:xfrm>
        <a:graphic>
          <a:graphicData uri="http://schemas.openxmlformats.org/drawingml/2006/table">
            <a:tbl>
              <a:tblPr firstRow="1" firstCol="0" lastRow="0" lastCol="0" bandRow="1" bandCol="0">
                <a:tableStyleId>{F87E6416-DAFD-4ACE-91A1-ECF64B49F6F7}</a:tableStyleId>
              </a:tblPr>
              <a:tblGrid>
                <a:gridCol w="5708649"/>
                <a:gridCol w="5708649"/>
              </a:tblGrid>
              <a:tr h="466991"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1800" b="1" i="0" u="none" strike="noStrike" cap="none" spc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УУД (по ФГОС НОО)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1800" b="1" i="0" u="none" strike="noStrike" cap="none" spc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soft skills (trends.rbk.ru)</a:t>
                      </a:r>
                      <a:endParaRPr/>
                    </a:p>
                  </a:txBody>
                  <a:tcPr/>
                </a:tc>
              </a:tr>
              <a:tr h="1119210"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1800" b="0" i="1" u="none" strike="noStrike" cap="none" spc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Личностные УУД</a:t>
                      </a:r>
                      <a:r>
                        <a:rPr lang="ru-RU" sz="1800" b="0" i="1" u="none" strike="noStrike" cap="none" spc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Самоопределение, смыслообразование, нравственно-эстетическое оценивание)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Liberation Sans"/>
                          <a:ea typeface="Liberation Sans"/>
                          <a:cs typeface="Liberation Sans"/>
                        </a:rPr>
                        <a:t>.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Liberation Sans"/>
                          <a:ea typeface="Liberation Sans"/>
                          <a:cs typeface="Liberation Sans"/>
                        </a:rPr>
                        <a:t> 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Liberation Sans"/>
                          <a:ea typeface="Liberation Sans"/>
                          <a:cs typeface="Liberation Sans"/>
                        </a:rPr>
                        <a:t>Самоанализ и саморефлексия, 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Liberation Sans"/>
                          <a:ea typeface="Liberation Sans"/>
                          <a:cs typeface="Liberation Sans"/>
                        </a:rPr>
                        <a:t>Работа в режиме неопределенности, 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Liberation Sans"/>
                          <a:ea typeface="Liberation Sans"/>
                          <a:cs typeface="Liberation Sans"/>
                        </a:rPr>
                        <a:t>Эмоциональный интеллект</a:t>
                      </a:r>
                      <a:endParaRPr/>
                    </a:p>
                  </a:txBody>
                  <a:tcPr/>
                </a:tc>
              </a:tr>
              <a:tr h="1112862"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1800" b="0" i="1" u="none" strike="noStrike" cap="none" spc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Регулятивные УУД</a:t>
                      </a:r>
                      <a:r>
                        <a:rPr lang="ru-RU" sz="1800" b="0" i="1" u="none" strike="noStrike" cap="none" spc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(целеполагание, планирование, прогнозирование, контроль, коррекция, оценка, саморегуляция)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Liberation Sans"/>
                          <a:ea typeface="Liberation Sans"/>
                          <a:cs typeface="Liberation Sans"/>
                        </a:rPr>
                        <a:t>Критическое мышление, 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Liberation Sans"/>
                          <a:ea typeface="Liberation Sans"/>
                          <a:cs typeface="Liberation Sans"/>
                        </a:rPr>
                        <a:t>Управление проектами, людьми и собой, 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Liberation Sans"/>
                          <a:ea typeface="Liberation Sans"/>
                          <a:cs typeface="Liberation Sans"/>
                        </a:rPr>
                        <a:t>Принятие решений</a:t>
                      </a:r>
                      <a:endParaRPr/>
                    </a:p>
                  </a:txBody>
                  <a:tcPr/>
                </a:tc>
              </a:tr>
              <a:tr h="1112862"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1800" b="0" i="1" u="none" strike="noStrike" cap="none" spc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Познавательные УУД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(общеучебные универсальные действия, логические универсальные действия, постановка и решение проблем).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Liberation Sans"/>
                          <a:ea typeface="Liberation Sans"/>
                          <a:cs typeface="Liberation Sans"/>
                        </a:rPr>
                        <a:t>Решение проблем, 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Liberation Sans"/>
                          <a:ea typeface="Liberation Sans"/>
                          <a:cs typeface="Liberation Sans"/>
                        </a:rPr>
                        <a:t>Управление знаниями, 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Liberation Sans"/>
                          <a:ea typeface="Liberation Sans"/>
                          <a:cs typeface="Liberation Sans"/>
                        </a:rPr>
                        <a:t>Экологическое мышление</a:t>
                      </a:r>
                      <a:endParaRPr/>
                    </a:p>
                  </a:txBody>
                  <a:tcPr/>
                </a:tc>
              </a:tr>
              <a:tr h="1442148"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1800" b="0" i="1" u="none" strike="noStrike" cap="none" spc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Коммуникативные УУД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планирование учебного сотрудничества, постановка вопросов, разрешение конфликтов, контроль, коррекция).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Liberation Sans"/>
                          <a:ea typeface="Liberation Sans"/>
                          <a:cs typeface="Liberation Sans"/>
                        </a:rPr>
                        <a:t>Коммуникация, </a:t>
                      </a:r>
                      <a:r>
                        <a:rPr lang="ru-RU" sz="1800" b="0" i="0" u="none" strike="noStrike" cap="none" spc="0">
                          <a:solidFill>
                            <a:schemeClr val="tx1"/>
                          </a:solidFill>
                          <a:latin typeface="Liberation Sans"/>
                          <a:ea typeface="Liberation Sans"/>
                          <a:cs typeface="Liberation Sans"/>
                        </a:rPr>
                        <a:t>Сервисность/Клиентоориентированность, 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Liberation Sans"/>
                          <a:ea typeface="Liberation Sans"/>
                          <a:cs typeface="Liberation Sans"/>
                        </a:rPr>
                        <a:t>Наставничество и менторинг, </a:t>
                      </a:r>
                      <a:r>
                        <a:rPr lang="ru-RU" sz="1800" b="0" i="0" u="none" strike="noStrike" cap="none" spc="0">
                          <a:solidFill>
                            <a:srgbClr val="000000"/>
                          </a:solidFill>
                          <a:latin typeface="Liberation Sans"/>
                          <a:ea typeface="Liberation Sans"/>
                          <a:cs typeface="Liberation Sans"/>
                        </a:rPr>
                        <a:t>Ненасильственное общение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Как провести лонгитюдную игру?  Алгоритм для педагога</a:t>
            </a:r>
            <a:endParaRPr/>
          </a:p>
        </p:txBody>
      </p:sp>
      <p:sp>
        <p:nvSpPr>
          <p:cNvPr id="5" name="Объект 2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rmAutofit fontScale="70000" lnSpcReduction="6000"/>
          </a:bodyPr>
          <a:lstStyle/>
          <a:p>
            <a:pPr>
              <a:defRPr/>
            </a:pPr>
            <a:r>
              <a:rPr/>
              <a:t>Выбор темы для игры: из рабочих программ по предметам НОО или из воспитательной программы класса. Постановка цели и задач;</a:t>
            </a:r>
            <a:endParaRPr/>
          </a:p>
          <a:p>
            <a:pPr>
              <a:defRPr/>
            </a:pPr>
            <a:r>
              <a:rPr lang="ru-RU" sz="3200" b="0" i="0" u="none" strike="noStrike" cap="none" spc="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Прогнозирование результатов </a:t>
            </a:r>
            <a:endParaRPr lang="ru-RU" sz="3200" b="0" i="0" u="none" strike="noStrike" cap="none" spc="0">
              <a:solidFill>
                <a:schemeClr val="accent6">
                  <a:lumMod val="50000"/>
                </a:schemeClr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/>
              <a:t>Подбор временного промежутка (от 1 дня до месяца и более)</a:t>
            </a:r>
            <a:endParaRPr/>
          </a:p>
          <a:p>
            <a:pPr>
              <a:defRPr/>
            </a:pPr>
            <a:r>
              <a:rPr/>
              <a:t>Подбор форм для деятельности и работы: урок (нетрадиционного типа), этап урока, внеклассное мероприятие, пятиминутка, выставка, конкурс и т.д.</a:t>
            </a:r>
            <a:endParaRPr/>
          </a:p>
          <a:p>
            <a:pPr>
              <a:defRPr/>
            </a:pPr>
            <a:r>
              <a:rPr/>
              <a:t>Определение участников и распределение ролей</a:t>
            </a:r>
            <a:endParaRPr/>
          </a:p>
          <a:p>
            <a:pPr>
              <a:defRPr/>
            </a:pPr>
            <a:r>
              <a:rPr/>
              <a:t>Составление и разработка карты сопровождения, сценария, фактическая подготовка (оформление, атрибуты)</a:t>
            </a:r>
            <a:endParaRPr/>
          </a:p>
          <a:p>
            <a:pPr>
              <a:defRPr/>
            </a:pPr>
            <a:r>
              <a:rPr/>
              <a:t>Выбор формы для конечного продукта игры (внеклассное мероприятие, урок, медиа-продукт (видеоролик, радиоэфир), сувенирная продукция, типографическая продукция и т.д.)</a:t>
            </a:r>
            <a:endParaRPr/>
          </a:p>
          <a:p>
            <a:pPr>
              <a:defRPr/>
            </a:pPr>
            <a:r>
              <a:rPr/>
              <a:t>Проведение, анализ полученных результатов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 vertOverflow="overflow" horzOverflow="clip" vert="horz" wrap="square" lIns="91440" tIns="45720" rIns="91440" bIns="45720" numCol="1" spcCol="0" rtlCol="0" fromWordArt="0" anchor="ctr" anchorCtr="0" forceAA="0" upright="0" compatLnSpc="0">
            <a:normAutofit/>
          </a:bodyPr>
          <a:lstStyle/>
          <a:p>
            <a:pPr algn="ctr">
              <a:defRPr/>
            </a:pPr>
            <a:r>
              <a:rPr sz="2800"/>
              <a:t>Пример лонгитюдной игры-«однодневки».</a:t>
            </a:r>
            <a:br>
              <a:rPr sz="2800"/>
            </a:br>
            <a:r>
              <a:rPr sz="2800"/>
              <a:t>Познавательная игра «Яблочный день».</a:t>
            </a:r>
            <a:endParaRPr sz="2800"/>
          </a:p>
        </p:txBody>
      </p:sp>
      <p:pic>
        <p:nvPicPr>
          <p:cNvPr id="5" name="" hidden="0"/>
          <p:cNvPicPr>
            <a:picLocks noChangeAspect="1"/>
          </p:cNvPicPr>
          <p:nvPr isPhoto="0" userDrawn="0">
            <p:ph sz="half" idx="1" hasCustomPrompt="0"/>
          </p:nvPr>
        </p:nvPicPr>
        <p:blipFill>
          <a:blip r:embed="rId2"/>
          <a:stretch/>
        </p:blipFill>
        <p:spPr bwMode="auto">
          <a:xfrm rot="0" flipH="0" flipV="0">
            <a:off x="323849" y="1370931"/>
            <a:ext cx="3507149" cy="2630362"/>
          </a:xfrm>
          <a:prstGeom prst="rect">
            <a:avLst/>
          </a:prstGeom>
        </p:spPr>
      </p:pic>
      <p:sp>
        <p:nvSpPr>
          <p:cNvPr id="6" name="Объект 3" hidden="0"/>
          <p:cNvSpPr>
            <a:spLocks noGrp="1"/>
          </p:cNvSpPr>
          <p:nvPr isPhoto="0" userDrawn="0">
            <p:ph sz="half" idx="2" hasCustomPrompt="0"/>
          </p:nvPr>
        </p:nvSpPr>
        <p:spPr bwMode="auto">
          <a:xfrm flipH="0" flipV="0">
            <a:off x="6078899" y="1447799"/>
            <a:ext cx="5467349" cy="5391149"/>
          </a:xfrm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rmAutofit fontScale="65000" lnSpcReduction="7000"/>
          </a:bodyPr>
          <a:lstStyle/>
          <a:p>
            <a:pPr>
              <a:defRPr/>
            </a:pPr>
            <a:r>
              <a:rPr/>
              <a:t>Приурочена к Международному дню яблок.</a:t>
            </a:r>
            <a:endParaRPr/>
          </a:p>
          <a:p>
            <a:pPr>
              <a:defRPr/>
            </a:pPr>
            <a:r>
              <a:rPr/>
              <a:t>Рассчитана на 1 учебный день</a:t>
            </a:r>
            <a:endParaRPr/>
          </a:p>
          <a:p>
            <a:pPr>
              <a:defRPr/>
            </a:pPr>
            <a:r>
              <a:rPr/>
              <a:t>Каждый урок - задание тематически связанное с предметом - яблоко</a:t>
            </a:r>
            <a:endParaRPr/>
          </a:p>
          <a:p>
            <a:pPr>
              <a:defRPr/>
            </a:pPr>
            <a:r>
              <a:rPr/>
              <a:t>Русский язык - писали предложения о яблоке и яблоне.</a:t>
            </a:r>
            <a:endParaRPr/>
          </a:p>
          <a:p>
            <a:pPr>
              <a:defRPr/>
            </a:pPr>
            <a:r>
              <a:rPr/>
              <a:t>Математика - в качестве устного счета решали задачи про яблоки, используя яблоки как счетный материал.</a:t>
            </a:r>
            <a:endParaRPr/>
          </a:p>
          <a:p>
            <a:pPr>
              <a:defRPr/>
            </a:pPr>
            <a:r>
              <a:rPr/>
              <a:t>Литературное чтение - вспоминали пословицы, поговорки и сказки про яблоко</a:t>
            </a:r>
            <a:endParaRPr/>
          </a:p>
          <a:p>
            <a:pPr>
              <a:defRPr/>
            </a:pPr>
            <a:r>
              <a:rPr/>
              <a:t>Технология - изготовление светоотражателя в форме яблока для рюкзаков из специальной клейкой пленки.</a:t>
            </a:r>
            <a:endParaRPr/>
          </a:p>
          <a:p>
            <a:pPr>
              <a:defRPr/>
            </a:pPr>
            <a:r>
              <a:rPr/>
              <a:t>Продукты игрового дня - Яблочный праздник (завершающее мероприятие), светоотражатели на рюкзаках.</a:t>
            </a:r>
            <a:endParaRPr/>
          </a:p>
          <a:p>
            <a:pPr>
              <a:defRPr/>
            </a:pPr>
            <a:r>
              <a:rPr/>
              <a:t>Перемены были заняты тематической фотосессией.  </a:t>
            </a:r>
            <a:endParaRPr/>
          </a:p>
        </p:txBody>
      </p:sp>
      <p:pic>
        <p:nvPicPr>
          <p:cNvPr id="7" name="" hidden="0"/>
          <p:cNvPicPr>
            <a:picLocks noChangeAspect="1"/>
          </p:cNvPicPr>
          <p:nvPr isPhoto="0" userDrawn="0"/>
        </p:nvPicPr>
        <p:blipFill>
          <a:blip r:embed="rId3"/>
          <a:stretch/>
        </p:blipFill>
        <p:spPr bwMode="auto">
          <a:xfrm flipH="0" flipV="0">
            <a:off x="3697650" y="2440494"/>
            <a:ext cx="2341199" cy="3121599"/>
          </a:xfrm>
          <a:prstGeom prst="rect">
            <a:avLst/>
          </a:prstGeom>
        </p:spPr>
      </p:pic>
      <p:pic>
        <p:nvPicPr>
          <p:cNvPr id="8" name="" hidden="0"/>
          <p:cNvPicPr>
            <a:picLocks noChangeAspect="1"/>
          </p:cNvPicPr>
          <p:nvPr isPhoto="0" userDrawn="0"/>
        </p:nvPicPr>
        <p:blipFill>
          <a:blip r:embed="rId4"/>
          <a:stretch/>
        </p:blipFill>
        <p:spPr bwMode="auto">
          <a:xfrm flipH="0" flipV="0">
            <a:off x="173399" y="3924299"/>
            <a:ext cx="3581399" cy="26860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 vertOverflow="overflow" horzOverflow="clip" vert="horz" wrap="square" lIns="91440" tIns="45720" rIns="91440" bIns="45720" numCol="1" spcCol="0" rtlCol="0" fromWordArt="0" anchor="ctr" anchorCtr="0" forceAA="0" upright="0" compatLnSpc="0">
            <a:normAutofit/>
          </a:bodyPr>
          <a:lstStyle/>
          <a:p>
            <a:pPr algn="ctr">
              <a:defRPr/>
            </a:pPr>
            <a:r>
              <a:rPr sz="2800"/>
              <a:t>Пример лонгитюдной игры средней продолжительности (учебная неделя).</a:t>
            </a:r>
            <a:br>
              <a:rPr sz="2800"/>
            </a:br>
            <a:r>
              <a:rPr sz="2800"/>
              <a:t>Общеразвивающая литературная игра «В гости к зиме».</a:t>
            </a:r>
            <a:endParaRPr/>
          </a:p>
        </p:txBody>
      </p:sp>
      <p:sp>
        <p:nvSpPr>
          <p:cNvPr id="5" name="Объект 2" hidden="0"/>
          <p:cNvSpPr>
            <a:spLocks noGrp="1"/>
          </p:cNvSpPr>
          <p:nvPr isPhoto="0" userDrawn="0">
            <p:ph sz="half" idx="1" hasCustomPrompt="0"/>
          </p:nvPr>
        </p:nvSpPr>
        <p:spPr bwMode="auto">
          <a:xfrm>
            <a:off x="838198" y="1825624"/>
            <a:ext cx="5181599" cy="4351338"/>
          </a:xfrm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rmAutofit fontScale="55000" lnSpcReduction="9000"/>
          </a:bodyPr>
          <a:lstStyle/>
          <a:p>
            <a:pPr>
              <a:defRPr/>
            </a:pPr>
            <a:r>
              <a:rPr/>
              <a:t>Приурочена к событию - приход зимы.</a:t>
            </a:r>
            <a:endParaRPr/>
          </a:p>
          <a:p>
            <a:pPr>
              <a:defRPr/>
            </a:pPr>
            <a:r>
              <a:rPr/>
              <a:t>Основа игры - метапредменые связи ( литературное чтение + окружающий мир+внеклассная деятельность)</a:t>
            </a:r>
            <a:endParaRPr/>
          </a:p>
          <a:p>
            <a:pPr>
              <a:defRPr/>
            </a:pPr>
            <a:r>
              <a:rPr/>
              <a:t>1 этап подготовительный: урок окружающего мира «В гости к зиме» (знакомство со свойствами льда), урок литературного чтения (актуализация знаний по теме: «Стихотворение, рифма, ритм стихотворения»), урок технологии (Создание декораций и образов для мультфильма о Снежной королеве из пластилина)</a:t>
            </a:r>
            <a:r>
              <a:rPr/>
              <a:t> </a:t>
            </a:r>
            <a:endParaRPr/>
          </a:p>
          <a:p>
            <a:pPr>
              <a:defRPr/>
            </a:pPr>
            <a:r>
              <a:rPr/>
              <a:t>Финальные продукты игры: внеклассное мероприятие «Зимние забавы с рифмами», мультипликационный фильм-сказка для родителей «Петя и Снежная Королева»</a:t>
            </a:r>
            <a:endParaRPr/>
          </a:p>
          <a:p>
            <a:pPr>
              <a:defRPr/>
            </a:pPr>
            <a:r>
              <a:rPr/>
              <a:t>Интеграция приемов образовательной деятельности, воспитательной работы и творческих элементов.</a:t>
            </a:r>
            <a:endParaRPr/>
          </a:p>
        </p:txBody>
      </p:sp>
      <p:pic>
        <p:nvPicPr>
          <p:cNvPr id="6" name="" hidden="0"/>
          <p:cNvPicPr>
            <a:picLocks noChangeAspect="1"/>
          </p:cNvPicPr>
          <p:nvPr isPhoto="0" userDrawn="0">
            <p:ph sz="half" idx="2" hasCustomPrompt="0"/>
          </p:nvPr>
        </p:nvPicPr>
        <p:blipFill>
          <a:blip r:embed="rId2"/>
          <a:stretch/>
        </p:blipFill>
        <p:spPr bwMode="auto">
          <a:xfrm rot="0">
            <a:off x="6172200" y="2058193"/>
            <a:ext cx="5181599" cy="3886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8252548" y="4578793"/>
            <a:ext cx="1617300" cy="2156400"/>
          </a:xfrm>
          <a:prstGeom prst="rect">
            <a:avLst/>
          </a:prstGeom>
        </p:spPr>
      </p:pic>
      <p:sp>
        <p:nvSpPr>
          <p:cNvPr id="5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 vertOverflow="overflow" horzOverflow="clip" vert="horz" wrap="square" lIns="91440" tIns="45720" rIns="91440" bIns="45720" numCol="1" spcCol="0" rtlCol="0" fromWordArt="0" anchor="ctr" anchorCtr="0" forceAA="0" upright="0" compatLnSpc="0">
            <a:normAutofit/>
          </a:bodyPr>
          <a:lstStyle/>
          <a:p>
            <a:pPr algn="ctr">
              <a:defRPr/>
            </a:pPr>
            <a:r>
              <a:rPr sz="2800"/>
              <a:t>Пример лонгитюдной игры длительного срока (3 недели).</a:t>
            </a:r>
            <a:br>
              <a:rPr sz="2800"/>
            </a:br>
            <a:r>
              <a:rPr sz="2800"/>
              <a:t>Экономическая игра «Богатая Масленица».</a:t>
            </a:r>
            <a:endParaRPr/>
          </a:p>
        </p:txBody>
      </p:sp>
      <p:sp>
        <p:nvSpPr>
          <p:cNvPr id="6" name="Объект 2" hidden="0"/>
          <p:cNvSpPr>
            <a:spLocks noGrp="1"/>
          </p:cNvSpPr>
          <p:nvPr isPhoto="0" userDrawn="0">
            <p:ph sz="half" idx="1" hasCustomPrompt="0"/>
          </p:nvPr>
        </p:nvSpPr>
        <p:spPr bwMode="auto">
          <a:xfrm flipH="0" flipV="0">
            <a:off x="116636" y="1352549"/>
            <a:ext cx="5903160" cy="5429904"/>
          </a:xfrm>
        </p:spPr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Autofit/>
          </a:bodyPr>
          <a:lstStyle/>
          <a:p>
            <a:pPr>
              <a:defRPr/>
            </a:pPr>
            <a:r>
              <a:rPr sz="1500"/>
              <a:t>Сценарий игры разрабатывался участниками, выбрано 2 человека - куратор проекта и бухгалтер;</a:t>
            </a:r>
            <a:endParaRPr sz="1500"/>
          </a:p>
          <a:p>
            <a:pPr>
              <a:defRPr/>
            </a:pPr>
            <a:r>
              <a:rPr sz="1500"/>
              <a:t>Создана собственная денежная валюта класса - веснянки.</a:t>
            </a:r>
            <a:endParaRPr sz="1500"/>
          </a:p>
          <a:p>
            <a:pPr>
              <a:defRPr/>
            </a:pPr>
            <a:r>
              <a:rPr sz="1500"/>
              <a:t>Правила игры (критерии для выдачи «зарплаты», форма финального продукта) разрабатывались кураторами игры</a:t>
            </a:r>
            <a:endParaRPr sz="1500"/>
          </a:p>
          <a:p>
            <a:pPr>
              <a:defRPr/>
            </a:pPr>
            <a:r>
              <a:rPr sz="1500"/>
              <a:t>Мощная система по формированию финансовой грамотности у учащихся, дополнительный стимул к совершенствованию математических вычислений у класса</a:t>
            </a:r>
            <a:endParaRPr sz="1500"/>
          </a:p>
          <a:p>
            <a:pPr>
              <a:defRPr/>
            </a:pPr>
            <a:r>
              <a:rPr sz="1500"/>
              <a:t>Подготовка финального продукта - Масленичной ярмарки привлекла творческие ресурсы класса и родительского состава (на ярмарку были представлены товары ручной работы)</a:t>
            </a:r>
            <a:endParaRPr sz="1500"/>
          </a:p>
          <a:p>
            <a:pPr>
              <a:defRPr/>
            </a:pPr>
            <a:r>
              <a:rPr sz="1500"/>
              <a:t>Мероприятия, проведенные в ходе игры: </a:t>
            </a:r>
            <a:r>
              <a:rPr sz="1500" b="1" u="sng"/>
              <a:t>ежедневный контроль за дисциплиной класса </a:t>
            </a:r>
            <a:r>
              <a:rPr sz="1500"/>
              <a:t>(поведение, опоздания, внешний вид, опрятный вид рабочего места, выполнение домашнего задания, готовность к урокам), </a:t>
            </a:r>
            <a:r>
              <a:rPr sz="1500" b="1" u="sng"/>
              <a:t>мастерская</a:t>
            </a:r>
            <a:r>
              <a:rPr sz="1500"/>
              <a:t> по изготовлению сувениров для ярмарки (на уроке технологии), несколько </a:t>
            </a:r>
            <a:r>
              <a:rPr sz="1500" b="1" u="sng"/>
              <a:t>интеллектуальных и спортивных мероприятий</a:t>
            </a:r>
            <a:r>
              <a:rPr sz="1500"/>
              <a:t> (где дети могли получить «премию»), финальное мероприятие - </a:t>
            </a:r>
            <a:r>
              <a:rPr sz="1500" b="1" u="sng"/>
              <a:t>Масленичная Ярмарка.</a:t>
            </a:r>
            <a:endParaRPr sz="1500" b="1" u="sng"/>
          </a:p>
        </p:txBody>
      </p:sp>
      <p:pic>
        <p:nvPicPr>
          <p:cNvPr id="7" name="" hidden="0"/>
          <p:cNvPicPr>
            <a:picLocks noChangeAspect="1"/>
          </p:cNvPicPr>
          <p:nvPr isPhoto="0" userDrawn="0">
            <p:ph sz="half" idx="2" hasCustomPrompt="0"/>
          </p:nvPr>
        </p:nvPicPr>
        <p:blipFill>
          <a:blip r:embed="rId3"/>
          <a:stretch/>
        </p:blipFill>
        <p:spPr bwMode="auto">
          <a:xfrm rot="0" flipH="0" flipV="0">
            <a:off x="6157317" y="1825623"/>
            <a:ext cx="1989533" cy="2652711"/>
          </a:xfrm>
          <a:prstGeom prst="rect">
            <a:avLst/>
          </a:prstGeom>
        </p:spPr>
      </p:pic>
      <p:pic>
        <p:nvPicPr>
          <p:cNvPr id="8" name="" hidden="0"/>
          <p:cNvPicPr>
            <a:picLocks noChangeAspect="1"/>
          </p:cNvPicPr>
          <p:nvPr isPhoto="0" userDrawn="0"/>
        </p:nvPicPr>
        <p:blipFill>
          <a:blip r:embed="rId4"/>
          <a:stretch/>
        </p:blipFill>
        <p:spPr bwMode="auto">
          <a:xfrm flipH="0" flipV="0">
            <a:off x="9984149" y="1686935"/>
            <a:ext cx="2093549" cy="2791399"/>
          </a:xfrm>
          <a:prstGeom prst="rect">
            <a:avLst/>
          </a:prstGeom>
        </p:spPr>
      </p:pic>
      <p:pic>
        <p:nvPicPr>
          <p:cNvPr id="9" name="" hidden="0"/>
          <p:cNvPicPr>
            <a:picLocks noChangeAspect="1"/>
          </p:cNvPicPr>
          <p:nvPr isPhoto="0" userDrawn="0"/>
        </p:nvPicPr>
        <p:blipFill>
          <a:blip r:embed="rId5"/>
          <a:stretch/>
        </p:blipFill>
        <p:spPr bwMode="auto">
          <a:xfrm flipH="0" flipV="0">
            <a:off x="6095999" y="4621087"/>
            <a:ext cx="2220549" cy="1665412"/>
          </a:xfrm>
          <a:prstGeom prst="rect">
            <a:avLst/>
          </a:prstGeom>
        </p:spPr>
      </p:pic>
      <p:pic>
        <p:nvPicPr>
          <p:cNvPr id="10" name="" hidden="0"/>
          <p:cNvPicPr>
            <a:picLocks noChangeAspect="1"/>
          </p:cNvPicPr>
          <p:nvPr isPhoto="0" userDrawn="0"/>
        </p:nvPicPr>
        <p:blipFill>
          <a:blip r:embed="rId6"/>
          <a:stretch/>
        </p:blipFill>
        <p:spPr bwMode="auto">
          <a:xfrm flipH="0" flipV="0">
            <a:off x="7850549" y="1935599"/>
            <a:ext cx="2074500" cy="2765999"/>
          </a:xfrm>
          <a:prstGeom prst="rect">
            <a:avLst/>
          </a:prstGeom>
        </p:spPr>
      </p:pic>
      <p:pic>
        <p:nvPicPr>
          <p:cNvPr id="11" name="" hidden="0"/>
          <p:cNvPicPr>
            <a:picLocks noChangeAspect="1"/>
          </p:cNvPicPr>
          <p:nvPr isPhoto="0" userDrawn="0"/>
        </p:nvPicPr>
        <p:blipFill>
          <a:blip r:embed="rId7"/>
          <a:stretch/>
        </p:blipFill>
        <p:spPr bwMode="auto">
          <a:xfrm flipH="0" flipV="0">
            <a:off x="10098450" y="4477193"/>
            <a:ext cx="1693499" cy="2257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 algn="ctr">
              <a:defRPr/>
            </a:pPr>
            <a:r>
              <a:rPr sz="3600"/>
              <a:t>Результат проведения лонгитюдных игр (собственный опыт)</a:t>
            </a:r>
            <a:endParaRPr/>
          </a:p>
        </p:txBody>
      </p:sp>
      <p:sp>
        <p:nvSpPr>
          <p:cNvPr id="5" name="Объект 2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 vertOverflow="overflow" horzOverflow="clip" vert="horz" wrap="square" lIns="91440" tIns="45720" rIns="91440" bIns="45720" numCol="1" spcCol="0" rtlCol="0" fromWordArt="0" anchor="t" anchorCtr="0" forceAA="0" upright="0" compatLnSpc="0">
            <a:normAutofit fontScale="75000" lnSpcReduction="5000"/>
          </a:bodyPr>
          <a:lstStyle/>
          <a:p>
            <a:pPr>
              <a:defRPr/>
            </a:pPr>
            <a:r>
              <a:rPr/>
              <a:t>Повышение мотивации детей, интерес к учебному процессу;</a:t>
            </a:r>
            <a:endParaRPr/>
          </a:p>
          <a:p>
            <a:pPr>
              <a:defRPr/>
            </a:pPr>
            <a:r>
              <a:rPr/>
              <a:t>Как следствие - высокая успеваемость в классе (за первый триместр в классе из 22 человек: 5 отличников, 7 «хорошистов», ни одного неуспевающего);</a:t>
            </a:r>
            <a:endParaRPr/>
          </a:p>
          <a:p>
            <a:pPr>
              <a:defRPr/>
            </a:pPr>
            <a:r>
              <a:rPr/>
              <a:t>Быстрое, качественное усвоение изучаемого материала;</a:t>
            </a:r>
            <a:endParaRPr/>
          </a:p>
          <a:p>
            <a:pPr>
              <a:defRPr/>
            </a:pPr>
            <a:r>
              <a:rPr/>
              <a:t>Тесный контакт и активное сотрудничество с родителями;</a:t>
            </a:r>
            <a:endParaRPr/>
          </a:p>
          <a:p>
            <a:pPr>
              <a:defRPr/>
            </a:pPr>
            <a:r>
              <a:rPr/>
              <a:t>Для педагога - совершенствование организаторских способностей;</a:t>
            </a:r>
            <a:endParaRPr/>
          </a:p>
          <a:p>
            <a:pPr>
              <a:defRPr/>
            </a:pPr>
            <a:r>
              <a:rPr/>
              <a:t>Активное использование метапредметных связей, которое показывает ученикам целостную картину восприятия мира, неразрывную связь знаний, получаемых в школе, с действительностью.</a:t>
            </a:r>
            <a:endParaRPr/>
          </a:p>
          <a:p>
            <a:pPr>
              <a:defRPr/>
            </a:pPr>
            <a:endParaRPr/>
          </a:p>
          <a:p>
            <a:pPr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 flipH="0" flipV="0">
            <a:off x="838198" y="365124"/>
            <a:ext cx="10515600" cy="3597274"/>
          </a:xfrm>
        </p:spPr>
        <p:txBody>
          <a:bodyPr vertOverflow="overflow" horzOverflow="clip" vert="horz" wrap="square" lIns="91440" tIns="45720" rIns="91440" bIns="45720" numCol="1" spcCol="0" rtlCol="0" fromWordArt="0" anchor="ctr" anchorCtr="0" forceAA="0" upright="0" compatLnSpc="0">
            <a:noAutofit/>
          </a:bodyPr>
          <a:lstStyle/>
          <a:p>
            <a:pPr algn="r">
              <a:defRPr/>
            </a:pPr>
            <a:br>
              <a:rPr sz="3600" b="1" i="0" u="none">
                <a:solidFill>
                  <a:srgbClr val="111111"/>
                </a:solidFill>
                <a:latin typeface="Liberation Sans"/>
                <a:ea typeface="Liberation Sans"/>
                <a:cs typeface="Liberation Sans"/>
              </a:rPr>
            </a:br>
            <a:r>
              <a:rPr sz="3600" b="1" i="0" u="none">
                <a:solidFill>
                  <a:srgbClr val="111111"/>
                </a:solidFill>
                <a:latin typeface="Liberation Sans"/>
                <a:ea typeface="Liberation Sans"/>
                <a:cs typeface="Liberation Sans"/>
              </a:rPr>
              <a:t>Секрет хорошего преподавания в том, чтобы рассматривать интеллект ребёнка как плодородное поле, в котором могут быть посеяны семена, чтобы вырасти в тепле пылающего воображения.</a:t>
            </a:r>
            <a:br>
              <a:rPr sz="3600" b="1" i="0" u="none">
                <a:solidFill>
                  <a:srgbClr val="111111"/>
                </a:solidFill>
                <a:latin typeface="Liberation Sans"/>
                <a:ea typeface="Liberation Sans"/>
                <a:cs typeface="Liberation Sans"/>
              </a:rPr>
            </a:br>
            <a:r>
              <a:rPr sz="3600" b="1" i="0" u="none">
                <a:solidFill>
                  <a:srgbClr val="111111"/>
                </a:solidFill>
                <a:latin typeface="Liberation Sans"/>
                <a:ea typeface="Liberation Sans"/>
                <a:cs typeface="Liberation Sans"/>
              </a:rPr>
              <a:t> Мария Монтесори</a:t>
            </a:r>
            <a:endParaRPr sz="3600" b="1"/>
          </a:p>
        </p:txBody>
      </p:sp>
      <p:sp>
        <p:nvSpPr>
          <p:cNvPr id="5" name="Объект 2" hidden="0"/>
          <p:cNvSpPr>
            <a:spLocks noGrp="1"/>
          </p:cNvSpPr>
          <p:nvPr isPhoto="0" userDrawn="0">
            <p:ph idx="1" hasCustomPrompt="0"/>
          </p:nvPr>
        </p:nvSpPr>
        <p:spPr bwMode="auto">
          <a:xfrm flipH="0" flipV="0">
            <a:off x="838198" y="4629150"/>
            <a:ext cx="10515600" cy="1547812"/>
          </a:xfrm>
        </p:spPr>
        <p:txBody>
          <a:bodyPr/>
          <a:lstStyle/>
          <a:p>
            <a:pPr marL="0" indent="0" algn="ctr">
              <a:buFont typeface="Arial"/>
              <a:buNone/>
              <a:defRPr/>
            </a:pPr>
            <a:r>
              <a:rPr sz="4800" b="1"/>
              <a:t>СПАСИБО ЗА ВНИМАНИЕ!</a:t>
            </a:r>
            <a:endParaRPr sz="4800" b="1"/>
          </a:p>
          <a:p>
            <a:pPr marL="0" indent="0">
              <a:buFont typeface="Arial"/>
              <a:buNone/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Official">
  <a:themeElements>
    <a:clrScheme name="Official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R7-Office/7.4.0.112</Application>
  <DocSecurity>0</DocSecurity>
  <PresentationFormat>Widescreen</PresentationFormat>
  <Paragraphs>0</Paragraphs>
  <Slides>12</Slides>
  <Notes>12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dc:identifier/>
  <dc:language/>
  <cp:lastModifiedBy>Ксения Старцева</cp:lastModifiedBy>
  <cp:revision>11</cp:revision>
  <dcterms:created xsi:type="dcterms:W3CDTF">2012-12-03T06:56:55Z</dcterms:created>
  <dcterms:modified xsi:type="dcterms:W3CDTF">2024-03-26T17:53:42Z</dcterms:modified>
  <cp:category/>
  <cp:contentStatus/>
  <cp:version/>
</cp:coreProperties>
</file>