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62" r:id="rId1"/>
  </p:sldMasterIdLst>
  <p:sldIdLst>
    <p:sldId id="279" r:id="rId2"/>
    <p:sldId id="265" r:id="rId3"/>
    <p:sldId id="269" r:id="rId4"/>
    <p:sldId id="278" r:id="rId5"/>
    <p:sldId id="280" r:id="rId6"/>
    <p:sldId id="260" r:id="rId7"/>
    <p:sldId id="274" r:id="rId8"/>
    <p:sldId id="276" r:id="rId9"/>
    <p:sldId id="283" r:id="rId10"/>
    <p:sldId id="268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BE30"/>
    <a:srgbClr val="FAF598"/>
    <a:srgbClr val="146412"/>
    <a:srgbClr val="C4FD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55" autoAdjust="0"/>
    <p:restoredTop sz="92516" autoAdjust="0"/>
  </p:normalViewPr>
  <p:slideViewPr>
    <p:cSldViewPr>
      <p:cViewPr varScale="1">
        <p:scale>
          <a:sx n="96" d="100"/>
          <a:sy n="96" d="100"/>
        </p:scale>
        <p:origin x="133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15326-E46E-402C-9C6F-9C9928C63A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6A006-59C1-435A-8285-3C3CFB645F2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31B23-B269-46FA-B181-016D963C44F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C8949-10E9-48C8-A027-17D06C2A811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ED796-9B87-4562-828B-47178CDA934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99A3E-21FE-473F-9440-43120CB7DA3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70415-87BA-4AC0-AD28-16CE4FD2BB0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BA8F-4F9A-40A0-A63C-6C5B9E2AFFA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ABAB57-76BC-485F-9A91-42BCA8E2A3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B649C-B8D9-4B35-BECA-4001D512EFF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F7C11-CCF0-44EA-9653-DFFE4CC6B01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 smtClean="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545C56AB-C360-4028-872C-0ABFEA2CF2D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77" r:id="rId2"/>
    <p:sldLayoutId id="2147484286" r:id="rId3"/>
    <p:sldLayoutId id="2147484278" r:id="rId4"/>
    <p:sldLayoutId id="2147484279" r:id="rId5"/>
    <p:sldLayoutId id="2147484280" r:id="rId6"/>
    <p:sldLayoutId id="2147484281" r:id="rId7"/>
    <p:sldLayoutId id="2147484282" r:id="rId8"/>
    <p:sldLayoutId id="2147484287" r:id="rId9"/>
    <p:sldLayoutId id="2147484283" r:id="rId10"/>
    <p:sldLayoutId id="2147484284" r:id="rId11"/>
  </p:sldLayoutIdLst>
  <p:transition spd="slow">
    <p:split orient="vert"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3968" y="3544852"/>
            <a:ext cx="4323256" cy="17526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Душанина Л.И., учитель-логопед МБДОУ №4 «Ягодка» </a:t>
            </a:r>
            <a:r>
              <a:rPr lang="ru-RU" dirty="0" err="1" smtClean="0">
                <a:solidFill>
                  <a:schemeClr val="bg1"/>
                </a:solidFill>
              </a:rPr>
              <a:t>Данковского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Липецкой области  </a:t>
            </a:r>
          </a:p>
        </p:txBody>
      </p:sp>
      <p:pic>
        <p:nvPicPr>
          <p:cNvPr id="5" name="image01.jpg"/>
          <p:cNvPicPr/>
          <p:nvPr/>
        </p:nvPicPr>
        <p:blipFill>
          <a:blip r:embed="rId2"/>
          <a:srcRect l="24914" t="15549" r="24604" b="13653"/>
          <a:stretch>
            <a:fillRect/>
          </a:stretch>
        </p:blipFill>
        <p:spPr>
          <a:xfrm>
            <a:off x="1331640" y="2420888"/>
            <a:ext cx="2428892" cy="4000528"/>
          </a:xfrm>
          <a:prstGeom prst="rect">
            <a:avLst/>
          </a:prstGeom>
          <a:ln/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33400" y="106824"/>
            <a:ext cx="7851648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8288" bIns="0" numCol="1" anchor="b" anchorCtr="0" compatLnSpc="1">
            <a:prstTxWarp prst="textNoShape">
              <a:avLst/>
            </a:prstTxWarp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fontAlgn="base">
              <a:spcBef>
                <a:spcPct val="0"/>
              </a:spcBef>
              <a:spcAft>
                <a:spcPct val="0"/>
              </a:spcAft>
              <a:buNone/>
              <a:defRPr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r>
              <a:rPr lang="ru-RU" sz="4400" dirty="0" smtClean="0"/>
              <a:t>Эколого-благотворительный  проект «ДОБРЫЕ КРЫШЕЧКИ»</a:t>
            </a:r>
            <a:endParaRPr lang="ru-RU" sz="4400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 idx="4294967295"/>
          </p:nvPr>
        </p:nvSpPr>
        <p:spPr>
          <a:xfrm>
            <a:off x="2714612" y="857232"/>
            <a:ext cx="6072188" cy="5357850"/>
          </a:xfrm>
        </p:spPr>
        <p:txBody>
          <a:bodyPr>
            <a:noAutofit/>
          </a:bodyPr>
          <a:lstStyle/>
          <a:p>
            <a:pPr algn="ctr"/>
            <a: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  <a:t>КРЫШЕЧКИ – это российский </a:t>
            </a:r>
            <a:b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</a:br>
            <a: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  <a:t>эколого-благотворительный волонтерский проект, </a:t>
            </a:r>
            <a:b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</a:br>
            <a: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  <a:t>имеющий двойную цель: </a:t>
            </a:r>
            <a:b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</a:br>
            <a: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  <a:t>сделать мир чище и помочь детям, которым нужна поддержка. </a:t>
            </a:r>
            <a:b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</a:br>
            <a: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  <a:t/>
            </a:r>
            <a:b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</a:br>
            <a: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  <a:t>Проект организован совместно Общественным движением </a:t>
            </a:r>
            <a:b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</a:br>
            <a: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  <a:t>"</a:t>
            </a:r>
            <a:r>
              <a:rPr lang="ru-RU" sz="2800" b="1" dirty="0" smtClean="0">
                <a:solidFill>
                  <a:schemeClr val="tx1">
                    <a:lumMod val="85000"/>
                  </a:schemeClr>
                </a:solidFill>
              </a:rPr>
              <a:t>ДОБРЫЕ  КРЫШЕЧКИ</a:t>
            </a:r>
            <a: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  <a:t>" и</a:t>
            </a:r>
            <a:b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</a:br>
            <a:r>
              <a:rPr lang="ru-RU" sz="2800" b="0" dirty="0" smtClean="0">
                <a:solidFill>
                  <a:schemeClr val="tx1">
                    <a:lumMod val="85000"/>
                  </a:schemeClr>
                </a:solidFill>
              </a:rPr>
              <a:t> Благотворительным фондом</a:t>
            </a:r>
            <a:r>
              <a:rPr lang="ru-RU" sz="2800" dirty="0" smtClean="0">
                <a:solidFill>
                  <a:schemeClr val="tx1">
                    <a:lumMod val="85000"/>
                  </a:schemeClr>
                </a:solidFill>
              </a:rPr>
              <a:t> «Волонтеры в помощь детям-сиротам».</a:t>
            </a:r>
            <a:endParaRPr lang="ru-RU" sz="2800" dirty="0">
              <a:solidFill>
                <a:schemeClr val="tx1">
                  <a:lumMod val="85000"/>
                </a:schemeClr>
              </a:solidFill>
            </a:endParaRPr>
          </a:p>
        </p:txBody>
      </p:sp>
      <p:pic>
        <p:nvPicPr>
          <p:cNvPr id="6148" name="image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1166" y="3857628"/>
            <a:ext cx="160913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Рисунок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928670"/>
            <a:ext cx="2286016" cy="295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72066" y="4429132"/>
            <a:ext cx="3495670" cy="1809741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>
                    <a:lumMod val="85000"/>
                  </a:schemeClr>
                </a:solidFill>
              </a:rPr>
              <a:t>»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 smtClean="0"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97204"/>
            <a:ext cx="85689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На территории </a:t>
            </a:r>
            <a:r>
              <a:rPr lang="ru-RU" sz="2400" dirty="0" smtClean="0"/>
              <a:t>нашего </a:t>
            </a:r>
            <a:r>
              <a:rPr lang="ru-RU" sz="2400" dirty="0" err="1" smtClean="0"/>
              <a:t>Данковского</a:t>
            </a:r>
            <a:r>
              <a:rPr lang="ru-RU" sz="2400" dirty="0" smtClean="0"/>
              <a:t> </a:t>
            </a:r>
            <a:r>
              <a:rPr lang="ru-RU" sz="2400" dirty="0"/>
              <a:t>района по инициативе  Центра детского творчества проведена эколого-добровольческая акция «ДОБРОКРЫШЕЧКИ»</a:t>
            </a:r>
          </a:p>
          <a:p>
            <a:pPr algn="ctr"/>
            <a:r>
              <a:rPr lang="ru-RU" dirty="0"/>
              <a:t>Казалось бы, кому нужна пластиковая крышечка от сока или воды после использования? Тонны складываются из единиц, и каждый из нас, сдав пластиковую крышечку от питьевых продуктов (воды, сока, молочных продуктов, газированных напитков) вносит свою частичку в большое доброе дело. Собранные крышечки пойдут на переработку вторсырья на предприятие «</a:t>
            </a:r>
            <a:r>
              <a:rPr lang="ru-RU" dirty="0" err="1"/>
              <a:t>ПолиПласт</a:t>
            </a:r>
            <a:r>
              <a:rPr lang="ru-RU" dirty="0"/>
              <a:t>». </a:t>
            </a:r>
          </a:p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133325"/>
            <a:ext cx="2664296" cy="35523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118734"/>
            <a:ext cx="2664296" cy="3552394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372476" cy="4389437"/>
          </a:xfrm>
        </p:spPr>
        <p:txBody>
          <a:bodyPr/>
          <a:lstStyle/>
          <a:p>
            <a:r>
              <a:rPr lang="ru-RU" dirty="0" smtClean="0"/>
              <a:t>Проект стартовал в декабре 2016 года. </a:t>
            </a:r>
          </a:p>
          <a:p>
            <a:r>
              <a:rPr lang="ru-RU" dirty="0" smtClean="0"/>
              <a:t>Цель проекта: привлечение детей и взрослых к совместному решению экологических и социальных задач. Проект призывает каждого проявить заботу о других, оказать помощь без каких-либо материальных средств, используя в качестве ценного ресурса привычный всем «мусор» – пластиковые крышечки.</a:t>
            </a:r>
          </a:p>
        </p:txBody>
      </p:sp>
      <p:pic>
        <p:nvPicPr>
          <p:cNvPr id="4" name="Рисунок 3" descr="29402929_1917694454916785_24837698377010380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188640"/>
            <a:ext cx="1837575" cy="155116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0" y="4581128"/>
            <a:ext cx="7938936" cy="2365141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857232"/>
            <a:ext cx="8229600" cy="4389437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    Задачи проекта:</a:t>
            </a:r>
            <a:endParaRPr lang="ru-RU" dirty="0" smtClean="0"/>
          </a:p>
          <a:p>
            <a:r>
              <a:rPr lang="ru-RU" dirty="0" smtClean="0"/>
              <a:t>просвещение детей и родителей о пользе раздельного сбора мусора; </a:t>
            </a:r>
          </a:p>
          <a:p>
            <a:r>
              <a:rPr lang="ru-RU" dirty="0" smtClean="0"/>
              <a:t> формирование и развитие навыков селективного сбора мусора;</a:t>
            </a:r>
          </a:p>
          <a:p>
            <a:r>
              <a:rPr lang="ru-RU" dirty="0" smtClean="0"/>
              <a:t> оказание помощи детям с особенностями развития.</a:t>
            </a:r>
            <a:endParaRPr lang="ru-RU" dirty="0"/>
          </a:p>
        </p:txBody>
      </p:sp>
      <p:pic>
        <p:nvPicPr>
          <p:cNvPr id="4" name="Рисунок 3" descr="6f6293e4cb2722d41e04e2fbc501f7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36" y="3786190"/>
            <a:ext cx="4357718" cy="291223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ъект 2"/>
          <p:cNvSpPr>
            <a:spLocks noGrp="1"/>
          </p:cNvSpPr>
          <p:nvPr>
            <p:ph type="subTitle" idx="1"/>
          </p:nvPr>
        </p:nvSpPr>
        <p:spPr>
          <a:xfrm>
            <a:off x="481005" y="404664"/>
            <a:ext cx="7854696" cy="17526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 typeface="Arial" charset="0"/>
              <a:buNone/>
            </a:pPr>
            <a:r>
              <a:rPr lang="ru-RU" sz="2400" dirty="0" smtClean="0">
                <a:solidFill>
                  <a:schemeClr val="tx1">
                    <a:lumMod val="95000"/>
                  </a:schemeClr>
                </a:solidFill>
              </a:rPr>
              <a:t>Наш детский сад №4 «Ягодка» принял активное участие в проекте «Твори добро, сдавая крышечки!» Участники проекта – педагоги, дети и их родители.</a:t>
            </a:r>
            <a:r>
              <a:rPr lang="ru-RU" sz="2800" dirty="0" smtClean="0">
                <a:solidFill>
                  <a:schemeClr val="tx1">
                    <a:lumMod val="95000"/>
                  </a:schemeClr>
                </a:solidFill>
              </a:rPr>
              <a:t>	</a:t>
            </a:r>
          </a:p>
          <a:p>
            <a:pPr marL="0" indent="0">
              <a:buFont typeface="Arial" charset="0"/>
              <a:buNone/>
            </a:pPr>
            <a:r>
              <a:rPr lang="ru-RU" dirty="0" smtClean="0"/>
              <a:t>	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92" y="1988840"/>
            <a:ext cx="3615861" cy="27118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140968"/>
            <a:ext cx="3647217" cy="2735413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500034" y="642918"/>
            <a:ext cx="7854696" cy="1571636"/>
          </a:xfrm>
        </p:spPr>
        <p:txBody>
          <a:bodyPr/>
          <a:lstStyle/>
          <a:p>
            <a:pPr algn="ctr">
              <a:buNone/>
            </a:pPr>
            <a:r>
              <a:rPr lang="ru-RU" sz="2800" b="1" dirty="0" smtClean="0"/>
              <a:t> </a:t>
            </a:r>
          </a:p>
          <a:p>
            <a:pPr algn="ctr">
              <a:buNone/>
            </a:pPr>
            <a:r>
              <a:rPr lang="ru-RU" sz="2800" dirty="0" smtClean="0"/>
              <a:t>участвуют</a:t>
            </a:r>
            <a:endParaRPr lang="ru-RU" sz="2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33730"/>
            <a:ext cx="2085696" cy="27809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8996">
            <a:off x="531769" y="375324"/>
            <a:ext cx="2214372" cy="29524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9301">
            <a:off x="6268150" y="201681"/>
            <a:ext cx="2320753" cy="30943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667" y="3413752"/>
            <a:ext cx="2427734" cy="32369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413752"/>
            <a:ext cx="2761349" cy="3226884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188640"/>
            <a:ext cx="8424936" cy="6840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spcBef>
                <a:spcPts val="300"/>
              </a:spcBef>
              <a:buFont typeface="Arial" charset="0"/>
              <a:buNone/>
            </a:pPr>
            <a:r>
              <a:rPr lang="ru-RU" sz="1600" b="1" dirty="0" smtClean="0"/>
              <a:t>Польза от сбора крышечек:</a:t>
            </a:r>
          </a:p>
          <a:p>
            <a:r>
              <a:rPr lang="ru-RU" sz="1400" dirty="0"/>
              <a:t>1</a:t>
            </a:r>
            <a:r>
              <a:rPr lang="ru-RU" sz="1400" b="1" u="sng" dirty="0"/>
              <a:t>. </a:t>
            </a:r>
            <a:r>
              <a:rPr lang="ru-RU" sz="1400" b="1" u="sng" dirty="0" err="1"/>
              <a:t>Экологично</a:t>
            </a:r>
            <a:r>
              <a:rPr lang="ru-RU" sz="1400" dirty="0"/>
              <a:t>. Переработка пластика – это существенный вклад в экологию – чистоту почвы, воды и воздуха. Учитывая объемы ежедневного потребления, сегодня пластик одна из существенных угроз экологии планеты. Если пластик не переработать, то он разлагается до 1000 лет. В отличие от бумаги, стекла, метала, пластик может быть очень токсичен, отравляя воду и почву. </a:t>
            </a:r>
            <a:r>
              <a:rPr lang="ru-RU" sz="1400" dirty="0" smtClean="0"/>
              <a:t>Каждая </a:t>
            </a:r>
            <a:r>
              <a:rPr lang="ru-RU" sz="1400" dirty="0"/>
              <a:t>крышечка, сданная в переработку - это снижение вредных выбросов в окружающую среду, а значит вклад в здоровье Вас и ваших близких! 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b="1" u="sng" dirty="0"/>
              <a:t>2. Безопасно</a:t>
            </a:r>
            <a:r>
              <a:rPr lang="ru-RU" sz="1400" dirty="0"/>
              <a:t>. Крышечки сделаны из полиэтилена высокой </a:t>
            </a:r>
            <a:r>
              <a:rPr lang="ru-RU" sz="1400" dirty="0" smtClean="0"/>
              <a:t>плотности </a:t>
            </a:r>
            <a:r>
              <a:rPr lang="ru-RU" sz="1400" dirty="0"/>
              <a:t>– это один из самых безопасных пластиков, который не выделяет токсичных химических веществ. Крышечки в отличие от бутылок не содержат жидкости, а значит минимальна возможность возникновения плесени и процессов брожения. Крышечки совершенно безопасны для детей, так как они не имеют острых краев, в отличие от металлических и стеклянных предметов. 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b="1" u="sng" dirty="0"/>
              <a:t>3. Дорого. </a:t>
            </a:r>
            <a:r>
              <a:rPr lang="ru-RU" sz="1400" dirty="0"/>
              <a:t>Стоимость килограмма крышечек выше, чем стоимость других видов сырья. Например, килограмм крышечек переработчик оценивает в 26 рублей, килограмм непрессованных бутылок (пластик ПЭТ) в 15 рублей, килограмм макулатуры в 6 </a:t>
            </a:r>
            <a:r>
              <a:rPr lang="ru-RU" sz="1400" dirty="0" err="1"/>
              <a:t>руб</a:t>
            </a:r>
            <a:r>
              <a:rPr lang="ru-RU" sz="1400" dirty="0"/>
              <a:t>, килограмм стекла в 4 рубля. 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b="1" u="sng" dirty="0"/>
              <a:t>4. Ярко</a:t>
            </a:r>
            <a:r>
              <a:rPr lang="ru-RU" sz="1400" dirty="0"/>
              <a:t>. Ёмкость с разноцветными яркими крышечками выглядит привлекательно, </a:t>
            </a:r>
            <a:r>
              <a:rPr lang="ru-RU" sz="1400" dirty="0" smtClean="0"/>
              <a:t>интересно.</a:t>
            </a:r>
            <a:r>
              <a:rPr lang="ru-RU" sz="1400" dirty="0"/>
              <a:t> 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b="1" u="sng" dirty="0"/>
              <a:t>5.Компактно. </a:t>
            </a:r>
            <a:r>
              <a:rPr lang="ru-RU" sz="1400" dirty="0"/>
              <a:t>Крышечки не требуют прессовки. Их удобно собирать и перевозить. Например, одна не прессованная бутылка займет место более 50 крышечек! Более десятка крышечек можно разместить в кармане! (А сколько крышечек помещается в твоем кармане?) 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b="1" u="sng" dirty="0"/>
              <a:t>6. Увлекательно</a:t>
            </a:r>
            <a:r>
              <a:rPr lang="ru-RU" sz="1400" dirty="0"/>
              <a:t>. Собирать разноцветные крышечки увлекательно детям и взрослым любого возраста. </a:t>
            </a:r>
            <a:br>
              <a:rPr lang="ru-RU" sz="1400" dirty="0"/>
            </a:br>
            <a:r>
              <a:rPr lang="ru-RU" sz="1400" b="1" u="sng" dirty="0"/>
              <a:t>7. Познавательно</a:t>
            </a:r>
            <a:r>
              <a:rPr lang="ru-RU" sz="1400" dirty="0"/>
              <a:t>. Начиная собирать крышечки, участники расширяют свои границы сознания и узнают много нового: о видах пластика, о процессе переработки, экологии. </a:t>
            </a:r>
          </a:p>
          <a:p>
            <a:r>
              <a:rPr lang="ru-RU" sz="1400" b="1" u="sng" dirty="0"/>
              <a:t>8. Творчески</a:t>
            </a:r>
            <a:r>
              <a:rPr lang="ru-RU" sz="1400" dirty="0"/>
              <a:t>. Самые обычные пластиковые крышечки могут служить универсальным материалом с безграничными возможностями для творчества. </a:t>
            </a:r>
          </a:p>
          <a:p>
            <a:pPr marL="0" indent="0">
              <a:spcBef>
                <a:spcPts val="300"/>
              </a:spcBef>
              <a:buFont typeface="Arial" charset="0"/>
              <a:buNone/>
            </a:pPr>
            <a:endParaRPr lang="ru-RU" sz="1400" dirty="0" smtClean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795" y="-164910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Наш вклад в Доброе Дело!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9045">
            <a:off x="501104" y="1236568"/>
            <a:ext cx="2709326" cy="361243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258">
            <a:off x="5033543" y="1319662"/>
            <a:ext cx="3760382" cy="28202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193352"/>
            <a:ext cx="2715766" cy="3621021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ъект 2"/>
          <p:cNvSpPr>
            <a:spLocks noGrp="1"/>
          </p:cNvSpPr>
          <p:nvPr>
            <p:ph idx="1"/>
          </p:nvPr>
        </p:nvSpPr>
        <p:spPr>
          <a:xfrm>
            <a:off x="571472" y="857232"/>
            <a:ext cx="8229600" cy="4500593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 typeface="Arial" charset="0"/>
              <a:buNone/>
            </a:pPr>
            <a:r>
              <a:rPr lang="ru-RU" dirty="0" smtClean="0">
                <a:solidFill>
                  <a:srgbClr val="00B0F0"/>
                </a:solidFill>
              </a:rPr>
              <a:t>Участвуя в проекте </a:t>
            </a:r>
            <a:r>
              <a:rPr lang="ru-RU" dirty="0" smtClean="0">
                <a:solidFill>
                  <a:srgbClr val="00B0F0"/>
                </a:solidFill>
              </a:rPr>
              <a:t>вместе, </a:t>
            </a:r>
            <a:r>
              <a:rPr lang="ru-RU" dirty="0" smtClean="0">
                <a:solidFill>
                  <a:srgbClr val="00B0F0"/>
                </a:solidFill>
              </a:rPr>
              <a:t>мы делаем нашу планету чище и помогаем </a:t>
            </a:r>
            <a:r>
              <a:rPr lang="ru-RU" dirty="0" smtClean="0">
                <a:solidFill>
                  <a:srgbClr val="00B0F0"/>
                </a:solidFill>
              </a:rPr>
              <a:t>реабилитации детям-инвалидам</a:t>
            </a:r>
            <a:r>
              <a:rPr lang="ru-RU" dirty="0">
                <a:solidFill>
                  <a:srgbClr val="00B0F0"/>
                </a:solidFill>
              </a:rPr>
              <a:t>.</a:t>
            </a:r>
            <a:r>
              <a:rPr lang="ru-RU" dirty="0" smtClean="0">
                <a:solidFill>
                  <a:srgbClr val="00B0F0"/>
                </a:solidFill>
              </a:rPr>
              <a:t> </a:t>
            </a:r>
            <a:endParaRPr lang="ru-RU" dirty="0" smtClean="0">
              <a:solidFill>
                <a:srgbClr val="00B0F0"/>
              </a:solidFill>
            </a:endParaRPr>
          </a:p>
          <a:p>
            <a:pPr marL="0" indent="0" algn="ctr">
              <a:spcBef>
                <a:spcPts val="0"/>
              </a:spcBef>
              <a:buFont typeface="Arial" charset="0"/>
              <a:buNone/>
            </a:pPr>
            <a:endParaRPr lang="ru-RU" dirty="0" smtClean="0">
              <a:solidFill>
                <a:srgbClr val="00B0F0"/>
              </a:solidFill>
            </a:endParaRPr>
          </a:p>
          <a:p>
            <a:pPr marL="0" indent="0" algn="ctr">
              <a:buFont typeface="Arial" charset="0"/>
              <a:buNone/>
            </a:pPr>
            <a:endParaRPr lang="ru-RU" dirty="0" smtClean="0">
              <a:solidFill>
                <a:srgbClr val="00B0F0"/>
              </a:solidFill>
            </a:endParaRPr>
          </a:p>
          <a:p>
            <a:pPr marL="0" indent="0" algn="ctr">
              <a:buFont typeface="Arial" charset="0"/>
              <a:buNone/>
            </a:pPr>
            <a:endParaRPr lang="ru-RU" dirty="0" smtClean="0">
              <a:solidFill>
                <a:srgbClr val="00B0F0"/>
              </a:solidFill>
            </a:endParaRPr>
          </a:p>
          <a:p>
            <a:pPr marL="0" indent="0" algn="ctr">
              <a:spcBef>
                <a:spcPts val="0"/>
              </a:spcBef>
              <a:buFont typeface="Arial" charset="0"/>
              <a:buNone/>
            </a:pPr>
            <a:r>
              <a:rPr lang="ru-RU" dirty="0" smtClean="0">
                <a:solidFill>
                  <a:srgbClr val="00B0F0"/>
                </a:solidFill>
              </a:rPr>
              <a:t>                                                                 </a:t>
            </a:r>
          </a:p>
          <a:p>
            <a:pPr marL="0" indent="0" algn="ctr">
              <a:spcBef>
                <a:spcPts val="0"/>
              </a:spcBef>
              <a:buFont typeface="Arial" charset="0"/>
              <a:buNone/>
            </a:pPr>
            <a:endParaRPr lang="ru-RU" dirty="0" smtClean="0">
              <a:solidFill>
                <a:srgbClr val="00B0F0"/>
              </a:solidFill>
            </a:endParaRPr>
          </a:p>
          <a:p>
            <a:pPr marL="0" indent="0" algn="ctr">
              <a:spcBef>
                <a:spcPts val="0"/>
              </a:spcBef>
              <a:buFont typeface="Arial" charset="0"/>
              <a:buNone/>
            </a:pPr>
            <a:endParaRPr lang="ru-RU" dirty="0" smtClean="0">
              <a:solidFill>
                <a:srgbClr val="00B0F0"/>
              </a:solidFill>
            </a:endParaRPr>
          </a:p>
          <a:p>
            <a:pPr marL="0" indent="0" algn="ctr">
              <a:spcBef>
                <a:spcPts val="0"/>
              </a:spcBef>
              <a:buFont typeface="Arial" charset="0"/>
              <a:buNone/>
            </a:pPr>
            <a:endParaRPr lang="ru-RU" dirty="0" smtClean="0">
              <a:solidFill>
                <a:srgbClr val="00B0F0"/>
              </a:solidFill>
            </a:endParaRPr>
          </a:p>
          <a:p>
            <a:pPr marL="0" indent="0" algn="ctr">
              <a:spcBef>
                <a:spcPts val="0"/>
              </a:spcBef>
              <a:buFont typeface="Arial" charset="0"/>
              <a:buNone/>
            </a:pPr>
            <a:endParaRPr lang="ru-RU" dirty="0" smtClean="0">
              <a:solidFill>
                <a:srgbClr val="00B0F0"/>
              </a:solidFill>
            </a:endParaRPr>
          </a:p>
          <a:p>
            <a:pPr marL="0" indent="0" algn="ctr">
              <a:spcBef>
                <a:spcPts val="0"/>
              </a:spcBef>
              <a:buFont typeface="Arial" charset="0"/>
              <a:buNone/>
            </a:pPr>
            <a:endParaRPr lang="ru-RU" dirty="0" smtClean="0">
              <a:solidFill>
                <a:srgbClr val="00B0F0"/>
              </a:solidFill>
            </a:endParaRPr>
          </a:p>
          <a:p>
            <a:pPr marL="0" indent="0" algn="ctr">
              <a:spcBef>
                <a:spcPts val="0"/>
              </a:spcBef>
              <a:buFont typeface="Arial" charset="0"/>
              <a:buNone/>
            </a:pPr>
            <a:r>
              <a:rPr lang="ru-RU" dirty="0" smtClean="0">
                <a:solidFill>
                  <a:srgbClr val="00B0F0"/>
                </a:solidFill>
              </a:rPr>
              <a:t> </a:t>
            </a:r>
          </a:p>
          <a:p>
            <a:pPr marL="0" indent="0" algn="ctr">
              <a:spcBef>
                <a:spcPts val="0"/>
              </a:spcBef>
              <a:buFont typeface="Arial" charset="0"/>
              <a:buNone/>
            </a:pPr>
            <a:r>
              <a:rPr lang="ru-RU" sz="3600" b="1" dirty="0" smtClean="0">
                <a:solidFill>
                  <a:srgbClr val="66BE30"/>
                </a:solidFill>
              </a:rPr>
              <a:t>СПЕШИТЕ  ДЕЛАТЬ  ДОБРО!                                    </a:t>
            </a:r>
            <a:r>
              <a:rPr lang="ru-RU" sz="3600" dirty="0" smtClean="0">
                <a:solidFill>
                  <a:srgbClr val="66BE30"/>
                </a:solidFill>
              </a:rPr>
              <a:t/>
            </a:r>
            <a:br>
              <a:rPr lang="ru-RU" sz="3600" dirty="0" smtClean="0">
                <a:solidFill>
                  <a:srgbClr val="66BE30"/>
                </a:solidFill>
              </a:rPr>
            </a:br>
            <a:endParaRPr lang="ru-RU" sz="3600" dirty="0" smtClean="0">
              <a:solidFill>
                <a:srgbClr val="66BE30"/>
              </a:solidFill>
            </a:endParaRPr>
          </a:p>
        </p:txBody>
      </p:sp>
      <p:pic>
        <p:nvPicPr>
          <p:cNvPr id="13315" name="Picture 2" descr="Картинки по запросу дружба детей рисунки 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85786" y="2143116"/>
            <a:ext cx="760713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3324</TotalTime>
  <Words>337</Words>
  <Application>Microsoft Office PowerPoint</Application>
  <PresentationFormat>Экран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Constantia</vt:lpstr>
      <vt:lpstr>Wingdings 2</vt:lpstr>
      <vt:lpstr>Поток</vt:lpstr>
      <vt:lpstr>Презентация PowerPoint</vt:lpstr>
      <vt:lpstr>КРЫШЕЧКИ – это российский  эколого-благотворительный волонтерский проект,  имеющий двойную цель:  сделать мир чище и помочь детям, которым нужна поддержка.   Проект организован совместно Общественным движением  "ДОБРЫЕ  КРЫШЕЧКИ" и  Благотворительным фондом «Волонтеры в помощь детям-сиротам».</vt:lpstr>
      <vt:lpstr>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Наш вклад в Доброе Дело!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Добрые крышечки</dc:title>
  <dc:creator>Полякова</dc:creator>
  <cp:lastModifiedBy>Любовь Душанина</cp:lastModifiedBy>
  <cp:revision>236</cp:revision>
  <dcterms:created xsi:type="dcterms:W3CDTF">2011-10-11T07:50:28Z</dcterms:created>
  <dcterms:modified xsi:type="dcterms:W3CDTF">2022-09-29T16:53:03Z</dcterms:modified>
</cp:coreProperties>
</file>