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5" r:id="rId5"/>
    <p:sldId id="271" r:id="rId6"/>
    <p:sldId id="272" r:id="rId7"/>
    <p:sldId id="273" r:id="rId8"/>
    <p:sldId id="270" r:id="rId9"/>
    <p:sldId id="263" r:id="rId10"/>
    <p:sldId id="278" r:id="rId11"/>
    <p:sldId id="296" r:id="rId12"/>
    <p:sldId id="265" r:id="rId13"/>
    <p:sldId id="297" r:id="rId14"/>
    <p:sldId id="298" r:id="rId15"/>
    <p:sldId id="299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F9AB3E5-3B93-4DA7-A1B7-DD85F7102283}">
          <p14:sldIdLst>
            <p14:sldId id="256"/>
            <p14:sldId id="257"/>
            <p14:sldId id="258"/>
            <p14:sldId id="295"/>
            <p14:sldId id="271"/>
            <p14:sldId id="272"/>
            <p14:sldId id="273"/>
            <p14:sldId id="270"/>
            <p14:sldId id="263"/>
            <p14:sldId id="278"/>
            <p14:sldId id="296"/>
            <p14:sldId id="265"/>
            <p14:sldId id="297"/>
            <p14:sldId id="298"/>
            <p14:sldId id="299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E87D01-4281-3CFB-FB18-3397503CD5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4818E93-91F7-A8D2-F652-3BABB1231D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CC490B-750C-4D3C-88F4-EF0A3A588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904CB6-E9BF-2D14-F965-33D08AB1C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C81FE7-9C56-1D80-8D8E-B267218A8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375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7C3ADF-9462-EE7E-7756-C626255E2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D638C9-558B-72C3-E8FB-B1353D7FA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4039AF-DF23-E2F2-AB84-E79D5756C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F07C50-6D92-6B5D-B708-2FED8E956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10BF1B-852D-4C48-9988-25A8BEE00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445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5F2D30-8C04-BC36-AF5C-CC83B35F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A5E595C-6531-E78F-2A3D-909861F3B2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333768-7C70-F9BB-1C5E-5324F4D8C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395A5C-0805-DED5-BFDA-6AABA37D9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B22432-6C06-71B3-79EA-F957E6352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7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A92D95-BFD7-DCAC-2E71-E09C397BB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9DD52D-8551-6B60-4C61-929842BF12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F2EFEFA-B1A5-883F-33C9-E57F6BD48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FD27A6B-8BD0-5874-E86F-EB3DB4C61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C308828-9D4B-52E0-D5C3-5D54827CF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7A6655-9874-EB06-D92A-C54F76320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262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5830F9-716D-E775-7E22-BBF8F1320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DF2DCA1-35DF-340F-9794-3476CF17B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F3797F8-CB24-B2B7-86EA-2B632E052F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8F3EB8A-B164-44A8-2ADE-553F1113E0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D3EFEBB-29CB-0BB6-C939-C8653CD126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0E0C734-7545-5863-1A94-1F11CB681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D894196-C1F1-268C-B4E4-6B2BB1D72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0B3E0BA-0335-C341-2389-ABFF0D38A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33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704735-F21C-65E7-1947-9F8CD96EA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8521789-5719-9A30-E87B-5372E5E07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ADCA0EB-2B4D-5E5A-672C-B22450C45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063B295-F639-2D5A-3266-755202C08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687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CED20F8-EAE5-B530-8FA6-90DF16AA9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BFB7FA7-45A0-FD0C-5F9F-D562FECA5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B30C7FA-CFD9-B627-E9D1-423C4E56C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27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6D5AA1-4EA3-95B4-8B34-E768F8F57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C844C5-619F-8D29-28F8-BE7D92CB99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74C6746-2960-E8D5-BFE7-E232EE7DE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0998D45-1D93-23D8-C934-C123950DC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C89D16-180B-8AA1-F259-E8B9A1324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609DAE-E484-EA3F-3F78-DC024E310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468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D21A8A-C941-C3E4-A1E1-155C4AA12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E18BEE2-94A9-4115-BFFF-BC34DFE21A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0DF4411-4922-86AF-8723-FBDAF372B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E40EF8-75E8-D2BA-A857-9FDAF5121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3318B43-7D92-9012-1F48-489677060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51B704-66DD-6D06-F1C3-2EE8A4BC2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804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70E5AF-1122-E2EE-9747-E079035F6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9435893-11A3-057B-3B0F-DBF0C62476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C75F23-9494-44C1-23BF-891D8944D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4AC728-A6C4-5845-ABED-1AD39E190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89CCAA-FC90-7234-6743-CE96149F0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33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269236D-9B04-5771-8BA3-E1B92A2293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05A68E6-693B-15A8-B4C9-A211CCB944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D6B070-E50C-2435-4C4B-6DFE2954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F925D8-5BEC-FE6E-3BA6-3FC6824E4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EA0302-FC5E-DF79-3981-6DA04ABAD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31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B428E2-B8D2-43EF-3577-280CC872A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B32066-4980-1C20-B478-3381D6E47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DF1302-5F99-DDF1-C4FE-F006E95DCA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8E25D-E90F-476C-93A3-BFCEAFDE8B5E}" type="datetimeFigureOut">
              <a:rPr lang="ru-RU" smtClean="0"/>
              <a:t>30.09.2023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DC556A-E9C5-E6E0-F6BD-95C2EC65E0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FE76FA-17D3-FDC5-DB94-6554C46BAB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25367-9DB0-4ADD-8D37-0EABB555D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283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A18E9C1-71E3-F180-5D5D-D8BD06439FD7}"/>
              </a:ext>
            </a:extLst>
          </p:cNvPr>
          <p:cNvSpPr/>
          <p:nvPr/>
        </p:nvSpPr>
        <p:spPr>
          <a:xfrm>
            <a:off x="4744721" y="193040"/>
            <a:ext cx="7447279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0" cap="none" spc="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«Как накопить</a:t>
            </a:r>
          </a:p>
          <a:p>
            <a:pPr algn="ctr"/>
            <a:r>
              <a:rPr lang="ru-RU" sz="8000" b="0" cap="none" spc="0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 миллион ?»</a:t>
            </a:r>
          </a:p>
        </p:txBody>
      </p:sp>
    </p:spTree>
    <p:extLst>
      <p:ext uri="{BB962C8B-B14F-4D97-AF65-F5344CB8AC3E}">
        <p14:creationId xmlns:p14="http://schemas.microsoft.com/office/powerpoint/2010/main" val="1113536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385569-31F7-ED2F-AD35-16613D25B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971800" cy="1118235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Финансы? 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0CAE55-3FF3-82F8-66E7-5642129356CD}"/>
              </a:ext>
            </a:extLst>
          </p:cNvPr>
          <p:cNvSpPr txBox="1"/>
          <p:nvPr/>
        </p:nvSpPr>
        <p:spPr>
          <a:xfrm>
            <a:off x="5486400" y="223520"/>
            <a:ext cx="4490720" cy="10772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чего складываются</a:t>
            </a: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доходы и расходы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16B888-183A-777D-713C-4417A76F18BF}"/>
              </a:ext>
            </a:extLst>
          </p:cNvPr>
          <p:cNvSpPr txBox="1"/>
          <p:nvPr/>
        </p:nvSpPr>
        <p:spPr>
          <a:xfrm>
            <a:off x="4820920" y="2163951"/>
            <a:ext cx="5821680" cy="1077218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нельзя тратить больше, чем зарабатываешь?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89195A-EA94-B944-925F-B0C5D4B0F284}"/>
              </a:ext>
            </a:extLst>
          </p:cNvPr>
          <p:cNvSpPr txBox="1"/>
          <p:nvPr/>
        </p:nvSpPr>
        <p:spPr>
          <a:xfrm>
            <a:off x="690880" y="1856174"/>
            <a:ext cx="3820160" cy="2062103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семейный бюджет и почему важно его планировать?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D463AE-7170-5739-AD4A-7886EEAE9D8B}"/>
              </a:ext>
            </a:extLst>
          </p:cNvPr>
          <p:cNvSpPr txBox="1"/>
          <p:nvPr/>
        </p:nvSpPr>
        <p:spPr>
          <a:xfrm>
            <a:off x="1706880" y="4815840"/>
            <a:ext cx="6888480" cy="1077218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Деньги-великое изобретение  человечества</a:t>
            </a:r>
          </a:p>
        </p:txBody>
      </p:sp>
    </p:spTree>
    <p:extLst>
      <p:ext uri="{BB962C8B-B14F-4D97-AF65-F5344CB8AC3E}">
        <p14:creationId xmlns:p14="http://schemas.microsoft.com/office/powerpoint/2010/main" val="2788160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DDB7F7-7AC1-6AFE-1B2E-43C92B3FE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400" y="2407285"/>
            <a:ext cx="10515600" cy="1325563"/>
          </a:xfrm>
        </p:spPr>
        <p:txBody>
          <a:bodyPr>
            <a:normAutofit/>
          </a:bodyPr>
          <a:lstStyle/>
          <a:p>
            <a:r>
              <a:rPr lang="ru-RU" sz="7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Деньги – что это такое?</a:t>
            </a:r>
          </a:p>
        </p:txBody>
      </p:sp>
    </p:spTree>
    <p:extLst>
      <p:ext uri="{BB962C8B-B14F-4D97-AF65-F5344CB8AC3E}">
        <p14:creationId xmlns:p14="http://schemas.microsoft.com/office/powerpoint/2010/main" val="2425043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" y="3429000"/>
            <a:ext cx="12192000" cy="3327553"/>
          </a:xfrm>
          <a:solidFill>
            <a:schemeClr val="accent2"/>
          </a:solidFill>
          <a:ln w="31750"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kumimoji="0" lang="ru-RU" sz="4500" b="0" i="0" u="none" strike="noStrike" kern="1200" cap="all" spc="20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+mj-cs"/>
              </a:rPr>
              <a:t>Деньги – это средство оплаты товаров и услуг, средство измерения стоимости, а также средство сохранения стоимости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4560D28-C57E-F913-2E1F-2B978DD9D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40" y="641379"/>
            <a:ext cx="3831590" cy="2552353"/>
          </a:xfrm>
          <a:prstGeom prst="rect">
            <a:avLst/>
          </a:prstGeom>
          <a:ln w="28575"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123502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youtube.com/vi/7c1MEMqOPeI/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8" r="2053" b="1801"/>
          <a:stretch/>
        </p:blipFill>
        <p:spPr bwMode="auto">
          <a:xfrm>
            <a:off x="213521" y="1952625"/>
            <a:ext cx="6320630" cy="4572000"/>
          </a:xfrm>
          <a:prstGeom prst="rect">
            <a:avLst/>
          </a:prstGeom>
          <a:noFill/>
          <a:ln w="5397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99257" y="500756"/>
            <a:ext cx="5392743" cy="615404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3975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endParaRPr lang="ru-RU" sz="3200" dirty="0">
              <a:solidFill>
                <a:srgbClr val="000000"/>
              </a:solidFill>
              <a:latin typeface="Times New Roman Cyr" panose="02020603050405020304" pitchFamily="18" charset="0"/>
            </a:endParaRP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Было время, когда денег</a:t>
            </a: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 Cyr" panose="02020603050405020304" pitchFamily="18" charset="0"/>
              </a:rPr>
              <a:t>совсем не существовало</a:t>
            </a:r>
          </a:p>
          <a:p>
            <a:pPr algn="ctr"/>
            <a:endParaRPr lang="ru-RU" sz="3200" dirty="0">
              <a:solidFill>
                <a:srgbClr val="000000"/>
              </a:solidFill>
              <a:latin typeface="Times New Roman Cyr" panose="02020603050405020304" pitchFamily="18" charset="0"/>
            </a:endParaRP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 Cyr" panose="02020603050405020304" pitchFamily="18" charset="0"/>
              </a:rPr>
              <a:t>Человек тогда еще жил в пещерах, был вооружен</a:t>
            </a: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дубиной и все свое время</a:t>
            </a: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 Cyr" panose="02020603050405020304" pitchFamily="18" charset="0"/>
              </a:rPr>
              <a:t>тратил на добывание пищи</a:t>
            </a:r>
          </a:p>
          <a:p>
            <a:pPr algn="ctr"/>
            <a:endParaRPr lang="ru-RU" sz="3200" dirty="0">
              <a:solidFill>
                <a:srgbClr val="000000"/>
              </a:solidFill>
              <a:latin typeface="Times New Roman Cyr" panose="02020603050405020304" pitchFamily="18" charset="0"/>
            </a:endParaRP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 Cyr" panose="02020603050405020304" pitchFamily="18" charset="0"/>
              </a:rPr>
              <a:t> Деньги этому человеку совершенно не были нужны</a:t>
            </a:r>
          </a:p>
          <a:p>
            <a:pPr algn="ctr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97556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ildfrontier.ru/wp-content/uploads/2016/06/Ohota-pervobytnyh-lyudej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5195" y="0"/>
            <a:ext cx="6066805" cy="4272398"/>
          </a:xfrm>
          <a:prstGeom prst="rect">
            <a:avLst/>
          </a:prstGeom>
          <a:noFill/>
          <a:ln w="34925">
            <a:solidFill>
              <a:schemeClr val="accent2">
                <a:lumMod val="50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022020"/>
            <a:ext cx="12191999" cy="2835980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000" dirty="0"/>
              <a:t>Но прошло много лет, и эти первобытные люди стали жить иначе. Они научились делать себе из камня топоры, ножи, глиняные горшки, копья, стрелы. Пищу добывали охотой и рыбной ловлей</a:t>
            </a:r>
          </a:p>
        </p:txBody>
      </p:sp>
    </p:spTree>
    <p:extLst>
      <p:ext uri="{BB962C8B-B14F-4D97-AF65-F5344CB8AC3E}">
        <p14:creationId xmlns:p14="http://schemas.microsoft.com/office/powerpoint/2010/main" val="1651344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4537941"/>
            <a:ext cx="12192000" cy="2862322"/>
          </a:xfrm>
          <a:prstGeom prst="rect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0000"/>
                </a:solidFill>
                <a:latin typeface="Times New Roman Cyr" panose="02020603050405020304" pitchFamily="18" charset="0"/>
              </a:rPr>
              <a:t>Постепенно все больше и больше  развивался обмен. Для того, чтобы обмениваться, люди стали сходиться в определенные места. Приходили из разных окрестностей и приносили с собой для обмена те вещи, которых у них было много</a:t>
            </a:r>
            <a:endParaRPr lang="ru-RU" sz="3600" dirty="0"/>
          </a:p>
        </p:txBody>
      </p:sp>
      <p:pic>
        <p:nvPicPr>
          <p:cNvPr id="22530" name="Picture 2" descr="http://xvatit.com/upload/medialibrary/86d/86d2bab0753792cb4154c8ba4c2714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7410" y="0"/>
            <a:ext cx="9957186" cy="4468183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1169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" y="223836"/>
            <a:ext cx="11678356" cy="6397400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2009775" y="819150"/>
            <a:ext cx="8401050" cy="41549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 </a:t>
            </a:r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временем определились те качества, которыми должны обладать вещи, чтобы быть деньгами:</a:t>
            </a:r>
          </a:p>
          <a:p>
            <a:pPr marL="342900" indent="-342900" algn="ctr">
              <a:buFontTx/>
              <a:buChar char="-"/>
            </a:pPr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делимость,</a:t>
            </a:r>
          </a:p>
          <a:p>
            <a:pPr marL="342900" indent="-342900" algn="ctr">
              <a:buFontTx/>
              <a:buChar char="-"/>
            </a:pPr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прочность (износоустойчивость),</a:t>
            </a:r>
          </a:p>
          <a:p>
            <a:pPr marL="342900" indent="-342900" algn="ctr">
              <a:buFontTx/>
              <a:buChar char="-"/>
            </a:pPr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узнаваемость,</a:t>
            </a:r>
          </a:p>
          <a:p>
            <a:pPr marL="342900" indent="-342900" algn="ctr">
              <a:buFontTx/>
              <a:buChar char="-"/>
            </a:pPr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высокая стоимость (ценность),</a:t>
            </a:r>
          </a:p>
          <a:p>
            <a:pPr marL="342900" indent="-342900" algn="ctr">
              <a:buFontTx/>
              <a:buChar char="-"/>
            </a:pPr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редкость,</a:t>
            </a:r>
          </a:p>
          <a:p>
            <a:pPr marL="342900" indent="-342900" algn="ctr">
              <a:buFontTx/>
              <a:buChar char="-"/>
            </a:pPr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способность к долгому хранению.</a:t>
            </a:r>
          </a:p>
          <a:p>
            <a:pPr algn="ctr"/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ctr"/>
            <a:r>
              <a:rPr lang="ru-RU" sz="2400" dirty="0">
                <a:solidFill>
                  <a:srgbClr val="373737"/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Вещами, которые обладали всеми этими качествами, стали металлы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24974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4160" y="3604737"/>
            <a:ext cx="11710125" cy="314508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4000" dirty="0"/>
              <a:t>Люди стали использовать в качестве денег </a:t>
            </a:r>
            <a:r>
              <a:rPr lang="ru-RU" sz="4000" b="1" i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металлические слитки.</a:t>
            </a:r>
          </a:p>
          <a:p>
            <a:pPr algn="ctr"/>
            <a:r>
              <a:rPr lang="ru-RU" sz="4000" dirty="0"/>
              <a:t>Однажды пришло понимание удобства использования металлических предметов </a:t>
            </a:r>
            <a:r>
              <a:rPr lang="ru-RU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одного и того же веса</a:t>
            </a:r>
            <a:r>
              <a:rPr lang="ru-RU" sz="4000" dirty="0"/>
              <a:t>. Так появились первые монеты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4" y="108176"/>
            <a:ext cx="5517697" cy="3224787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926" y="108175"/>
            <a:ext cx="4343002" cy="3224787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06829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19325" y="304800"/>
            <a:ext cx="7576631" cy="3188906"/>
          </a:xfrm>
          <a:solidFill>
            <a:schemeClr val="accent2">
              <a:lumMod val="60000"/>
              <a:lumOff val="40000"/>
            </a:schemeClr>
          </a:solidFill>
          <a:ln w="444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dirty="0"/>
              <a:t>Вначале деньги были несовершенной, неправильной формы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0" b="17727"/>
          <a:stretch/>
        </p:blipFill>
        <p:spPr>
          <a:xfrm>
            <a:off x="3157538" y="3819526"/>
            <a:ext cx="5900738" cy="2724150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921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57225" y="361950"/>
            <a:ext cx="10877550" cy="3162300"/>
          </a:xfrm>
          <a:solidFill>
            <a:schemeClr val="accent1">
              <a:lumMod val="20000"/>
              <a:lumOff val="80000"/>
            </a:schemeClr>
          </a:solidFill>
          <a:ln w="6032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3600" dirty="0"/>
              <a:t>Но по мере того, как развивалась техника и изобретались различные машины, монеты чеканились все лучше и лучше </a:t>
            </a:r>
            <a:br>
              <a:rPr lang="ru-RU" sz="3600" dirty="0"/>
            </a:br>
            <a:br>
              <a:rPr lang="ru-RU" sz="3600" dirty="0"/>
            </a:br>
            <a:r>
              <a:rPr lang="ru-RU" sz="3600" dirty="0"/>
              <a:t>Им придавалась форма совершенно правильных кружочков, часто с красивым узором и надписями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150" y="3771900"/>
            <a:ext cx="2886074" cy="288607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7618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4303455"/>
            <a:ext cx="12192000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России свои </a:t>
            </a:r>
            <a:r>
              <a:rPr lang="ru-RU" sz="32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первые деньги</a:t>
            </a:r>
            <a:r>
              <a:rPr lang="ru-RU" sz="3200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 были введены сразу после принятия христианства в X веке. До этого в стране использовали иностранные монеты: из восточной Европы и стран Ближнего Востока. </a:t>
            </a:r>
          </a:p>
          <a:p>
            <a:pPr algn="ctr"/>
            <a:r>
              <a:rPr lang="ru-RU" sz="3200" dirty="0">
                <a:latin typeface="+mj-lt"/>
              </a:rPr>
              <a:t> В течение нескольких веков единственными деньгами были серебряные рубли и «гривны» (мелкая монета)</a:t>
            </a:r>
          </a:p>
        </p:txBody>
      </p:sp>
      <p:pic>
        <p:nvPicPr>
          <p:cNvPr id="6146" name="Picture 2" descr="http://www.russian-money.ru/Images/ImagesHistory/ImagesHistoryMoney/Srebren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5987" y="104172"/>
            <a:ext cx="7770114" cy="4036423"/>
          </a:xfrm>
          <a:prstGeom prst="rect">
            <a:avLst/>
          </a:prstGeom>
          <a:noFill/>
          <a:ln w="41275"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1627875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6352B-7D86-4F9F-A013-16BEF43ED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нужно знать!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602192-F02E-FADF-D7F8-2C9437EAEB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42772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рук деньги утекают быстрее воды, и если не научишься ими распоряжаться с умом, то уходить сквозь пальцы они будут моментально! </a:t>
            </a:r>
          </a:p>
        </p:txBody>
      </p:sp>
    </p:spTree>
    <p:extLst>
      <p:ext uri="{BB962C8B-B14F-4D97-AF65-F5344CB8AC3E}">
        <p14:creationId xmlns:p14="http://schemas.microsoft.com/office/powerpoint/2010/main" val="1831556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4D16212-8300-C518-2E93-7E656D5F7E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880" y="47434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600" b="1" dirty="0">
                <a:solidFill>
                  <a:srgbClr val="C00000"/>
                </a:solidFill>
              </a:rPr>
              <a:t>«Как накопить миллион?»</a:t>
            </a:r>
          </a:p>
          <a:p>
            <a:pPr marL="0" indent="0" algn="ctr">
              <a:buNone/>
            </a:pPr>
            <a:r>
              <a:rPr lang="ru-RU" sz="6600" b="1" dirty="0">
                <a:solidFill>
                  <a:srgbClr val="0070C0"/>
                </a:solidFill>
              </a:rPr>
              <a:t>Советы самому себе</a:t>
            </a:r>
          </a:p>
        </p:txBody>
      </p:sp>
    </p:spTree>
    <p:extLst>
      <p:ext uri="{BB962C8B-B14F-4D97-AF65-F5344CB8AC3E}">
        <p14:creationId xmlns:p14="http://schemas.microsoft.com/office/powerpoint/2010/main" val="603572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21F0106-F99E-5B3C-058F-19E9152F4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200025"/>
            <a:ext cx="9931400" cy="1608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8800" b="1" dirty="0">
                <a:solidFill>
                  <a:srgbClr val="0070C0"/>
                </a:solidFill>
              </a:rPr>
              <a:t>Работа в группах!!!</a:t>
            </a:r>
          </a:p>
        </p:txBody>
      </p:sp>
    </p:spTree>
    <p:extLst>
      <p:ext uri="{BB962C8B-B14F-4D97-AF65-F5344CB8AC3E}">
        <p14:creationId xmlns:p14="http://schemas.microsoft.com/office/powerpoint/2010/main" val="3930628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6A3BCA-1573-8BE9-342A-243772C5C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2651125"/>
            <a:ext cx="6812280" cy="1931035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5B5DC5-D72B-5F59-3E19-CCCD4BCED606}"/>
              </a:ext>
            </a:extLst>
          </p:cNvPr>
          <p:cNvSpPr txBox="1"/>
          <p:nvPr/>
        </p:nvSpPr>
        <p:spPr>
          <a:xfrm>
            <a:off x="243840" y="528320"/>
            <a:ext cx="11948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ДАЙТЕ ОПРЕДЕЛЕНИЕ ПОНЯТИЮ</a:t>
            </a:r>
          </a:p>
        </p:txBody>
      </p:sp>
    </p:spTree>
    <p:extLst>
      <p:ext uri="{BB962C8B-B14F-4D97-AF65-F5344CB8AC3E}">
        <p14:creationId xmlns:p14="http://schemas.microsoft.com/office/powerpoint/2010/main" val="551584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E77C2A2-9895-0FBC-0A36-C0445DE6E7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840105"/>
            <a:ext cx="78994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деньги, которые постоянно находятся в обращении и могут создавать другие деньги.</a:t>
            </a:r>
          </a:p>
        </p:txBody>
      </p:sp>
    </p:spTree>
    <p:extLst>
      <p:ext uri="{BB962C8B-B14F-4D97-AF65-F5344CB8AC3E}">
        <p14:creationId xmlns:p14="http://schemas.microsoft.com/office/powerpoint/2010/main" val="2140279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8A60154-5409-0962-7EC0-DED3A4426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00" y="2228533"/>
            <a:ext cx="10515600" cy="1710055"/>
          </a:xfrm>
          <a:solidFill>
            <a:schemeClr val="accent4"/>
          </a:solidFill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ВОЗМОЖНОСТИ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A39E3F-B944-A3B9-D741-FEBF6AD530FE}"/>
              </a:ext>
            </a:extLst>
          </p:cNvPr>
          <p:cNvSpPr txBox="1"/>
          <p:nvPr/>
        </p:nvSpPr>
        <p:spPr>
          <a:xfrm>
            <a:off x="243840" y="528320"/>
            <a:ext cx="11948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ДАЙТЕ ОПРЕДЕЛЕНИЕ ПОНЯТИЮ</a:t>
            </a:r>
          </a:p>
        </p:txBody>
      </p:sp>
    </p:spTree>
    <p:extLst>
      <p:ext uri="{BB962C8B-B14F-4D97-AF65-F5344CB8AC3E}">
        <p14:creationId xmlns:p14="http://schemas.microsoft.com/office/powerpoint/2010/main" val="3513607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DDFACC1-7159-2413-850D-3E88C9B28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40" y="616584"/>
            <a:ext cx="8651240" cy="4392295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ВОЗМОЖНОСТИ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возможности в определённый момент времени располагать необходимой суммой денег,  в том числе на случай непредвиденных расходов или неблагоприятных обстоятельств.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8007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38ABA-39F9-A309-005F-728C19006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85080" cy="1325563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1F49BA-3861-201C-B3CE-6BD18EFC8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94940" y="3159760"/>
            <a:ext cx="6456680" cy="1493520"/>
          </a:xfrm>
          <a:solidFill>
            <a:srgbClr val="FF0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ОГРАНИЧЕНИЕ</a:t>
            </a:r>
          </a:p>
        </p:txBody>
      </p:sp>
    </p:spTree>
    <p:extLst>
      <p:ext uri="{BB962C8B-B14F-4D97-AF65-F5344CB8AC3E}">
        <p14:creationId xmlns:p14="http://schemas.microsoft.com/office/powerpoint/2010/main" val="40310511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C6E3C2-708B-A7C8-659B-BE948A5CC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920" y="376237"/>
            <a:ext cx="10139680" cy="2874963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– это то, что в настоящий момент еще не существует, но при определённых условиях может возникнуть и стать действительностью.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413446-D542-EB06-6E6D-023446C9D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1120" y="4145280"/>
            <a:ext cx="9149080" cy="1991043"/>
          </a:xfrm>
          <a:solidFill>
            <a:srgbClr val="FF0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Ограничения – это пределы, границы, за которые не должна выходить деятельность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810281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8CF458F-B87D-879C-9D6B-39C9AF25C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720" y="254000"/>
            <a:ext cx="8707120" cy="627888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4000" b="1" dirty="0"/>
              <a:t>Книга учит: отрывок из сказки Х.К. Андерсена «Огниво»</a:t>
            </a:r>
          </a:p>
          <a:p>
            <a:pPr marL="0" indent="0">
              <a:buNone/>
            </a:pPr>
            <a:r>
              <a:rPr lang="ru-RU" sz="2800" b="0" i="0" dirty="0">
                <a:solidFill>
                  <a:srgbClr val="2A2A2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Жил он теперь куда как весело: ходил в театры, выезжал на прогулки в королевский сад и много денег раздавал беднякам, и хорошо делал! Ведь он по себе знал, каково сидеть без гроша в кармане. Ну, а теперь он был богат, разодет в пух и прах, и столько друзей у него объявилось, и все называли его славным малым, кавалером что надо, и это ему очень нравилось. Но так как деньги-то солдат что ни день только тратил, а взамен ничего не получал, то осталось у него под конец всего-навсего два гроша, и пришлось ему перебраться из отменных комнат в крохотную каморку под самой крышей, самому чистить себе сапоги да подлатывать, а из прежних дружков никто больше к нему не наведывался — уж больно много ступенек надо было пересчитать, чтобы до него добраться.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7461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9B57DB-08E3-CFCA-421D-D9FDD3123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6F2F25-DE7E-A1C9-FCAF-C82B98472B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920" y="1253331"/>
            <a:ext cx="865124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сказать, что солдат был финансово грамотным?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ошибки в принятии финансовых решений совершал солдат?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были ограничены финансовые возможности солдата и что он предпринял, чтобы увеличить их?</a:t>
            </a:r>
          </a:p>
          <a:p>
            <a:pPr marL="514350" indent="-51435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рекомендации вы можете дать солдату, чтобы расширить его финансовые возможности?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6876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C6E7FD-63C2-6A52-FC13-93F9D0051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4D3703-936B-D36A-B02E-1356478F26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FF0000"/>
                </a:solidFill>
              </a:rPr>
              <a:t>Подведем итог!</a:t>
            </a:r>
          </a:p>
        </p:txBody>
      </p:sp>
    </p:spTree>
    <p:extLst>
      <p:ext uri="{BB962C8B-B14F-4D97-AF65-F5344CB8AC3E}">
        <p14:creationId xmlns:p14="http://schemas.microsoft.com/office/powerpoint/2010/main" val="8945977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684</Words>
  <Application>Microsoft Office PowerPoint</Application>
  <PresentationFormat>Широкоэкранный</PresentationFormat>
  <Paragraphs>59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Georgia</vt:lpstr>
      <vt:lpstr>Times New Roman</vt:lpstr>
      <vt:lpstr>Times New Roman Cyr</vt:lpstr>
      <vt:lpstr>Тема Office</vt:lpstr>
      <vt:lpstr>Презентация PowerPoint</vt:lpstr>
      <vt:lpstr>Финансы?  Что это?</vt:lpstr>
      <vt:lpstr>Деньги – что это такое?</vt:lpstr>
      <vt:lpstr>Деньги – это средство оплаты товаров и услуг, средство измерения стоимости, а также средство сохранения стоимости</vt:lpstr>
      <vt:lpstr>Презентация PowerPoint</vt:lpstr>
      <vt:lpstr>Но прошло много лет, и эти первобытные люди стали жить иначе. Они научились делать себе из камня топоры, ножи, глиняные горшки, копья, стрелы. Пищу добывали охотой и рыбной ловлей</vt:lpstr>
      <vt:lpstr>Презентация PowerPoint</vt:lpstr>
      <vt:lpstr>Презентация PowerPoint</vt:lpstr>
      <vt:lpstr>Презентация PowerPoint</vt:lpstr>
      <vt:lpstr>Вначале деньги были несовершенной, неправильной формы</vt:lpstr>
      <vt:lpstr>Но по мере того, как развивалась техника и изобретались различные машины, монеты чеканились все лучше и лучше   Им придавалась форма совершенно правильных кружочков, часто с красивым узором и надписями</vt:lpstr>
      <vt:lpstr>Презентация PowerPoint</vt:lpstr>
      <vt:lpstr>Это нужно знать!</vt:lpstr>
      <vt:lpstr>Презентация PowerPoint</vt:lpstr>
      <vt:lpstr>Презентация PowerPoint</vt:lpstr>
      <vt:lpstr>ФИНАНСЫ</vt:lpstr>
      <vt:lpstr>Презентация PowerPoint</vt:lpstr>
      <vt:lpstr>Презентация PowerPoint</vt:lpstr>
      <vt:lpstr>Презентация PowerPoint</vt:lpstr>
      <vt:lpstr>ВОЗМОЖНОСТЬ</vt:lpstr>
      <vt:lpstr> Возможность – это то, что в настоящий момент еще не существует, но при определённых условиях может возникнуть и стать действительностью. </vt:lpstr>
      <vt:lpstr>Презентация PowerPoint</vt:lpstr>
      <vt:lpstr>Вопросы: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 Номеровская</dc:creator>
  <cp:lastModifiedBy>topol-81@mail.ru</cp:lastModifiedBy>
  <cp:revision>2</cp:revision>
  <dcterms:created xsi:type="dcterms:W3CDTF">2023-09-15T17:30:53Z</dcterms:created>
  <dcterms:modified xsi:type="dcterms:W3CDTF">2023-09-30T09:05:59Z</dcterms:modified>
</cp:coreProperties>
</file>