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8" r:id="rId3"/>
    <p:sldId id="278" r:id="rId4"/>
    <p:sldId id="284" r:id="rId5"/>
    <p:sldId id="257" r:id="rId6"/>
    <p:sldId id="285" r:id="rId7"/>
    <p:sldId id="260" r:id="rId8"/>
    <p:sldId id="258" r:id="rId9"/>
    <p:sldId id="259" r:id="rId10"/>
    <p:sldId id="281" r:id="rId11"/>
    <p:sldId id="282" r:id="rId12"/>
    <p:sldId id="283" r:id="rId13"/>
    <p:sldId id="289" r:id="rId14"/>
    <p:sldId id="287" r:id="rId15"/>
    <p:sldId id="290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3E26"/>
    <a:srgbClr val="68280E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2" autoAdjust="0"/>
    <p:restoredTop sz="94712" autoAdjust="0"/>
  </p:normalViewPr>
  <p:slideViewPr>
    <p:cSldViewPr>
      <p:cViewPr varScale="1">
        <p:scale>
          <a:sx n="65" d="100"/>
          <a:sy n="65" d="100"/>
        </p:scale>
        <p:origin x="-1300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3E28E-4F32-425C-ABE1-E525819C17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4AF91-2A46-437D-9FA4-DF88772293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CD878-86F2-4CFC-A9B4-FEAF871660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C36A3-5ED1-4107-A55F-B63F16E09D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E85F0-BA04-4ABA-BA1A-EB80DCF989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8BE15-0019-4FAF-AABC-71D34253EA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EADE7-38EB-4F8F-A7E4-DC037A6FC5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CC308-E3D5-4A23-A7C3-1FEFD13EFF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430E7-05CE-456F-B3C4-328407A64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107DD-38F2-44ED-A18E-13A8392173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8CD3A-86B2-449D-9ED9-D74A6DAB44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C6114E1-0890-4C07-9351-871E5D98F6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743200" cy="1554162"/>
          </a:xfrm>
        </p:spPr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2051" name="Содержимое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endParaRPr lang="ru-RU" sz="1400" b="1" i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1400" b="1" i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eaLnBrk="1" hangingPunct="1">
              <a:buNone/>
            </a:pP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Внеклассное мероприятие</a:t>
            </a:r>
          </a:p>
          <a:p>
            <a:pPr algn="ctr" eaLnBrk="1" hangingPunct="1">
              <a:buNone/>
            </a:pP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«Защита прав потребителей»</a:t>
            </a:r>
          </a:p>
          <a:p>
            <a:pPr algn="ctr" eaLnBrk="1" hangingPunct="1">
              <a:buNone/>
            </a:pPr>
            <a:endParaRPr lang="ru-RU" sz="2400" b="1" i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None/>
            </a:pP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Преподаватель ОГАПОУ </a:t>
            </a: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Старооскольский</a:t>
            </a: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техникум</a:t>
            </a:r>
          </a:p>
          <a:p>
            <a:pPr algn="ctr" eaLnBrk="1" hangingPunct="1">
              <a:buNone/>
            </a:pP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технологий и </a:t>
            </a: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дизайна»</a:t>
            </a:r>
            <a:r>
              <a:rPr lang="ru-RU" sz="2400" b="1" i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Коваленко Т.В.</a:t>
            </a:r>
            <a:endParaRPr lang="ru-RU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\\Server\Общая папка\Хлебникова М.Н\СТТД\Клип_2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"/>
            <a:ext cx="2743200" cy="2057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4" descr="http://xn--80aabq4aifjbdelhr6i1b1ar.xn--p1ai/wp-content/uploads/2018/08/%D0%B7%D0%B0%D1%89%D0%B8%D1%82%D0%B0-%D0%BF%D1%80%D0%B0%D0%B2-%D0%BF%D0%BE%D1%82%D1%80%D0%B5%D0%B1%D0%B8%D1%82%D0%B5%D0%BB%D0%B5%D0%B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52400"/>
            <a:ext cx="81502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https://avatars.mds.yandex.net/get-zen_doc/1907561/pub_5f6cf2a007e34425cd15d0e9_5f705d766e33974a015f8789/scale_120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85801" y="1600200"/>
            <a:ext cx="7696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8280E"/>
            </a:gs>
            <a:gs pos="50000">
              <a:schemeClr val="bg1"/>
            </a:gs>
            <a:gs pos="100000">
              <a:srgbClr val="68280E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57800" y="533400"/>
            <a:ext cx="3429000" cy="60960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sz="2400" b="1" i="1" dirty="0" smtClean="0"/>
              <a:t>	</a:t>
            </a:r>
            <a:r>
              <a:rPr lang="ru-RU" sz="1800" b="1" i="1" dirty="0" smtClean="0">
                <a:latin typeface="GOST type B" pitchFamily="34" charset="0"/>
              </a:rPr>
              <a:t>Защита прав потребителей — комплекс мер, реализуемых государством и общественными движениями, направленных на регулирование отношений, возникающих между потребителем (физическим лицом, приобретающим товар или услугу для личных, семейных, домашних и иных нужд, не связанных с предпринимательской деятельностью) и субъектом предпринимательской деятельности — изготовителем, исполнителем, продавцом и включающих в себя: установление конкретных прав потребителей; формы возможных нарушений прав и механизм их защиты; ответственность за нарушение прав потребителей</a:t>
            </a:r>
            <a:r>
              <a:rPr lang="ru-RU" sz="1800" b="1" i="1" dirty="0" smtClean="0"/>
              <a:t>. </a:t>
            </a:r>
          </a:p>
        </p:txBody>
      </p:sp>
      <p:pic>
        <p:nvPicPr>
          <p:cNvPr id="3075" name="Рисунок 5" descr="https://cdn-gazetaschk.storage.yandexcloud.net/uploads/2020/03/zashhita-prav-potrebitele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81000"/>
            <a:ext cx="44196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Защита прав потребителя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100" name="Рисунок 3" descr="https://cf.ppt-online.org/files1/slide/r/rEGfgQho2FIXbcmAPKLiD04Z1vj5UsSzdpWR6Vt7OH/slide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00200"/>
            <a:ext cx="8305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4" descr="http://xn--80aabq4aifjbdelhr6i1b1ar.xn--p1ai/wp-content/uploads/2018/08/%D0%B7%D0%B0%D1%89%D0%B8%D1%82%D0%B0-%D0%BF%D1%80%D0%B0%D0%B2-%D0%BF%D0%BE%D1%82%D1%80%D0%B5%D0%B1%D0%B8%D1%82%D0%B5%D0%BB%D0%B5%D0%B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52400"/>
            <a:ext cx="81502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8200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i="1" dirty="0" smtClean="0"/>
              <a:t>Защита прав потребителей – понятие, недавно вошедшее в нашу действительность. Работы по ее правовому и организационному обеспечению выдвинули ее в число основных направлений социально-экономической политики государства.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i="1" dirty="0" smtClean="0"/>
              <a:t>До недавнего времени потребители в нашей стране по существу были бесправны. Производители товаров и услуг, торговля диктовала им свои условия. Ведомственные нормативные акты и инструкции ограничивали права потребителя и не давали им возможности предъявить свои обоснованные претензии .</a:t>
            </a:r>
            <a:r>
              <a:rPr lang="ru-RU" sz="2400" dirty="0" smtClean="0"/>
              <a:t>  </a:t>
            </a:r>
          </a:p>
        </p:txBody>
      </p:sp>
      <p:pic>
        <p:nvPicPr>
          <p:cNvPr id="5123" name="Picture 7" descr="zashchita-prav-potrebiteley-v-su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48263"/>
            <a:ext cx="9144000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76400"/>
          </a:xfrm>
        </p:spPr>
        <p:txBody>
          <a:bodyPr/>
          <a:lstStyle/>
          <a:p>
            <a:pPr eaLnBrk="1" hangingPunct="1"/>
            <a:endParaRPr lang="ru-RU" dirty="0" smtClean="0"/>
          </a:p>
        </p:txBody>
      </p:sp>
      <p:pic>
        <p:nvPicPr>
          <p:cNvPr id="6147" name="Содержимое 3" descr="https://theslide.ru/img/thumbs/614eb6faf79329137ff6b695a5f43615-800x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381000"/>
            <a:ext cx="8229600" cy="60198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law_Ma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28600"/>
            <a:ext cx="8763000" cy="4678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i="1" dirty="0" smtClean="0"/>
              <a:t>	7 февраля 1992 принят закон</a:t>
            </a:r>
            <a:endParaRPr lang="en-US" i="1" dirty="0" smtClean="0"/>
          </a:p>
          <a:p>
            <a:pPr eaLnBrk="1" hangingPunct="1">
              <a:buFontTx/>
              <a:buNone/>
            </a:pPr>
            <a:r>
              <a:rPr lang="en-US" i="1" dirty="0" smtClean="0"/>
              <a:t>(17 </a:t>
            </a:r>
            <a:r>
              <a:rPr lang="ru-RU" i="1" dirty="0" smtClean="0"/>
              <a:t>декабря 1999г.</a:t>
            </a:r>
          </a:p>
          <a:p>
            <a:pPr eaLnBrk="1" hangingPunct="1">
              <a:buFontTx/>
              <a:buNone/>
            </a:pPr>
            <a:r>
              <a:rPr lang="ru-RU" i="1" dirty="0" smtClean="0"/>
              <a:t> изменения)</a:t>
            </a:r>
          </a:p>
          <a:p>
            <a:pPr eaLnBrk="1" hangingPunct="1">
              <a:buFontTx/>
              <a:buNone/>
            </a:pPr>
            <a:r>
              <a:rPr lang="ru-RU" i="1" dirty="0" smtClean="0"/>
              <a:t>					 «О защите прав      	                                				          потребителей».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zashchita-prav-potrebiteley-v-su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48263"/>
            <a:ext cx="9144000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762000"/>
            <a:ext cx="8229600" cy="45259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2400" i="1" dirty="0" smtClean="0"/>
              <a:t>Закон издан для регулирования отношений, возникающие между потребителями и предпринимателями, установления прав потребителей на приобретение товаров (работ, услуг) надлежащего качества, на безопасность их жизни и здоровья, получения информации о товарах (работах, услугах) и их изготовителях (исполнителях, продавцах), просвещения потребителей, государственной и общественной защитой их интересов, объединения в общественные организации потребителей, а также определении механизма реализации этих прав.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i="1" dirty="0" smtClean="0"/>
              <a:t>Основные понятия применяемые в Законе: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800" i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b="1" i="1" smtClean="0"/>
          </a:p>
          <a:p>
            <a:pPr eaLnBrk="1" hangingPunct="1">
              <a:lnSpc>
                <a:spcPct val="80000"/>
              </a:lnSpc>
            </a:pPr>
            <a:endParaRPr lang="ru-RU" sz="1800" i="1" smtClean="0"/>
          </a:p>
        </p:txBody>
      </p:sp>
      <p:pic>
        <p:nvPicPr>
          <p:cNvPr id="9220" name="Рисунок 5" descr="https://shareslide.ru/img/thumbs/e5605ca478d2c3285778f76976a42f79-800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201738"/>
            <a:ext cx="7543800" cy="504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i="1" smtClean="0"/>
              <a:t>Основные понятия применяемые в Законе:</a:t>
            </a:r>
            <a:endParaRPr lang="ru-RU" sz="2800" smtClean="0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2400" b="1" i="1" smtClean="0"/>
              <a:t>продавец</a:t>
            </a:r>
            <a:r>
              <a:rPr lang="ru-RU" sz="2400" i="1" smtClean="0"/>
              <a:t> - предприятие, организация, учреждение или гражданин-предприниматель, производящие товары для реализации;</a:t>
            </a:r>
          </a:p>
          <a:p>
            <a:pPr eaLnBrk="1" hangingPunct="1"/>
            <a:endParaRPr lang="ru-RU" sz="2400" smtClean="0"/>
          </a:p>
        </p:txBody>
      </p:sp>
      <p:pic>
        <p:nvPicPr>
          <p:cNvPr id="10244" name="Рисунок 4" descr="https://mir-s3-cdn-cf.behance.net/project_modules/1400/b746b6118125485.6082cb18b173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7600" y="2819400"/>
            <a:ext cx="4368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i="1" smtClean="0"/>
              <a:t>Основные понятия применяемые в Законе:</a:t>
            </a:r>
            <a:endParaRPr lang="ru-RU" sz="2800" smtClean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i="1" smtClean="0"/>
              <a:t>-</a:t>
            </a:r>
          </a:p>
          <a:p>
            <a:pPr eaLnBrk="1" hangingPunct="1">
              <a:buFontTx/>
              <a:buNone/>
            </a:pPr>
            <a:endParaRPr lang="ru-RU" smtClean="0"/>
          </a:p>
        </p:txBody>
      </p:sp>
      <p:pic>
        <p:nvPicPr>
          <p:cNvPr id="11268" name="Рисунок 4" descr="https://fs01.infourok.ru/images/doc/48/59954/img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201738"/>
            <a:ext cx="7543800" cy="512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i="1" smtClean="0"/>
              <a:t>Основные понятия применяемые в Законе</a:t>
            </a:r>
            <a:r>
              <a:rPr lang="ru-RU" b="1" i="1" smtClean="0"/>
              <a:t>:</a:t>
            </a:r>
            <a:endParaRPr lang="ru-RU" smtClean="0"/>
          </a:p>
        </p:txBody>
      </p:sp>
      <p:pic>
        <p:nvPicPr>
          <p:cNvPr id="12291" name="Содержимое 4" descr="https://fs01.infourok.ru/images/doc/48/59954/img1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3" y="1600200"/>
            <a:ext cx="6035675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sz="2000" dirty="0" smtClean="0"/>
              <a:t>Важно отметить, что </a:t>
            </a:r>
            <a:r>
              <a:rPr lang="ru-RU" sz="2000" dirty="0" smtClean="0"/>
              <a:t>потребитель  при  подаче  искового  заявления  в суд  о  защите </a:t>
            </a:r>
            <a:r>
              <a:rPr lang="ru-RU" sz="2000" dirty="0" smtClean="0"/>
              <a:t>своих прав освобождается от </a:t>
            </a:r>
            <a:r>
              <a:rPr lang="ru-RU" sz="2000" dirty="0" smtClean="0"/>
              <a:t>уплаты </a:t>
            </a:r>
            <a:r>
              <a:rPr lang="ru-RU" sz="2000" dirty="0" smtClean="0">
                <a:solidFill>
                  <a:srgbClr val="FF0000"/>
                </a:solidFill>
              </a:rPr>
              <a:t>государственной </a:t>
            </a:r>
            <a:r>
              <a:rPr lang="ru-RU" sz="2000" dirty="0" smtClean="0">
                <a:solidFill>
                  <a:srgbClr val="FF0000"/>
                </a:solidFill>
              </a:rPr>
              <a:t>пошлины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886200" cy="51054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sz="1600" dirty="0" smtClean="0"/>
              <a:t>    Закон </a:t>
            </a:r>
            <a:r>
              <a:rPr lang="ru-RU" sz="1600" dirty="0" smtClean="0"/>
              <a:t>предусматривает возможность компенсации морального вреда, причиненного потребителю вследствие нарушения изготовителем (исполнителем, продавцом, уполномоченной организацией или уполномоченным индивидуальным предпринимателем, импортером) прав потребителя, предусмотренных законами и правовыми актами Российской Федерации, регулирующими отношения в области защиты прав потребителей. Размер компенсации морального вреда определяется судом и не зависит от размера возмещения имущественного вреда.</a:t>
            </a:r>
            <a:endParaRPr lang="ru-RU" sz="1600" dirty="0"/>
          </a:p>
        </p:txBody>
      </p:sp>
      <p:pic>
        <p:nvPicPr>
          <p:cNvPr id="5" name="Рисунок 4" descr="https://e7.pngegg.com/pngimages/5/813/png-clipart-judge-court-profesiones-cartoon-fictional-characte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1676400"/>
            <a:ext cx="3581399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3316" name="Рисунок 3" descr="https://orienttrade.ru/img/8689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447800"/>
            <a:ext cx="8382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Рисунок 4" descr="http://xn--80aabq4aifjbdelhr6i1b1ar.xn--p1ai/wp-content/uploads/2018/08/%D0%B7%D0%B0%D1%89%D0%B8%D1%82%D0%B0-%D0%BF%D1%80%D0%B0%D0%B2-%D0%BF%D0%BE%D1%82%D1%80%D0%B5%D0%B1%D0%B8%D1%82%D0%B5%D0%BB%D0%B5%D0%B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52400"/>
            <a:ext cx="8610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Список литературы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sz="2000" dirty="0" smtClean="0"/>
              <a:t>Конституция  Российской   Федерации:   принята  всенародным голосованием 12.12.1993г. – М. : Юрист, 2014г. – 68 с. Гражданский кодекс Российской Федерации (часть вторая) от 26.01.1996 N 14-ФЗ (ред. от 05.12.2017</a:t>
            </a:r>
            <a:r>
              <a:rPr lang="ru-RU" sz="2000" dirty="0" smtClean="0"/>
              <a:t>)</a:t>
            </a:r>
          </a:p>
          <a:p>
            <a:r>
              <a:rPr lang="ru-RU" sz="2000" dirty="0" smtClean="0"/>
              <a:t> </a:t>
            </a:r>
            <a:r>
              <a:rPr lang="ru-RU" sz="2000" dirty="0" smtClean="0"/>
              <a:t>Закон РФ от 07.02.1992 N 2300-1 (ред. от 01.05.2017) «О защите прав потребителей» </a:t>
            </a:r>
            <a:endParaRPr lang="ru-RU" sz="2000" dirty="0" smtClean="0"/>
          </a:p>
          <a:p>
            <a:r>
              <a:rPr lang="ru-RU" sz="2000" dirty="0" smtClean="0"/>
              <a:t> </a:t>
            </a:r>
            <a:r>
              <a:rPr lang="ru-RU" sz="2000" dirty="0" smtClean="0"/>
              <a:t>Абдурахманов, Р.Р. Защита прав потребителей при продаже товаров ненадлежащего качества // </a:t>
            </a:r>
            <a:r>
              <a:rPr lang="ru-RU" sz="2000" dirty="0" err="1" smtClean="0"/>
              <a:t>NovaUm.Ru</a:t>
            </a:r>
            <a:r>
              <a:rPr lang="ru-RU" sz="2000" dirty="0" smtClean="0"/>
              <a:t>. 2017. № 6. С. 202-204. </a:t>
            </a:r>
            <a:endParaRPr lang="ru-RU" sz="2000" dirty="0" smtClean="0"/>
          </a:p>
          <a:p>
            <a:r>
              <a:rPr lang="ru-RU" sz="2000" dirty="0" err="1" smtClean="0"/>
              <a:t>Бандурин</a:t>
            </a:r>
            <a:r>
              <a:rPr lang="ru-RU" sz="2000" dirty="0" smtClean="0"/>
              <a:t> </a:t>
            </a:r>
            <a:r>
              <a:rPr lang="ru-RU" sz="2000" dirty="0" smtClean="0"/>
              <a:t>Р.А. Защита прав потребителей: правовой и товароведческий аспекты / Экономика. Социология. Право. 2017. № 4 (8). С. 9-14.</a:t>
            </a:r>
            <a:endParaRPr lang="ru-RU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293</Words>
  <Application>Microsoft PowerPoint</Application>
  <PresentationFormat>Экран (4:3)</PresentationFormat>
  <Paragraphs>30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Оформление по умолчанию</vt:lpstr>
      <vt:lpstr>Слайд 1</vt:lpstr>
      <vt:lpstr>Слайд 2</vt:lpstr>
      <vt:lpstr>Слайд 3</vt:lpstr>
      <vt:lpstr>Защита прав потребителя</vt:lpstr>
      <vt:lpstr>Слайд 5</vt:lpstr>
      <vt:lpstr>Слайд 6</vt:lpstr>
      <vt:lpstr>Слайд 7</vt:lpstr>
      <vt:lpstr>Слайд 8</vt:lpstr>
      <vt:lpstr>Основные понятия применяемые в Законе:</vt:lpstr>
      <vt:lpstr>Основные понятия применяемые в Законе:</vt:lpstr>
      <vt:lpstr>Основные понятия применяемые в Законе:</vt:lpstr>
      <vt:lpstr>Основные понятия применяемые в Законе:</vt:lpstr>
      <vt:lpstr>Важно отметить, что потребитель  при  подаче  искового  заявления  в суд  о  защите своих прав освобождается от уплаты государственной пошлины.</vt:lpstr>
      <vt:lpstr>Слайд 14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IvanenkoNA</dc:creator>
  <cp:lastModifiedBy>User</cp:lastModifiedBy>
  <cp:revision>28</cp:revision>
  <cp:lastPrinted>1601-01-01T00:00:00Z</cp:lastPrinted>
  <dcterms:created xsi:type="dcterms:W3CDTF">2017-10-19T05:38:46Z</dcterms:created>
  <dcterms:modified xsi:type="dcterms:W3CDTF">2022-10-29T07:55:02Z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