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5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269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89048-33A5-4D62-85E4-07C1499EE4A0}" type="datetimeFigureOut">
              <a:rPr lang="ru-RU" smtClean="0"/>
              <a:t>12.10.2021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A73CA061-BFD7-405A-BC4D-A6FB6E1FA7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4687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89048-33A5-4D62-85E4-07C1499EE4A0}" type="datetimeFigureOut">
              <a:rPr lang="ru-RU" smtClean="0"/>
              <a:t>12.10.2021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A73CA061-BFD7-405A-BC4D-A6FB6E1FA7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59561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89048-33A5-4D62-85E4-07C1499EE4A0}" type="datetimeFigureOut">
              <a:rPr lang="ru-RU" smtClean="0"/>
              <a:t>12.10.2021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A73CA061-BFD7-405A-BC4D-A6FB6E1FA7CD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623090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89048-33A5-4D62-85E4-07C1499EE4A0}" type="datetimeFigureOut">
              <a:rPr lang="ru-RU" smtClean="0"/>
              <a:t>12.10.2021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A73CA061-BFD7-405A-BC4D-A6FB6E1FA7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82348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89048-33A5-4D62-85E4-07C1499EE4A0}" type="datetimeFigureOut">
              <a:rPr lang="ru-RU" smtClean="0"/>
              <a:t>12.10.2021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A73CA061-BFD7-405A-BC4D-A6FB6E1FA7CD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550417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89048-33A5-4D62-85E4-07C1499EE4A0}" type="datetimeFigureOut">
              <a:rPr lang="ru-RU" smtClean="0"/>
              <a:t>12.10.2021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A73CA061-BFD7-405A-BC4D-A6FB6E1FA7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40106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89048-33A5-4D62-85E4-07C1499EE4A0}" type="datetimeFigureOut">
              <a:rPr lang="ru-RU" smtClean="0"/>
              <a:t>12.10.2021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CA061-BFD7-405A-BC4D-A6FB6E1FA7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8259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89048-33A5-4D62-85E4-07C1499EE4A0}" type="datetimeFigureOut">
              <a:rPr lang="ru-RU" smtClean="0"/>
              <a:t>12.10.2021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CA061-BFD7-405A-BC4D-A6FB6E1FA7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8286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89048-33A5-4D62-85E4-07C1499EE4A0}" type="datetimeFigureOut">
              <a:rPr lang="ru-RU" smtClean="0"/>
              <a:t>12.10.2021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CA061-BFD7-405A-BC4D-A6FB6E1FA7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67195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89048-33A5-4D62-85E4-07C1499EE4A0}" type="datetimeFigureOut">
              <a:rPr lang="ru-RU" smtClean="0"/>
              <a:t>12.10.2021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A73CA061-BFD7-405A-BC4D-A6FB6E1FA7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27937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89048-33A5-4D62-85E4-07C1499EE4A0}" type="datetimeFigureOut">
              <a:rPr lang="ru-RU" smtClean="0"/>
              <a:t>12.10.2021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A73CA061-BFD7-405A-BC4D-A6FB6E1FA7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55665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89048-33A5-4D62-85E4-07C1499EE4A0}" type="datetimeFigureOut">
              <a:rPr lang="ru-RU" smtClean="0"/>
              <a:t>12.10.2021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A73CA061-BFD7-405A-BC4D-A6FB6E1FA7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64816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89048-33A5-4D62-85E4-07C1499EE4A0}" type="datetimeFigureOut">
              <a:rPr lang="ru-RU" smtClean="0"/>
              <a:t>12.10.2021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CA061-BFD7-405A-BC4D-A6FB6E1FA7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24315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89048-33A5-4D62-85E4-07C1499EE4A0}" type="datetimeFigureOut">
              <a:rPr lang="ru-RU" smtClean="0"/>
              <a:t>12.10.2021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CA061-BFD7-405A-BC4D-A6FB6E1FA7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47471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89048-33A5-4D62-85E4-07C1499EE4A0}" type="datetimeFigureOut">
              <a:rPr lang="ru-RU" smtClean="0"/>
              <a:t>12.10.2021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CA061-BFD7-405A-BC4D-A6FB6E1FA7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62299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89048-33A5-4D62-85E4-07C1499EE4A0}" type="datetimeFigureOut">
              <a:rPr lang="ru-RU" smtClean="0"/>
              <a:t>12.10.2021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A73CA061-BFD7-405A-BC4D-A6FB6E1FA7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16449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D89048-33A5-4D62-85E4-07C1499EE4A0}" type="datetimeFigureOut">
              <a:rPr lang="ru-RU" smtClean="0"/>
              <a:t>12.10.2021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A73CA061-BFD7-405A-BC4D-A6FB6E1FA7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84899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jpeg"/><Relationship Id="rId4" Type="http://schemas.openxmlformats.org/officeDocument/2006/relationships/image" Target="../media/image10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89213" y="1880616"/>
            <a:ext cx="8915399" cy="2262781"/>
          </a:xfrm>
        </p:spPr>
        <p:txBody>
          <a:bodyPr>
            <a:noAutofit/>
          </a:bodyPr>
          <a:lstStyle/>
          <a:p>
            <a:r>
              <a:rPr lang="ru-RU" sz="3600" dirty="0" smtClean="0"/>
              <a:t>Презентация опыта работы «Формирование функциональной математической грамотности у детей старшего дошкольного возраста»</a:t>
            </a: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79008" y="4594499"/>
            <a:ext cx="5725604" cy="1126283"/>
          </a:xfrm>
        </p:spPr>
        <p:txBody>
          <a:bodyPr/>
          <a:lstStyle/>
          <a:p>
            <a:r>
              <a:rPr lang="ru-RU" dirty="0" smtClean="0"/>
              <a:t>Подготовила: </a:t>
            </a:r>
            <a:r>
              <a:rPr lang="ru-RU" dirty="0" err="1" smtClean="0"/>
              <a:t>Заидова</a:t>
            </a:r>
            <a:r>
              <a:rPr lang="ru-RU" dirty="0" smtClean="0"/>
              <a:t> </a:t>
            </a:r>
            <a:r>
              <a:rPr lang="ru-RU" dirty="0" err="1" smtClean="0"/>
              <a:t>Асият</a:t>
            </a:r>
            <a:r>
              <a:rPr lang="ru-RU" dirty="0" smtClean="0"/>
              <a:t> </a:t>
            </a:r>
            <a:r>
              <a:rPr lang="ru-RU" dirty="0" err="1" smtClean="0"/>
              <a:t>Сулеймановна</a:t>
            </a:r>
            <a:r>
              <a:rPr lang="ru-RU" dirty="0" smtClean="0"/>
              <a:t>, воспитатель подготовительной к школе группы МДОУ «Детский сад «Морозко» </a:t>
            </a:r>
            <a:r>
              <a:rPr lang="ru-RU" dirty="0" err="1" smtClean="0"/>
              <a:t>п.Приозерный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6376416" y="6171884"/>
            <a:ext cx="5245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2021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24727594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67840" y="755904"/>
            <a:ext cx="10084812" cy="452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В современном мире особое внимание уделяется развитию </a:t>
            </a:r>
            <a:endParaRPr lang="ru-RU" dirty="0" smtClean="0"/>
          </a:p>
          <a:p>
            <a:r>
              <a:rPr lang="ru-RU" dirty="0" smtClean="0"/>
              <a:t>функциональной </a:t>
            </a:r>
            <a:r>
              <a:rPr lang="ru-RU" dirty="0"/>
              <a:t>грамотности дошкольников, что становится одним из основных </a:t>
            </a:r>
            <a:endParaRPr lang="ru-RU" dirty="0" smtClean="0"/>
          </a:p>
          <a:p>
            <a:r>
              <a:rPr lang="ru-RU" dirty="0" smtClean="0"/>
              <a:t>факторов</a:t>
            </a:r>
            <a:r>
              <a:rPr lang="ru-RU" dirty="0"/>
              <a:t>, способствующих активному участию ребёнка в социальной и </a:t>
            </a:r>
            <a:endParaRPr lang="ru-RU" dirty="0" smtClean="0"/>
          </a:p>
          <a:p>
            <a:r>
              <a:rPr lang="ru-RU" dirty="0" smtClean="0"/>
              <a:t>культурной </a:t>
            </a:r>
            <a:r>
              <a:rPr lang="ru-RU" dirty="0"/>
              <a:t>деятельности. Поэтому она должна быть знакома детям уже в 6-7 лет</a:t>
            </a:r>
            <a:r>
              <a:rPr lang="ru-RU" dirty="0" smtClean="0"/>
              <a:t>. </a:t>
            </a:r>
          </a:p>
          <a:p>
            <a:r>
              <a:rPr lang="ru-RU" dirty="0" smtClean="0"/>
              <a:t>Именно </a:t>
            </a:r>
            <a:r>
              <a:rPr lang="ru-RU" dirty="0"/>
              <a:t>в этом возрасте создаётся базовая основа чтения, письма, математики, </a:t>
            </a:r>
            <a:endParaRPr lang="ru-RU" dirty="0" smtClean="0"/>
          </a:p>
          <a:p>
            <a:r>
              <a:rPr lang="ru-RU" dirty="0" smtClean="0"/>
              <a:t>что </a:t>
            </a:r>
            <a:r>
              <a:rPr lang="ru-RU" dirty="0"/>
              <a:t>является той благодатной почвой, которая впоследствии помогает будущему </a:t>
            </a:r>
            <a:endParaRPr lang="ru-RU" dirty="0" smtClean="0"/>
          </a:p>
          <a:p>
            <a:r>
              <a:rPr lang="ru-RU" dirty="0" smtClean="0"/>
              <a:t>школьнику </a:t>
            </a:r>
            <a:r>
              <a:rPr lang="ru-RU" dirty="0"/>
              <a:t>приобретать знания и учиться для себя, быть самостоятельным, уметь </a:t>
            </a:r>
            <a:endParaRPr lang="ru-RU" dirty="0" smtClean="0"/>
          </a:p>
          <a:p>
            <a:r>
              <a:rPr lang="ru-RU" dirty="0" smtClean="0"/>
              <a:t>жить </a:t>
            </a:r>
            <a:r>
              <a:rPr lang="ru-RU" dirty="0"/>
              <a:t>среди людей</a:t>
            </a:r>
            <a:r>
              <a:rPr lang="ru-RU" dirty="0" smtClean="0"/>
              <a:t>.</a:t>
            </a:r>
          </a:p>
          <a:p>
            <a:endParaRPr lang="ru-RU" dirty="0"/>
          </a:p>
          <a:p>
            <a:r>
              <a:rPr lang="ru-RU" dirty="0"/>
              <a:t>Цель моей работы - научить детей адаптироваться к условиям современного мира. </a:t>
            </a:r>
            <a:endParaRPr lang="ru-RU" dirty="0" smtClean="0"/>
          </a:p>
          <a:p>
            <a:r>
              <a:rPr lang="ru-RU" dirty="0" smtClean="0"/>
              <a:t>Реализация </a:t>
            </a:r>
            <a:r>
              <a:rPr lang="ru-RU" dirty="0"/>
              <a:t>цели соотносится с решением </a:t>
            </a:r>
            <a:r>
              <a:rPr lang="ru-RU" dirty="0" smtClean="0"/>
              <a:t>следующих </a:t>
            </a:r>
            <a:r>
              <a:rPr lang="ru-RU" dirty="0"/>
              <a:t>задач:</a:t>
            </a:r>
          </a:p>
          <a:p>
            <a:pPr lvl="0"/>
            <a:r>
              <a:rPr lang="ru-RU" dirty="0" smtClean="0"/>
              <a:t>1. Организовать </a:t>
            </a:r>
            <a:r>
              <a:rPr lang="ru-RU" dirty="0"/>
              <a:t>предметно - пространственную среду.</a:t>
            </a:r>
          </a:p>
          <a:p>
            <a:pPr lvl="0"/>
            <a:r>
              <a:rPr lang="ru-RU" dirty="0" smtClean="0"/>
              <a:t>2. Использовать </a:t>
            </a:r>
            <a:r>
              <a:rPr lang="ru-RU" dirty="0"/>
              <a:t>игровые методы и приёмы.</a:t>
            </a:r>
          </a:p>
          <a:p>
            <a:pPr lvl="0"/>
            <a:r>
              <a:rPr lang="ru-RU" dirty="0" smtClean="0"/>
              <a:t>3. Использовать </a:t>
            </a:r>
            <a:r>
              <a:rPr lang="ru-RU" dirty="0"/>
              <a:t>в работе современные средства обучения.</a:t>
            </a:r>
          </a:p>
          <a:p>
            <a:pPr lvl="0"/>
            <a:r>
              <a:rPr lang="ru-RU" dirty="0" smtClean="0"/>
              <a:t>4. Сотрудничать </a:t>
            </a:r>
            <a:r>
              <a:rPr lang="ru-RU" dirty="0"/>
              <a:t>с семьей.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49008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Группа 9"/>
          <p:cNvGrpSpPr/>
          <p:nvPr/>
        </p:nvGrpSpPr>
        <p:grpSpPr>
          <a:xfrm>
            <a:off x="1159764" y="792480"/>
            <a:ext cx="10160704" cy="5706222"/>
            <a:chOff x="1121664" y="792480"/>
            <a:chExt cx="10160704" cy="5706222"/>
          </a:xfrm>
        </p:grpSpPr>
        <p:sp>
          <p:nvSpPr>
            <p:cNvPr id="2" name="TextBox 1"/>
            <p:cNvSpPr txBox="1"/>
            <p:nvPr/>
          </p:nvSpPr>
          <p:spPr>
            <a:xfrm>
              <a:off x="1853184" y="792480"/>
              <a:ext cx="8973932" cy="14773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/>
                <a:t>В </a:t>
              </a:r>
              <a:r>
                <a:rPr lang="ru-RU" dirty="0"/>
                <a:t>работе </a:t>
              </a:r>
              <a:r>
                <a:rPr lang="ru-RU" dirty="0" smtClean="0"/>
                <a:t>мною </a:t>
              </a:r>
              <a:r>
                <a:rPr lang="ru-RU" dirty="0"/>
                <a:t>использую игровые технологии, технологии проблемного </a:t>
              </a:r>
              <a:endParaRPr lang="ru-RU" dirty="0" smtClean="0"/>
            </a:p>
            <a:p>
              <a:r>
                <a:rPr lang="ru-RU" dirty="0" smtClean="0"/>
                <a:t>обучения </a:t>
              </a:r>
              <a:r>
                <a:rPr lang="ru-RU" dirty="0"/>
                <a:t>и современные информационные </a:t>
              </a:r>
              <a:r>
                <a:rPr lang="ru-RU" dirty="0" smtClean="0"/>
                <a:t>технологии,</a:t>
              </a:r>
            </a:p>
            <a:p>
              <a:r>
                <a:rPr lang="ru-RU" dirty="0" smtClean="0"/>
                <a:t> </a:t>
              </a:r>
              <a:r>
                <a:rPr lang="ru-RU" dirty="0"/>
                <a:t>а также разнообразные методы и приёмы, которые позволяют </a:t>
              </a:r>
              <a:endParaRPr lang="ru-RU" dirty="0" smtClean="0"/>
            </a:p>
            <a:p>
              <a:r>
                <a:rPr lang="ru-RU" dirty="0" smtClean="0"/>
                <a:t>развивать </a:t>
              </a:r>
              <a:r>
                <a:rPr lang="ru-RU" dirty="0"/>
                <a:t>предпосылки к учебной деятельности </a:t>
              </a:r>
              <a:r>
                <a:rPr lang="ru-RU" dirty="0" smtClean="0"/>
                <a:t>у дошкольников </a:t>
              </a:r>
              <a:r>
                <a:rPr lang="ru-RU" dirty="0"/>
                <a:t>и умение </a:t>
              </a:r>
              <a:endParaRPr lang="ru-RU" dirty="0" smtClean="0"/>
            </a:p>
            <a:p>
              <a:r>
                <a:rPr lang="ru-RU" dirty="0" smtClean="0"/>
                <a:t>применять </a:t>
              </a:r>
              <a:r>
                <a:rPr lang="ru-RU" dirty="0"/>
                <a:t>математические знания в повседневной жизни.</a:t>
              </a:r>
            </a:p>
          </p:txBody>
        </p:sp>
        <p:pic>
          <p:nvPicPr>
            <p:cNvPr id="3" name="Рисунок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1664" y="2488978"/>
              <a:ext cx="3425952" cy="1927098"/>
            </a:xfrm>
            <a:prstGeom prst="rect">
              <a:avLst/>
            </a:prstGeom>
          </p:spPr>
        </p:pic>
        <p:pic>
          <p:nvPicPr>
            <p:cNvPr id="4" name="Рисунок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76544" y="4576572"/>
              <a:ext cx="3417120" cy="1922130"/>
            </a:xfrm>
            <a:prstGeom prst="rect">
              <a:avLst/>
            </a:prstGeom>
          </p:spPr>
        </p:pic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18081" y="2490804"/>
              <a:ext cx="3012694" cy="1925272"/>
            </a:xfrm>
            <a:prstGeom prst="rect">
              <a:avLst/>
            </a:prstGeom>
          </p:spPr>
        </p:pic>
        <p:pic>
          <p:nvPicPr>
            <p:cNvPr id="7" name="Рисунок 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01240" y="2488978"/>
              <a:ext cx="2581128" cy="1935846"/>
            </a:xfrm>
            <a:prstGeom prst="rect">
              <a:avLst/>
            </a:prstGeom>
          </p:spPr>
        </p:pic>
        <p:pic>
          <p:nvPicPr>
            <p:cNvPr id="9" name="Рисунок 8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50615" y="4578462"/>
              <a:ext cx="2560320" cy="192024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613594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1938528" y="829056"/>
            <a:ext cx="9387506" cy="5334209"/>
            <a:chOff x="1938528" y="829056"/>
            <a:chExt cx="9387506" cy="5334209"/>
          </a:xfrm>
        </p:grpSpPr>
        <p:sp>
          <p:nvSpPr>
            <p:cNvPr id="2" name="TextBox 1"/>
            <p:cNvSpPr txBox="1"/>
            <p:nvPr/>
          </p:nvSpPr>
          <p:spPr>
            <a:xfrm>
              <a:off x="1938528" y="829056"/>
              <a:ext cx="9387506" cy="14773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/>
                <a:t>Для достижения результатов в работе налажена взаимосвязь с родителями. </a:t>
              </a:r>
              <a:endParaRPr lang="ru-RU" dirty="0" smtClean="0"/>
            </a:p>
            <a:p>
              <a:r>
                <a:rPr lang="ru-RU" dirty="0" smtClean="0"/>
                <a:t>В </a:t>
              </a:r>
              <a:r>
                <a:rPr lang="ru-RU" dirty="0"/>
                <a:t>информационных уголках выкладываются рекомендации по применению </a:t>
              </a:r>
              <a:endParaRPr lang="ru-RU" dirty="0" smtClean="0"/>
            </a:p>
            <a:p>
              <a:r>
                <a:rPr lang="ru-RU" dirty="0" smtClean="0"/>
                <a:t>детьми </a:t>
              </a:r>
              <a:r>
                <a:rPr lang="ru-RU" dirty="0"/>
                <a:t>математических знаний и умений в реальной жизни. Подготовлены </a:t>
              </a:r>
              <a:endParaRPr lang="ru-RU" dirty="0" smtClean="0"/>
            </a:p>
            <a:p>
              <a:r>
                <a:rPr lang="ru-RU" dirty="0" smtClean="0"/>
                <a:t>консультации</a:t>
              </a:r>
              <a:r>
                <a:rPr lang="ru-RU" dirty="0"/>
                <a:t>, рекомендации, практические задания, связанные с жизненной </a:t>
              </a:r>
              <a:endParaRPr lang="ru-RU" dirty="0" smtClean="0"/>
            </a:p>
            <a:p>
              <a:r>
                <a:rPr lang="ru-RU" dirty="0" smtClean="0"/>
                <a:t>ситуацией</a:t>
              </a:r>
              <a:r>
                <a:rPr lang="ru-RU" dirty="0"/>
                <a:t>. </a:t>
              </a:r>
            </a:p>
          </p:txBody>
        </p:sp>
        <p:pic>
          <p:nvPicPr>
            <p:cNvPr id="3" name="Рисунок 2" descr="IMG_20210816_124255.jpg"/>
            <p:cNvPicPr>
              <a:picLocks noChangeAspect="1"/>
            </p:cNvPicPr>
            <p:nvPr/>
          </p:nvPicPr>
          <p:blipFill rotWithShape="1">
            <a:blip r:embed="rId2" cstate="print"/>
            <a:srcRect l="16057" t="2221" r="15309" b="50834"/>
            <a:stretch/>
          </p:blipFill>
          <p:spPr>
            <a:xfrm>
              <a:off x="2647950" y="3248025"/>
              <a:ext cx="3457575" cy="2124837"/>
            </a:xfrm>
            <a:prstGeom prst="rect">
              <a:avLst/>
            </a:prstGeom>
          </p:spPr>
        </p:pic>
        <p:pic>
          <p:nvPicPr>
            <p:cNvPr id="4" name="Рисунок 3" descr="IMG_20210816_124226.jpg"/>
            <p:cNvPicPr>
              <a:picLocks noChangeAspect="1"/>
            </p:cNvPicPr>
            <p:nvPr/>
          </p:nvPicPr>
          <p:blipFill rotWithShape="1">
            <a:blip r:embed="rId3" cstate="print"/>
            <a:srcRect l="1771" t="14028" r="51146" b="13889"/>
            <a:stretch/>
          </p:blipFill>
          <p:spPr>
            <a:xfrm>
              <a:off x="6943725" y="2838450"/>
              <a:ext cx="2895600" cy="332481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746359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Группа 8"/>
          <p:cNvGrpSpPr/>
          <p:nvPr/>
        </p:nvGrpSpPr>
        <p:grpSpPr>
          <a:xfrm>
            <a:off x="1270014" y="797665"/>
            <a:ext cx="10604994" cy="5847409"/>
            <a:chOff x="1270014" y="797665"/>
            <a:chExt cx="10604994" cy="5847409"/>
          </a:xfrm>
        </p:grpSpPr>
        <p:sp>
          <p:nvSpPr>
            <p:cNvPr id="2" name="Прямоугольник 1"/>
            <p:cNvSpPr/>
            <p:nvPr/>
          </p:nvSpPr>
          <p:spPr>
            <a:xfrm>
              <a:off x="1767840" y="797665"/>
              <a:ext cx="10107168" cy="31393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266700">
                <a:spcAft>
                  <a:spcPts val="0"/>
                </a:spcAft>
              </a:pPr>
              <a:r>
                <a:rPr lang="ru-RU" dirty="0">
                  <a:ea typeface="SimSun" panose="02010600030101010101" pitchFamily="2" charset="-122"/>
                  <a:cs typeface="Times New Roman" panose="02020603050405020304" pitchFamily="18" charset="0"/>
                </a:rPr>
                <a:t>Обучение математике детей дошкольного возраста </a:t>
              </a:r>
              <a:r>
                <a:rPr lang="ru-RU" dirty="0" smtClean="0">
                  <a:ea typeface="SimSun" panose="02010600030101010101" pitchFamily="2" charset="-122"/>
                  <a:cs typeface="Times New Roman" panose="02020603050405020304" pitchFamily="18" charset="0"/>
                </a:rPr>
                <a:t>немыслимо </a:t>
              </a:r>
              <a:r>
                <a:rPr lang="ru-RU" dirty="0">
                  <a:ea typeface="SimSun" panose="02010600030101010101" pitchFamily="2" charset="-122"/>
                  <a:cs typeface="Times New Roman" panose="02020603050405020304" pitchFamily="18" charset="0"/>
                </a:rPr>
                <a:t>без использования игр, задач и развлечений. Мною активно применяются такие средства обучения:</a:t>
              </a:r>
              <a:endParaRPr lang="ru-RU" sz="1100" dirty="0">
                <a:ea typeface="SimSun" panose="02010600030101010101" pitchFamily="2" charset="-122"/>
                <a:cs typeface="Times New Roman" panose="02020603050405020304" pitchFamily="18" charset="0"/>
              </a:endParaRPr>
            </a:p>
            <a:p>
              <a:pPr>
                <a:spcAft>
                  <a:spcPts val="0"/>
                </a:spcAft>
              </a:pPr>
              <a:r>
                <a:rPr lang="ru-RU" dirty="0">
                  <a:ea typeface="SimSun" panose="02010600030101010101" pitchFamily="2" charset="-122"/>
                  <a:cs typeface="Times New Roman" panose="02020603050405020304" pitchFamily="18" charset="0"/>
                </a:rPr>
                <a:t>- цифровые образовательные ресурсы (интерактивная доска, интерактивный редактор «Сова», интерактивные платформы </a:t>
              </a:r>
              <a:r>
                <a:rPr lang="en-US" dirty="0">
                  <a:ea typeface="SimSun" panose="02010600030101010101" pitchFamily="2" charset="-122"/>
                  <a:cs typeface="Times New Roman" panose="02020603050405020304" pitchFamily="18" charset="0"/>
                </a:rPr>
                <a:t>I</a:t>
              </a:r>
              <a:r>
                <a:rPr lang="ru-RU" dirty="0">
                  <a:ea typeface="SimSun" panose="02010600030101010101" pitchFamily="2" charset="-122"/>
                  <a:cs typeface="Times New Roman" panose="02020603050405020304" pitchFamily="18" charset="0"/>
                </a:rPr>
                <a:t>-</a:t>
              </a:r>
              <a:r>
                <a:rPr lang="en-US" dirty="0">
                  <a:ea typeface="SimSun" panose="02010600030101010101" pitchFamily="2" charset="-122"/>
                  <a:cs typeface="Times New Roman" panose="02020603050405020304" pitchFamily="18" charset="0"/>
                </a:rPr>
                <a:t>UMKA</a:t>
              </a:r>
              <a:r>
                <a:rPr lang="ru-RU" dirty="0">
                  <a:ea typeface="SimSun" panose="02010600030101010101" pitchFamily="2" charset="-122"/>
                  <a:cs typeface="Times New Roman" panose="02020603050405020304" pitchFamily="18" charset="0"/>
                </a:rPr>
                <a:t>.</a:t>
              </a:r>
              <a:r>
                <a:rPr lang="en-US" dirty="0" err="1">
                  <a:ea typeface="SimSun" panose="02010600030101010101" pitchFamily="2" charset="-122"/>
                  <a:cs typeface="Times New Roman" panose="02020603050405020304" pitchFamily="18" charset="0"/>
                </a:rPr>
                <a:t>ru</a:t>
              </a:r>
              <a:r>
                <a:rPr lang="ru-RU" dirty="0">
                  <a:ea typeface="SimSun" panose="02010600030101010101" pitchFamily="2" charset="-122"/>
                  <a:cs typeface="Times New Roman" panose="02020603050405020304" pitchFamily="18" charset="0"/>
                </a:rPr>
                <a:t>, Учи.</a:t>
              </a:r>
              <a:r>
                <a:rPr lang="en-US" dirty="0" err="1">
                  <a:ea typeface="SimSun" panose="02010600030101010101" pitchFamily="2" charset="-122"/>
                  <a:cs typeface="Times New Roman" panose="02020603050405020304" pitchFamily="18" charset="0"/>
                </a:rPr>
                <a:t>ru</a:t>
              </a:r>
              <a:endParaRPr lang="ru-RU" sz="1100" dirty="0">
                <a:ea typeface="SimSun" panose="02010600030101010101" pitchFamily="2" charset="-122"/>
                <a:cs typeface="Times New Roman" panose="02020603050405020304" pitchFamily="18" charset="0"/>
              </a:endParaRPr>
            </a:p>
            <a:p>
              <a:pPr>
                <a:spcAft>
                  <a:spcPts val="0"/>
                </a:spcAft>
              </a:pPr>
              <a:r>
                <a:rPr lang="ru-RU" dirty="0">
                  <a:ea typeface="SimSun" panose="02010600030101010101" pitchFamily="2" charset="-122"/>
                  <a:cs typeface="Times New Roman" panose="02020603050405020304" pitchFamily="18" charset="0"/>
                </a:rPr>
                <a:t>- графические диктанты;</a:t>
              </a:r>
              <a:endParaRPr lang="ru-RU" sz="1100" dirty="0">
                <a:ea typeface="SimSun" panose="02010600030101010101" pitchFamily="2" charset="-122"/>
                <a:cs typeface="Times New Roman" panose="02020603050405020304" pitchFamily="18" charset="0"/>
              </a:endParaRPr>
            </a:p>
            <a:p>
              <a:pPr>
                <a:spcAft>
                  <a:spcPts val="0"/>
                </a:spcAft>
              </a:pPr>
              <a:r>
                <a:rPr lang="ru-RU" dirty="0">
                  <a:ea typeface="SimSun" panose="02010600030101010101" pitchFamily="2" charset="-122"/>
                  <a:cs typeface="Times New Roman" panose="02020603050405020304" pitchFamily="18" charset="0"/>
                </a:rPr>
                <a:t>- настольно - дидактические игры;</a:t>
              </a:r>
              <a:endParaRPr lang="ru-RU" sz="1100" dirty="0">
                <a:ea typeface="SimSun" panose="02010600030101010101" pitchFamily="2" charset="-122"/>
                <a:cs typeface="Times New Roman" panose="02020603050405020304" pitchFamily="18" charset="0"/>
              </a:endParaRPr>
            </a:p>
            <a:p>
              <a:pPr>
                <a:spcAft>
                  <a:spcPts val="0"/>
                </a:spcAft>
              </a:pPr>
              <a:r>
                <a:rPr lang="ru-RU" dirty="0">
                  <a:ea typeface="SimSun" panose="02010600030101010101" pitchFamily="2" charset="-122"/>
                  <a:cs typeface="Times New Roman" panose="02020603050405020304" pitchFamily="18" charset="0"/>
                </a:rPr>
                <a:t>- развивающие игры (палочки </a:t>
              </a:r>
              <a:r>
                <a:rPr lang="ru-RU" dirty="0" err="1">
                  <a:ea typeface="SimSun" panose="02010600030101010101" pitchFamily="2" charset="-122"/>
                  <a:cs typeface="Times New Roman" panose="02020603050405020304" pitchFamily="18" charset="0"/>
                </a:rPr>
                <a:t>Кюизенера</a:t>
              </a:r>
              <a:r>
                <a:rPr lang="ru-RU" dirty="0">
                  <a:ea typeface="SimSun" panose="02010600030101010101" pitchFamily="2" charset="-122"/>
                  <a:cs typeface="Times New Roman" panose="02020603050405020304" pitchFamily="18" charset="0"/>
                </a:rPr>
                <a:t>, блоки </a:t>
              </a:r>
              <a:r>
                <a:rPr lang="ru-RU" dirty="0" err="1">
                  <a:ea typeface="SimSun" panose="02010600030101010101" pitchFamily="2" charset="-122"/>
                  <a:cs typeface="Times New Roman" panose="02020603050405020304" pitchFamily="18" charset="0"/>
                </a:rPr>
                <a:t>Дьенеша</a:t>
              </a:r>
              <a:r>
                <a:rPr lang="ru-RU" dirty="0">
                  <a:ea typeface="SimSun" panose="02010600030101010101" pitchFamily="2" charset="-122"/>
                  <a:cs typeface="Times New Roman" panose="02020603050405020304" pitchFamily="18" charset="0"/>
                </a:rPr>
                <a:t>, кубики Никитина, </a:t>
              </a:r>
              <a:r>
                <a:rPr lang="ru-RU" dirty="0" err="1">
                  <a:ea typeface="SimSun" panose="02010600030101010101" pitchFamily="2" charset="-122"/>
                  <a:cs typeface="Times New Roman" panose="02020603050405020304" pitchFamily="18" charset="0"/>
                </a:rPr>
                <a:t>танграмы</a:t>
              </a:r>
              <a:r>
                <a:rPr lang="ru-RU" dirty="0">
                  <a:ea typeface="SimSun" panose="02010600030101010101" pitchFamily="2" charset="-122"/>
                  <a:cs typeface="Times New Roman" panose="02020603050405020304" pitchFamily="18" charset="0"/>
                </a:rPr>
                <a:t>);</a:t>
              </a:r>
              <a:endParaRPr lang="ru-RU" sz="1100" dirty="0">
                <a:ea typeface="SimSun" panose="02010600030101010101" pitchFamily="2" charset="-122"/>
                <a:cs typeface="Times New Roman" panose="02020603050405020304" pitchFamily="18" charset="0"/>
              </a:endParaRPr>
            </a:p>
            <a:p>
              <a:pPr>
                <a:spcAft>
                  <a:spcPts val="0"/>
                </a:spcAft>
              </a:pPr>
              <a:r>
                <a:rPr lang="ru-RU" dirty="0">
                  <a:ea typeface="SimSun" panose="02010600030101010101" pitchFamily="2" charset="-122"/>
                  <a:cs typeface="Times New Roman" panose="02020603050405020304" pitchFamily="18" charset="0"/>
                </a:rPr>
                <a:t>- занимательный математический материал (головоломки, конструкторы);</a:t>
              </a:r>
              <a:endParaRPr lang="ru-RU" sz="1100" dirty="0">
                <a:ea typeface="SimSun" panose="02010600030101010101" pitchFamily="2" charset="-122"/>
                <a:cs typeface="Times New Roman" panose="02020603050405020304" pitchFamily="18" charset="0"/>
              </a:endParaRPr>
            </a:p>
            <a:p>
              <a:pPr>
                <a:spcAft>
                  <a:spcPts val="0"/>
                </a:spcAft>
              </a:pPr>
              <a:r>
                <a:rPr lang="ru-RU" dirty="0">
                  <a:ea typeface="SimSun" panose="02010600030101010101" pitchFamily="2" charset="-122"/>
                  <a:cs typeface="Times New Roman" panose="02020603050405020304" pitchFamily="18" charset="0"/>
                </a:rPr>
                <a:t>- кейс заданий по формированию функциональной математической грамотности.</a:t>
              </a:r>
              <a:endParaRPr lang="ru-RU" sz="1100" dirty="0">
                <a:effectLst/>
                <a:ea typeface="SimSun" panose="02010600030101010101" pitchFamily="2" charset="-122"/>
                <a:cs typeface="Times New Roman" panose="02020603050405020304" pitchFamily="18" charset="0"/>
              </a:endParaRPr>
            </a:p>
          </p:txBody>
        </p:sp>
        <p:pic>
          <p:nvPicPr>
            <p:cNvPr id="3" name="Содержимое 6" descr="2021-08-16_12.09.18.jpg"/>
            <p:cNvPicPr>
              <a:picLocks noChangeAspect="1"/>
            </p:cNvPicPr>
            <p:nvPr/>
          </p:nvPicPr>
          <p:blipFill rotWithShape="1">
            <a:blip r:embed="rId2" cstate="print"/>
            <a:srcRect l="22133" t="2666" r="22000" b="53245"/>
            <a:stretch/>
          </p:blipFill>
          <p:spPr>
            <a:xfrm>
              <a:off x="1270014" y="3999660"/>
              <a:ext cx="2084832" cy="1233982"/>
            </a:xfrm>
            <a:prstGeom prst="rect">
              <a:avLst/>
            </a:prstGeom>
          </p:spPr>
        </p:pic>
        <p:pic>
          <p:nvPicPr>
            <p:cNvPr id="4" name="Содержимое 6" descr="2021-08-16_12.09.18.jpg"/>
            <p:cNvPicPr>
              <a:picLocks noChangeAspect="1"/>
            </p:cNvPicPr>
            <p:nvPr/>
          </p:nvPicPr>
          <p:blipFill rotWithShape="1">
            <a:blip r:embed="rId2" cstate="print"/>
            <a:srcRect l="22801" t="51378" r="22133" b="2045"/>
            <a:stretch/>
          </p:blipFill>
          <p:spPr>
            <a:xfrm>
              <a:off x="2231135" y="5415305"/>
              <a:ext cx="1938529" cy="1229769"/>
            </a:xfrm>
            <a:prstGeom prst="rect">
              <a:avLst/>
            </a:prstGeom>
          </p:spPr>
        </p:pic>
        <p:pic>
          <p:nvPicPr>
            <p:cNvPr id="5" name="Содержимое 3" descr="2021-08-16_12.08.24.jpg"/>
            <p:cNvPicPr>
              <a:picLocks noChangeAspect="1"/>
            </p:cNvPicPr>
            <p:nvPr/>
          </p:nvPicPr>
          <p:blipFill rotWithShape="1">
            <a:blip r:embed="rId3" cstate="print"/>
            <a:srcRect l="2933" t="11911" r="4000" b="12534"/>
            <a:stretch/>
          </p:blipFill>
          <p:spPr>
            <a:xfrm>
              <a:off x="3730751" y="3999660"/>
              <a:ext cx="2011681" cy="1224877"/>
            </a:xfrm>
            <a:prstGeom prst="rect">
              <a:avLst/>
            </a:prstGeom>
          </p:spPr>
        </p:pic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06307" y="3990555"/>
              <a:ext cx="2068633" cy="2626065"/>
            </a:xfrm>
            <a:prstGeom prst="rect">
              <a:avLst/>
            </a:prstGeom>
          </p:spPr>
        </p:pic>
        <p:pic>
          <p:nvPicPr>
            <p:cNvPr id="7" name="Рисунок 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17136" y="5424410"/>
              <a:ext cx="2170069" cy="1220664"/>
            </a:xfrm>
            <a:prstGeom prst="rect">
              <a:avLst/>
            </a:prstGeom>
          </p:spPr>
        </p:pic>
        <p:pic>
          <p:nvPicPr>
            <p:cNvPr id="8" name="Рисунок 7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999" t="14400" r="31556" b="9867"/>
            <a:stretch/>
          </p:blipFill>
          <p:spPr>
            <a:xfrm>
              <a:off x="9450349" y="3999660"/>
              <a:ext cx="2132907" cy="262606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024238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65376" y="792480"/>
            <a:ext cx="9958175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Современный ребёнок - это житель ХХ</a:t>
            </a:r>
            <a:r>
              <a:rPr lang="en-US" dirty="0"/>
              <a:t>I</a:t>
            </a:r>
            <a:r>
              <a:rPr lang="ru-RU" dirty="0"/>
              <a:t> века, на которого оказывают влияние </a:t>
            </a:r>
            <a:endParaRPr lang="ru-RU" dirty="0" smtClean="0"/>
          </a:p>
          <a:p>
            <a:r>
              <a:rPr lang="ru-RU" dirty="0" smtClean="0"/>
              <a:t>признаки </a:t>
            </a:r>
            <a:r>
              <a:rPr lang="ru-RU" dirty="0"/>
              <a:t>настоящего времени, и прежде всего, проникновение в жизнь </a:t>
            </a:r>
            <a:endParaRPr lang="ru-RU" dirty="0" smtClean="0"/>
          </a:p>
          <a:p>
            <a:r>
              <a:rPr lang="ru-RU" dirty="0" smtClean="0"/>
              <a:t>информационных </a:t>
            </a:r>
            <a:r>
              <a:rPr lang="ru-RU" dirty="0"/>
              <a:t>технологий, глубина распространения которых непрерывно </a:t>
            </a:r>
            <a:endParaRPr lang="ru-RU" dirty="0" smtClean="0"/>
          </a:p>
          <a:p>
            <a:r>
              <a:rPr lang="ru-RU" dirty="0" smtClean="0"/>
              <a:t>увеличивается </a:t>
            </a:r>
            <a:r>
              <a:rPr lang="ru-RU" dirty="0"/>
              <a:t>с течением времени. С самого рождения они сталкиваются с </a:t>
            </a:r>
            <a:endParaRPr lang="ru-RU" dirty="0" smtClean="0"/>
          </a:p>
          <a:p>
            <a:r>
              <a:rPr lang="ru-RU" dirty="0" smtClean="0"/>
              <a:t>современными </a:t>
            </a:r>
            <a:r>
              <a:rPr lang="ru-RU" dirty="0"/>
              <a:t>высокотехнологическими достижениями. Задача педагога помочь </a:t>
            </a:r>
            <a:endParaRPr lang="ru-RU" dirty="0" smtClean="0"/>
          </a:p>
          <a:p>
            <a:r>
              <a:rPr lang="ru-RU" dirty="0" smtClean="0"/>
              <a:t>детям </a:t>
            </a:r>
            <a:r>
              <a:rPr lang="ru-RU" dirty="0"/>
              <a:t>воспринимать окружающий их мир, научить адаптироваться в любых </a:t>
            </a:r>
            <a:endParaRPr lang="ru-RU" dirty="0" smtClean="0"/>
          </a:p>
          <a:p>
            <a:r>
              <a:rPr lang="ru-RU" dirty="0" smtClean="0"/>
              <a:t>ситуациях</a:t>
            </a:r>
            <a:r>
              <a:rPr lang="ru-RU" dirty="0"/>
              <a:t>, быть инициативным, способным творчески мыслить, находить </a:t>
            </a:r>
            <a:endParaRPr lang="ru-RU" dirty="0" smtClean="0"/>
          </a:p>
          <a:p>
            <a:r>
              <a:rPr lang="ru-RU" dirty="0" smtClean="0"/>
              <a:t>нестандартные </a:t>
            </a:r>
            <a:r>
              <a:rPr lang="ru-RU" dirty="0"/>
              <a:t>решения и идти к поставленной цели</a:t>
            </a:r>
            <a:r>
              <a:rPr lang="ru-RU" dirty="0" smtClean="0"/>
              <a:t>.</a:t>
            </a:r>
          </a:p>
          <a:p>
            <a:endParaRPr lang="ru-RU" dirty="0"/>
          </a:p>
          <a:p>
            <a:r>
              <a:rPr lang="ru-RU" b="1" dirty="0" smtClean="0"/>
              <a:t>Важно </a:t>
            </a:r>
            <a:r>
              <a:rPr lang="ru-RU" b="1" dirty="0"/>
              <a:t>не только дать дошкольнику знания и умения, но и научить применять эти </a:t>
            </a:r>
            <a:endParaRPr lang="ru-RU" b="1" dirty="0" smtClean="0"/>
          </a:p>
          <a:p>
            <a:r>
              <a:rPr lang="ru-RU" b="1" dirty="0" smtClean="0"/>
              <a:t>знания </a:t>
            </a:r>
            <a:r>
              <a:rPr lang="ru-RU" b="1" dirty="0"/>
              <a:t>на практике, научить адаптироваться к условиям современного мира.</a:t>
            </a:r>
          </a:p>
          <a:p>
            <a:r>
              <a:rPr lang="ru-RU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810516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47837" y="2880360"/>
            <a:ext cx="8915399" cy="2262781"/>
          </a:xfrm>
        </p:spPr>
        <p:txBody>
          <a:bodyPr>
            <a:normAutofit/>
          </a:bodyPr>
          <a:lstStyle/>
          <a:p>
            <a:r>
              <a:rPr lang="ru-RU" sz="6600" b="1" dirty="0" smtClean="0"/>
              <a:t>Спасибо за внимание!</a:t>
            </a:r>
            <a:endParaRPr lang="ru-RU" sz="6600" b="1" dirty="0"/>
          </a:p>
        </p:txBody>
      </p:sp>
    </p:spTree>
    <p:extLst>
      <p:ext uri="{BB962C8B-B14F-4D97-AF65-F5344CB8AC3E}">
        <p14:creationId xmlns:p14="http://schemas.microsoft.com/office/powerpoint/2010/main" val="961961205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63</TotalTime>
  <Words>438</Words>
  <Application>Microsoft Office PowerPoint</Application>
  <PresentationFormat>Широкоэкранный</PresentationFormat>
  <Paragraphs>48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3" baseType="lpstr">
      <vt:lpstr>SimSun</vt:lpstr>
      <vt:lpstr>Arial</vt:lpstr>
      <vt:lpstr>Century Gothic</vt:lpstr>
      <vt:lpstr>Times New Roman</vt:lpstr>
      <vt:lpstr>Wingdings 3</vt:lpstr>
      <vt:lpstr>Легкий дым</vt:lpstr>
      <vt:lpstr>Презентация опыта работы «Формирование функциональной математической грамотности у детей старшего дошкольного возраста»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опыта работы «Формирование функциональной математической грамотности у детей старшего дошкольного возраста»</dc:title>
  <dc:creator>Windows User</dc:creator>
  <cp:lastModifiedBy>Windows User</cp:lastModifiedBy>
  <cp:revision>11</cp:revision>
  <dcterms:created xsi:type="dcterms:W3CDTF">2021-10-01T03:50:16Z</dcterms:created>
  <dcterms:modified xsi:type="dcterms:W3CDTF">2021-10-12T08:20:29Z</dcterms:modified>
</cp:coreProperties>
</file>